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4" r:id="rId1"/>
    <p:sldMasterId id="2147483665" r:id="rId2"/>
    <p:sldMasterId id="2147483648" r:id="rId3"/>
    <p:sldMasterId id="2147483699" r:id="rId4"/>
  </p:sldMasterIdLst>
  <p:notesMasterIdLst>
    <p:notesMasterId r:id="rId145"/>
  </p:notesMasterIdLst>
  <p:sldIdLst>
    <p:sldId id="36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7" r:id="rId115"/>
    <p:sldId id="368" r:id="rId116"/>
    <p:sldId id="369" r:id="rId117"/>
    <p:sldId id="370" r:id="rId118"/>
    <p:sldId id="371" r:id="rId119"/>
    <p:sldId id="372" r:id="rId120"/>
    <p:sldId id="373" r:id="rId121"/>
    <p:sldId id="374" r:id="rId122"/>
    <p:sldId id="375" r:id="rId123"/>
    <p:sldId id="376" r:id="rId124"/>
    <p:sldId id="377" r:id="rId125"/>
    <p:sldId id="378" r:id="rId126"/>
    <p:sldId id="379" r:id="rId127"/>
    <p:sldId id="380" r:id="rId128"/>
    <p:sldId id="381" r:id="rId129"/>
    <p:sldId id="382" r:id="rId130"/>
    <p:sldId id="383" r:id="rId131"/>
    <p:sldId id="384" r:id="rId132"/>
    <p:sldId id="385" r:id="rId133"/>
    <p:sldId id="386" r:id="rId134"/>
    <p:sldId id="387" r:id="rId135"/>
    <p:sldId id="388" r:id="rId136"/>
    <p:sldId id="389" r:id="rId137"/>
    <p:sldId id="390" r:id="rId138"/>
    <p:sldId id="391" r:id="rId139"/>
    <p:sldId id="392" r:id="rId140"/>
    <p:sldId id="393" r:id="rId141"/>
    <p:sldId id="394" r:id="rId142"/>
    <p:sldId id="395" r:id="rId143"/>
    <p:sldId id="396" r:id="rId14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1" d="100"/>
          <a:sy n="31" d="100"/>
        </p:scale>
        <p:origin x="83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slide" Target="slides/slide136.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s>
</file>

<file path=ppt/diagrams/_rels/data3.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diagrams/_rels/drawing3.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185C31-84D9-43DA-8CEA-2AF0E5FD65F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13503584-F7C0-486E-A5B8-8B96415DD48D}">
      <dgm:prSet/>
      <dgm:spPr/>
      <dgm:t>
        <a:bodyPr/>
        <a:lstStyle/>
        <a:p>
          <a:r>
            <a:rPr lang="en-US" dirty="0" err="1"/>
            <a:t>KYS’de</a:t>
          </a:r>
          <a:r>
            <a:rPr lang="en-US" dirty="0"/>
            <a:t>, </a:t>
          </a:r>
          <a:r>
            <a:rPr lang="en-US" dirty="0" err="1"/>
            <a:t>Klinik</a:t>
          </a:r>
          <a:r>
            <a:rPr lang="en-US" dirty="0"/>
            <a:t> </a:t>
          </a:r>
          <a:r>
            <a:rPr lang="en-US" dirty="0" err="1"/>
            <a:t>Değerlendirme</a:t>
          </a:r>
          <a:r>
            <a:rPr lang="en-US" dirty="0"/>
            <a:t> </a:t>
          </a:r>
          <a:r>
            <a:rPr lang="en-US" dirty="0" err="1"/>
            <a:t>prosedürü</a:t>
          </a:r>
          <a:r>
            <a:rPr lang="en-US" dirty="0"/>
            <a:t> </a:t>
          </a:r>
          <a:r>
            <a:rPr lang="en-US" dirty="0" err="1"/>
            <a:t>tanımlanmalıdır</a:t>
          </a:r>
          <a:r>
            <a:rPr lang="en-US" dirty="0"/>
            <a:t>. </a:t>
          </a:r>
          <a:r>
            <a:rPr lang="en-US" dirty="0" err="1"/>
            <a:t>İş</a:t>
          </a:r>
          <a:r>
            <a:rPr lang="en-US" dirty="0"/>
            <a:t> </a:t>
          </a:r>
          <a:r>
            <a:rPr lang="en-US" dirty="0" err="1"/>
            <a:t>akışındaki</a:t>
          </a:r>
          <a:r>
            <a:rPr lang="en-US" dirty="0"/>
            <a:t> </a:t>
          </a:r>
          <a:r>
            <a:rPr lang="en-US" dirty="0" err="1"/>
            <a:t>tüm</a:t>
          </a:r>
          <a:r>
            <a:rPr lang="en-US" dirty="0"/>
            <a:t> </a:t>
          </a:r>
          <a:r>
            <a:rPr lang="en-US" dirty="0" err="1"/>
            <a:t>aşamalar</a:t>
          </a:r>
          <a:r>
            <a:rPr lang="en-US" dirty="0"/>
            <a:t>, </a:t>
          </a:r>
          <a:r>
            <a:rPr lang="en-US" dirty="0" err="1"/>
            <a:t>veri</a:t>
          </a:r>
          <a:r>
            <a:rPr lang="en-US" dirty="0"/>
            <a:t> </a:t>
          </a:r>
          <a:r>
            <a:rPr lang="en-US" dirty="0" err="1"/>
            <a:t>kaynakları</a:t>
          </a:r>
          <a:r>
            <a:rPr lang="en-US" dirty="0"/>
            <a:t>, </a:t>
          </a:r>
          <a:r>
            <a:rPr lang="en-US" dirty="0" err="1"/>
            <a:t>veri</a:t>
          </a:r>
          <a:r>
            <a:rPr lang="en-US" dirty="0"/>
            <a:t> </a:t>
          </a:r>
          <a:r>
            <a:rPr lang="en-US" dirty="0" err="1"/>
            <a:t>toplama</a:t>
          </a:r>
          <a:r>
            <a:rPr lang="en-US" dirty="0"/>
            <a:t> </a:t>
          </a:r>
          <a:r>
            <a:rPr lang="en-US" dirty="0" err="1"/>
            <a:t>yöntemleri</a:t>
          </a:r>
          <a:r>
            <a:rPr lang="en-US" dirty="0"/>
            <a:t> ve </a:t>
          </a:r>
          <a:r>
            <a:rPr lang="en-US" dirty="0" err="1"/>
            <a:t>veri</a:t>
          </a:r>
          <a:r>
            <a:rPr lang="en-US" dirty="0"/>
            <a:t> </a:t>
          </a:r>
          <a:r>
            <a:rPr lang="en-US" dirty="0" err="1"/>
            <a:t>kalitesi</a:t>
          </a:r>
          <a:r>
            <a:rPr lang="en-US" dirty="0"/>
            <a:t>, </a:t>
          </a:r>
          <a:r>
            <a:rPr lang="en-US" dirty="0" err="1"/>
            <a:t>değerlendirme</a:t>
          </a:r>
          <a:r>
            <a:rPr lang="en-US" dirty="0"/>
            <a:t> </a:t>
          </a:r>
          <a:r>
            <a:rPr lang="en-US" dirty="0" err="1"/>
            <a:t>kriterleri</a:t>
          </a:r>
          <a:r>
            <a:rPr lang="en-US" dirty="0"/>
            <a:t> ve </a:t>
          </a:r>
          <a:r>
            <a:rPr lang="en-US" dirty="0" err="1"/>
            <a:t>gözden</a:t>
          </a:r>
          <a:r>
            <a:rPr lang="en-US" dirty="0"/>
            <a:t> </a:t>
          </a:r>
          <a:r>
            <a:rPr lang="en-US" dirty="0" err="1"/>
            <a:t>geçirme</a:t>
          </a:r>
          <a:r>
            <a:rPr lang="en-US" dirty="0"/>
            <a:t> </a:t>
          </a:r>
          <a:r>
            <a:rPr lang="en-US" dirty="0" err="1"/>
            <a:t>sıklığı</a:t>
          </a:r>
          <a:r>
            <a:rPr lang="en-US" dirty="0"/>
            <a:t> </a:t>
          </a:r>
          <a:r>
            <a:rPr lang="en-US" dirty="0" err="1"/>
            <a:t>belirtilmelidir</a:t>
          </a:r>
          <a:r>
            <a:rPr lang="en-US" dirty="0"/>
            <a:t>.</a:t>
          </a:r>
        </a:p>
      </dgm:t>
    </dgm:pt>
    <dgm:pt modelId="{E8D05936-FF6F-4DA8-9E62-3579969134C6}" type="parTrans" cxnId="{FED34426-100E-41FD-BF2E-3ADD99024AE2}">
      <dgm:prSet/>
      <dgm:spPr/>
      <dgm:t>
        <a:bodyPr/>
        <a:lstStyle/>
        <a:p>
          <a:endParaRPr lang="en-US"/>
        </a:p>
      </dgm:t>
    </dgm:pt>
    <dgm:pt modelId="{E9F8CDAD-87BB-4923-A68F-52F61B72437D}" type="sibTrans" cxnId="{FED34426-100E-41FD-BF2E-3ADD99024AE2}">
      <dgm:prSet/>
      <dgm:spPr/>
      <dgm:t>
        <a:bodyPr/>
        <a:lstStyle/>
        <a:p>
          <a:endParaRPr lang="en-US"/>
        </a:p>
      </dgm:t>
    </dgm:pt>
    <dgm:pt modelId="{729C2B55-34AB-4B02-836B-5E2CE3B5D7E5}">
      <dgm:prSet/>
      <dgm:spPr/>
      <dgm:t>
        <a:bodyPr/>
        <a:lstStyle/>
        <a:p>
          <a:r>
            <a:rPr lang="en-US"/>
            <a:t>Yeterli Klinik veriler, literatüre veya araştırma kaynaklarına veya her ikisine de dayanabilir. MDCG-2020-6, eski cihazlar (legacy device) için ‘yeterli klinik kanıtı’ tanımlar.</a:t>
          </a:r>
        </a:p>
      </dgm:t>
    </dgm:pt>
    <dgm:pt modelId="{4548C5D2-3E0A-433F-814B-743ADA82329F}" type="parTrans" cxnId="{8B46FB6F-A987-44BC-A423-BDB6C4F8202F}">
      <dgm:prSet/>
      <dgm:spPr/>
      <dgm:t>
        <a:bodyPr/>
        <a:lstStyle/>
        <a:p>
          <a:endParaRPr lang="en-US"/>
        </a:p>
      </dgm:t>
    </dgm:pt>
    <dgm:pt modelId="{ED56C5A9-E601-4340-9789-FDEE4AB17AC6}" type="sibTrans" cxnId="{8B46FB6F-A987-44BC-A423-BDB6C4F8202F}">
      <dgm:prSet/>
      <dgm:spPr/>
      <dgm:t>
        <a:bodyPr/>
        <a:lstStyle/>
        <a:p>
          <a:endParaRPr lang="en-US"/>
        </a:p>
      </dgm:t>
    </dgm:pt>
    <dgm:pt modelId="{FEDD50B1-BE23-41C2-89A6-1028568D07EC}" type="pres">
      <dgm:prSet presAssocID="{F3185C31-84D9-43DA-8CEA-2AF0E5FD65FF}" presName="hierChild1" presStyleCnt="0">
        <dgm:presLayoutVars>
          <dgm:chPref val="1"/>
          <dgm:dir/>
          <dgm:animOne val="branch"/>
          <dgm:animLvl val="lvl"/>
          <dgm:resizeHandles/>
        </dgm:presLayoutVars>
      </dgm:prSet>
      <dgm:spPr/>
    </dgm:pt>
    <dgm:pt modelId="{349A09AD-34DA-43AD-8643-1EA27BF7F943}" type="pres">
      <dgm:prSet presAssocID="{13503584-F7C0-486E-A5B8-8B96415DD48D}" presName="hierRoot1" presStyleCnt="0"/>
      <dgm:spPr/>
    </dgm:pt>
    <dgm:pt modelId="{FB39186E-5B14-48EF-8295-C01AC94AE789}" type="pres">
      <dgm:prSet presAssocID="{13503584-F7C0-486E-A5B8-8B96415DD48D}" presName="composite" presStyleCnt="0"/>
      <dgm:spPr/>
    </dgm:pt>
    <dgm:pt modelId="{F4CA80B3-5F14-4C58-8D2E-42C80F17CCBE}" type="pres">
      <dgm:prSet presAssocID="{13503584-F7C0-486E-A5B8-8B96415DD48D}" presName="background" presStyleLbl="node0" presStyleIdx="0" presStyleCnt="2"/>
      <dgm:spPr/>
    </dgm:pt>
    <dgm:pt modelId="{C97E67C1-CF8E-4838-9C1B-1A3B5E1F61B2}" type="pres">
      <dgm:prSet presAssocID="{13503584-F7C0-486E-A5B8-8B96415DD48D}" presName="text" presStyleLbl="fgAcc0" presStyleIdx="0" presStyleCnt="2">
        <dgm:presLayoutVars>
          <dgm:chPref val="3"/>
        </dgm:presLayoutVars>
      </dgm:prSet>
      <dgm:spPr/>
    </dgm:pt>
    <dgm:pt modelId="{EC938B6C-4E84-43AE-A09A-D2496AED30FF}" type="pres">
      <dgm:prSet presAssocID="{13503584-F7C0-486E-A5B8-8B96415DD48D}" presName="hierChild2" presStyleCnt="0"/>
      <dgm:spPr/>
    </dgm:pt>
    <dgm:pt modelId="{C2CAF1F8-38ED-483F-BBA3-30F750795486}" type="pres">
      <dgm:prSet presAssocID="{729C2B55-34AB-4B02-836B-5E2CE3B5D7E5}" presName="hierRoot1" presStyleCnt="0"/>
      <dgm:spPr/>
    </dgm:pt>
    <dgm:pt modelId="{2478A75C-3B95-4148-9AC5-81E1043EF563}" type="pres">
      <dgm:prSet presAssocID="{729C2B55-34AB-4B02-836B-5E2CE3B5D7E5}" presName="composite" presStyleCnt="0"/>
      <dgm:spPr/>
    </dgm:pt>
    <dgm:pt modelId="{A2C4E0E0-A34C-4FD7-ACB1-8A2950498BDE}" type="pres">
      <dgm:prSet presAssocID="{729C2B55-34AB-4B02-836B-5E2CE3B5D7E5}" presName="background" presStyleLbl="node0" presStyleIdx="1" presStyleCnt="2"/>
      <dgm:spPr/>
    </dgm:pt>
    <dgm:pt modelId="{27E6EDF6-7E46-42F2-9A08-8CB936221309}" type="pres">
      <dgm:prSet presAssocID="{729C2B55-34AB-4B02-836B-5E2CE3B5D7E5}" presName="text" presStyleLbl="fgAcc0" presStyleIdx="1" presStyleCnt="2">
        <dgm:presLayoutVars>
          <dgm:chPref val="3"/>
        </dgm:presLayoutVars>
      </dgm:prSet>
      <dgm:spPr/>
    </dgm:pt>
    <dgm:pt modelId="{8BABB82C-457B-405B-B3B9-E5C6BE5814E5}" type="pres">
      <dgm:prSet presAssocID="{729C2B55-34AB-4B02-836B-5E2CE3B5D7E5}" presName="hierChild2" presStyleCnt="0"/>
      <dgm:spPr/>
    </dgm:pt>
  </dgm:ptLst>
  <dgm:cxnLst>
    <dgm:cxn modelId="{FED34426-100E-41FD-BF2E-3ADD99024AE2}" srcId="{F3185C31-84D9-43DA-8CEA-2AF0E5FD65FF}" destId="{13503584-F7C0-486E-A5B8-8B96415DD48D}" srcOrd="0" destOrd="0" parTransId="{E8D05936-FF6F-4DA8-9E62-3579969134C6}" sibTransId="{E9F8CDAD-87BB-4923-A68F-52F61B72437D}"/>
    <dgm:cxn modelId="{8B46FB6F-A987-44BC-A423-BDB6C4F8202F}" srcId="{F3185C31-84D9-43DA-8CEA-2AF0E5FD65FF}" destId="{729C2B55-34AB-4B02-836B-5E2CE3B5D7E5}" srcOrd="1" destOrd="0" parTransId="{4548C5D2-3E0A-433F-814B-743ADA82329F}" sibTransId="{ED56C5A9-E601-4340-9789-FDEE4AB17AC6}"/>
    <dgm:cxn modelId="{C224D855-FDEE-45BC-9C9F-7BF1EFFF3084}" type="presOf" srcId="{13503584-F7C0-486E-A5B8-8B96415DD48D}" destId="{C97E67C1-CF8E-4838-9C1B-1A3B5E1F61B2}" srcOrd="0" destOrd="0" presId="urn:microsoft.com/office/officeart/2005/8/layout/hierarchy1"/>
    <dgm:cxn modelId="{0FAB39C0-37DC-49E5-BF59-D4E0E3A83ED2}" type="presOf" srcId="{729C2B55-34AB-4B02-836B-5E2CE3B5D7E5}" destId="{27E6EDF6-7E46-42F2-9A08-8CB936221309}" srcOrd="0" destOrd="0" presId="urn:microsoft.com/office/officeart/2005/8/layout/hierarchy1"/>
    <dgm:cxn modelId="{33FE59C6-66AC-4A71-8A08-F5B199E2C95E}" type="presOf" srcId="{F3185C31-84D9-43DA-8CEA-2AF0E5FD65FF}" destId="{FEDD50B1-BE23-41C2-89A6-1028568D07EC}" srcOrd="0" destOrd="0" presId="urn:microsoft.com/office/officeart/2005/8/layout/hierarchy1"/>
    <dgm:cxn modelId="{778446C6-2EBC-4D2A-AE43-BF03B6CE160F}" type="presParOf" srcId="{FEDD50B1-BE23-41C2-89A6-1028568D07EC}" destId="{349A09AD-34DA-43AD-8643-1EA27BF7F943}" srcOrd="0" destOrd="0" presId="urn:microsoft.com/office/officeart/2005/8/layout/hierarchy1"/>
    <dgm:cxn modelId="{A4427B36-CC5A-4BF9-B86F-F491BF0E8B6C}" type="presParOf" srcId="{349A09AD-34DA-43AD-8643-1EA27BF7F943}" destId="{FB39186E-5B14-48EF-8295-C01AC94AE789}" srcOrd="0" destOrd="0" presId="urn:microsoft.com/office/officeart/2005/8/layout/hierarchy1"/>
    <dgm:cxn modelId="{9383B63E-BAEF-43E9-A96B-961E22C2F9A9}" type="presParOf" srcId="{FB39186E-5B14-48EF-8295-C01AC94AE789}" destId="{F4CA80B3-5F14-4C58-8D2E-42C80F17CCBE}" srcOrd="0" destOrd="0" presId="urn:microsoft.com/office/officeart/2005/8/layout/hierarchy1"/>
    <dgm:cxn modelId="{EC22DAD1-D905-4D15-AB2A-9FA364D29DFC}" type="presParOf" srcId="{FB39186E-5B14-48EF-8295-C01AC94AE789}" destId="{C97E67C1-CF8E-4838-9C1B-1A3B5E1F61B2}" srcOrd="1" destOrd="0" presId="urn:microsoft.com/office/officeart/2005/8/layout/hierarchy1"/>
    <dgm:cxn modelId="{099823B3-A85C-4D21-AF58-AD10A51C805A}" type="presParOf" srcId="{349A09AD-34DA-43AD-8643-1EA27BF7F943}" destId="{EC938B6C-4E84-43AE-A09A-D2496AED30FF}" srcOrd="1" destOrd="0" presId="urn:microsoft.com/office/officeart/2005/8/layout/hierarchy1"/>
    <dgm:cxn modelId="{8B6467B2-C7D1-4145-9675-6A3E941FDA55}" type="presParOf" srcId="{FEDD50B1-BE23-41C2-89A6-1028568D07EC}" destId="{C2CAF1F8-38ED-483F-BBA3-30F750795486}" srcOrd="1" destOrd="0" presId="urn:microsoft.com/office/officeart/2005/8/layout/hierarchy1"/>
    <dgm:cxn modelId="{85B5233D-5405-4269-BD3A-2C3316224E15}" type="presParOf" srcId="{C2CAF1F8-38ED-483F-BBA3-30F750795486}" destId="{2478A75C-3B95-4148-9AC5-81E1043EF563}" srcOrd="0" destOrd="0" presId="urn:microsoft.com/office/officeart/2005/8/layout/hierarchy1"/>
    <dgm:cxn modelId="{AB99D3A3-89C7-4EF7-9A01-AAF060C21ED7}" type="presParOf" srcId="{2478A75C-3B95-4148-9AC5-81E1043EF563}" destId="{A2C4E0E0-A34C-4FD7-ACB1-8A2950498BDE}" srcOrd="0" destOrd="0" presId="urn:microsoft.com/office/officeart/2005/8/layout/hierarchy1"/>
    <dgm:cxn modelId="{ACE7083B-79AB-41A6-9128-AACEB42F0FC1}" type="presParOf" srcId="{2478A75C-3B95-4148-9AC5-81E1043EF563}" destId="{27E6EDF6-7E46-42F2-9A08-8CB936221309}" srcOrd="1" destOrd="0" presId="urn:microsoft.com/office/officeart/2005/8/layout/hierarchy1"/>
    <dgm:cxn modelId="{0E05D5D7-E24F-484A-8E68-D136CDE811EA}" type="presParOf" srcId="{C2CAF1F8-38ED-483F-BBA3-30F750795486}" destId="{8BABB82C-457B-405B-B3B9-E5C6BE5814E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61FC25-4F4F-4C5B-A799-E5D5371112DC}"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6FA4D118-2B54-478E-AD97-8DEF056E3623}">
      <dgm:prSet/>
      <dgm:spPr/>
      <dgm:t>
        <a:bodyPr/>
        <a:lstStyle/>
        <a:p>
          <a:r>
            <a:rPr lang="en-US"/>
            <a:t>Üreticiler her ürün grubu için risk sınıfına göre seçilen bir yöntemle madde 61 ve Ek 14 Bölüm A gereğince Klinik Değerlendirme çalışması yürütmek zorundadır. </a:t>
          </a:r>
        </a:p>
      </dgm:t>
    </dgm:pt>
    <dgm:pt modelId="{0ACA8550-E1A7-4DF2-8F71-26840B66E947}" type="parTrans" cxnId="{C8EB3AC5-BA5D-48C0-8B1F-9272C7338B67}">
      <dgm:prSet/>
      <dgm:spPr/>
      <dgm:t>
        <a:bodyPr/>
        <a:lstStyle/>
        <a:p>
          <a:endParaRPr lang="en-US"/>
        </a:p>
      </dgm:t>
    </dgm:pt>
    <dgm:pt modelId="{8C4E212F-F170-4919-B91C-97106BEA3649}" type="sibTrans" cxnId="{C8EB3AC5-BA5D-48C0-8B1F-9272C7338B67}">
      <dgm:prSet/>
      <dgm:spPr/>
      <dgm:t>
        <a:bodyPr/>
        <a:lstStyle/>
        <a:p>
          <a:endParaRPr lang="en-US"/>
        </a:p>
      </dgm:t>
    </dgm:pt>
    <dgm:pt modelId="{34068A58-84DE-407E-B932-EA84F3F68890}">
      <dgm:prSet/>
      <dgm:spPr/>
      <dgm:t>
        <a:bodyPr/>
        <a:lstStyle/>
        <a:p>
          <a:r>
            <a:rPr lang="en-US" dirty="0" err="1"/>
            <a:t>Yönetmelikte</a:t>
          </a:r>
          <a:r>
            <a:rPr lang="en-US" dirty="0"/>
            <a:t> </a:t>
          </a:r>
          <a:r>
            <a:rPr lang="en-US" dirty="0" err="1"/>
            <a:t>belirtilen</a:t>
          </a:r>
          <a:r>
            <a:rPr lang="en-US" dirty="0"/>
            <a:t> </a:t>
          </a:r>
          <a:r>
            <a:rPr lang="en-US" dirty="0" err="1"/>
            <a:t>maddelerce</a:t>
          </a:r>
          <a:r>
            <a:rPr lang="en-US" dirty="0"/>
            <a:t> </a:t>
          </a:r>
          <a:r>
            <a:rPr lang="en-US" dirty="0" err="1"/>
            <a:t>üç</a:t>
          </a:r>
          <a:r>
            <a:rPr lang="en-US" dirty="0"/>
            <a:t> </a:t>
          </a:r>
          <a:r>
            <a:rPr lang="en-US" dirty="0" err="1"/>
            <a:t>türlü</a:t>
          </a:r>
          <a:r>
            <a:rPr lang="en-US" dirty="0"/>
            <a:t> </a:t>
          </a:r>
          <a:r>
            <a:rPr lang="en-US" dirty="0" err="1"/>
            <a:t>klinik</a:t>
          </a:r>
          <a:r>
            <a:rPr lang="en-US" dirty="0"/>
            <a:t> data </a:t>
          </a:r>
          <a:r>
            <a:rPr lang="en-US" dirty="0" err="1"/>
            <a:t>toplama</a:t>
          </a:r>
          <a:r>
            <a:rPr lang="en-US" dirty="0"/>
            <a:t> </a:t>
          </a:r>
          <a:r>
            <a:rPr lang="en-US" dirty="0" err="1"/>
            <a:t>yöntemi</a:t>
          </a:r>
          <a:r>
            <a:rPr lang="en-US" dirty="0"/>
            <a:t> </a:t>
          </a:r>
          <a:r>
            <a:rPr lang="en-US" dirty="0" err="1"/>
            <a:t>vardır</a:t>
          </a:r>
          <a:r>
            <a:rPr lang="en-US" dirty="0"/>
            <a:t>. </a:t>
          </a:r>
          <a:r>
            <a:rPr lang="en-US" dirty="0" err="1"/>
            <a:t>İkisi</a:t>
          </a:r>
          <a:r>
            <a:rPr lang="en-US" dirty="0"/>
            <a:t> </a:t>
          </a:r>
          <a:r>
            <a:rPr lang="en-US" dirty="0" err="1"/>
            <a:t>piyasaya</a:t>
          </a:r>
          <a:r>
            <a:rPr lang="en-US" dirty="0"/>
            <a:t> </a:t>
          </a:r>
          <a:r>
            <a:rPr lang="en-US" dirty="0" err="1"/>
            <a:t>sunulmadan</a:t>
          </a:r>
          <a:r>
            <a:rPr lang="en-US" dirty="0"/>
            <a:t> </a:t>
          </a:r>
          <a:r>
            <a:rPr lang="en-US" dirty="0" err="1"/>
            <a:t>önce</a:t>
          </a:r>
          <a:r>
            <a:rPr lang="en-US" dirty="0"/>
            <a:t> </a:t>
          </a:r>
          <a:r>
            <a:rPr lang="en-US" dirty="0" err="1"/>
            <a:t>sürecinde</a:t>
          </a:r>
          <a:r>
            <a:rPr lang="en-US" dirty="0"/>
            <a:t> (</a:t>
          </a:r>
          <a:r>
            <a:rPr lang="en-US" dirty="0" err="1"/>
            <a:t>Klinik</a:t>
          </a:r>
          <a:r>
            <a:rPr lang="en-US" dirty="0"/>
            <a:t> </a:t>
          </a:r>
          <a:r>
            <a:rPr lang="en-US" dirty="0" err="1"/>
            <a:t>öncesi</a:t>
          </a:r>
          <a:r>
            <a:rPr lang="en-US" dirty="0"/>
            <a:t>), </a:t>
          </a:r>
          <a:r>
            <a:rPr lang="en-US" dirty="0" err="1"/>
            <a:t>diğeri</a:t>
          </a:r>
          <a:r>
            <a:rPr lang="en-US" dirty="0"/>
            <a:t> </a:t>
          </a:r>
          <a:r>
            <a:rPr lang="en-US" dirty="0" err="1"/>
            <a:t>piyasaya</a:t>
          </a:r>
          <a:r>
            <a:rPr lang="en-US" dirty="0"/>
            <a:t> </a:t>
          </a:r>
          <a:r>
            <a:rPr lang="en-US" dirty="0" err="1"/>
            <a:t>arz</a:t>
          </a:r>
          <a:r>
            <a:rPr lang="en-US" dirty="0"/>
            <a:t> </a:t>
          </a:r>
          <a:r>
            <a:rPr lang="en-US" dirty="0" err="1"/>
            <a:t>sonrası</a:t>
          </a:r>
          <a:r>
            <a:rPr lang="en-US" dirty="0"/>
            <a:t> </a:t>
          </a:r>
          <a:r>
            <a:rPr lang="en-US" dirty="0" err="1"/>
            <a:t>süreçte</a:t>
          </a:r>
          <a:r>
            <a:rPr lang="en-US" dirty="0"/>
            <a:t> (</a:t>
          </a:r>
          <a:r>
            <a:rPr lang="en-US" dirty="0" err="1"/>
            <a:t>klinik</a:t>
          </a:r>
          <a:r>
            <a:rPr lang="en-US" dirty="0"/>
            <a:t> </a:t>
          </a:r>
          <a:r>
            <a:rPr lang="en-US" dirty="0" err="1"/>
            <a:t>sonrası</a:t>
          </a:r>
          <a:r>
            <a:rPr lang="en-US" dirty="0"/>
            <a:t>) </a:t>
          </a:r>
          <a:r>
            <a:rPr lang="en-US" dirty="0" err="1"/>
            <a:t>değerlendirilir</a:t>
          </a:r>
          <a:r>
            <a:rPr lang="en-US" dirty="0"/>
            <a:t>. </a:t>
          </a:r>
          <a:r>
            <a:rPr lang="en-US" dirty="0" err="1"/>
            <a:t>Sonuçlar</a:t>
          </a:r>
          <a:r>
            <a:rPr lang="en-US" dirty="0"/>
            <a:t> </a:t>
          </a:r>
          <a:r>
            <a:rPr lang="en-US" dirty="0" err="1"/>
            <a:t>Kalite</a:t>
          </a:r>
          <a:r>
            <a:rPr lang="en-US" dirty="0"/>
            <a:t> </a:t>
          </a:r>
          <a:r>
            <a:rPr lang="en-US" dirty="0" err="1"/>
            <a:t>Yönetim</a:t>
          </a:r>
          <a:r>
            <a:rPr lang="en-US" dirty="0"/>
            <a:t> </a:t>
          </a:r>
          <a:r>
            <a:rPr lang="en-US" dirty="0" err="1"/>
            <a:t>Sistemindeki</a:t>
          </a:r>
          <a:r>
            <a:rPr lang="en-US" dirty="0"/>
            <a:t> </a:t>
          </a:r>
          <a:r>
            <a:rPr lang="en-US" dirty="0" err="1"/>
            <a:t>diğer</a:t>
          </a:r>
          <a:r>
            <a:rPr lang="en-US" dirty="0"/>
            <a:t> </a:t>
          </a:r>
          <a:r>
            <a:rPr lang="en-US" dirty="0" err="1"/>
            <a:t>süreçlere</a:t>
          </a:r>
          <a:r>
            <a:rPr lang="en-US" dirty="0"/>
            <a:t> </a:t>
          </a:r>
          <a:r>
            <a:rPr lang="en-US" dirty="0" err="1"/>
            <a:t>aktarılır</a:t>
          </a:r>
          <a:r>
            <a:rPr lang="en-US" dirty="0"/>
            <a:t>. </a:t>
          </a:r>
        </a:p>
      </dgm:t>
    </dgm:pt>
    <dgm:pt modelId="{17F20BB4-47DD-4663-8ED5-A2F7AE62FEB1}" type="parTrans" cxnId="{ACBBFF58-33F6-43DF-85D4-49F0B004AA49}">
      <dgm:prSet/>
      <dgm:spPr/>
      <dgm:t>
        <a:bodyPr/>
        <a:lstStyle/>
        <a:p>
          <a:endParaRPr lang="en-US"/>
        </a:p>
      </dgm:t>
    </dgm:pt>
    <dgm:pt modelId="{EEAC47C0-E258-41F7-B12C-3F028F949F15}" type="sibTrans" cxnId="{ACBBFF58-33F6-43DF-85D4-49F0B004AA49}">
      <dgm:prSet/>
      <dgm:spPr/>
      <dgm:t>
        <a:bodyPr/>
        <a:lstStyle/>
        <a:p>
          <a:endParaRPr lang="en-US"/>
        </a:p>
      </dgm:t>
    </dgm:pt>
    <dgm:pt modelId="{1DA6289F-A004-4EEC-8DBC-8BF59D0E0E4A}" type="pres">
      <dgm:prSet presAssocID="{C261FC25-4F4F-4C5B-A799-E5D5371112DC}" presName="hierChild1" presStyleCnt="0">
        <dgm:presLayoutVars>
          <dgm:chPref val="1"/>
          <dgm:dir/>
          <dgm:animOne val="branch"/>
          <dgm:animLvl val="lvl"/>
          <dgm:resizeHandles/>
        </dgm:presLayoutVars>
      </dgm:prSet>
      <dgm:spPr/>
    </dgm:pt>
    <dgm:pt modelId="{8E0B65FB-BA5C-4654-88D4-B293CA741488}" type="pres">
      <dgm:prSet presAssocID="{6FA4D118-2B54-478E-AD97-8DEF056E3623}" presName="hierRoot1" presStyleCnt="0"/>
      <dgm:spPr/>
    </dgm:pt>
    <dgm:pt modelId="{4B56411B-C6FB-4CD4-8C35-B33E395C2FBE}" type="pres">
      <dgm:prSet presAssocID="{6FA4D118-2B54-478E-AD97-8DEF056E3623}" presName="composite" presStyleCnt="0"/>
      <dgm:spPr/>
    </dgm:pt>
    <dgm:pt modelId="{5BC5D308-6909-4498-A80E-98279409C0C9}" type="pres">
      <dgm:prSet presAssocID="{6FA4D118-2B54-478E-AD97-8DEF056E3623}" presName="background" presStyleLbl="node0" presStyleIdx="0" presStyleCnt="2"/>
      <dgm:spPr/>
    </dgm:pt>
    <dgm:pt modelId="{1E0CBF5A-DF05-47AA-932E-F196CF5D7AA8}" type="pres">
      <dgm:prSet presAssocID="{6FA4D118-2B54-478E-AD97-8DEF056E3623}" presName="text" presStyleLbl="fgAcc0" presStyleIdx="0" presStyleCnt="2">
        <dgm:presLayoutVars>
          <dgm:chPref val="3"/>
        </dgm:presLayoutVars>
      </dgm:prSet>
      <dgm:spPr/>
    </dgm:pt>
    <dgm:pt modelId="{2AC5009C-44F5-44C5-81CD-86220A3D52EE}" type="pres">
      <dgm:prSet presAssocID="{6FA4D118-2B54-478E-AD97-8DEF056E3623}" presName="hierChild2" presStyleCnt="0"/>
      <dgm:spPr/>
    </dgm:pt>
    <dgm:pt modelId="{C8065186-AE5A-489B-8B90-1300EBA95932}" type="pres">
      <dgm:prSet presAssocID="{34068A58-84DE-407E-B932-EA84F3F68890}" presName="hierRoot1" presStyleCnt="0"/>
      <dgm:spPr/>
    </dgm:pt>
    <dgm:pt modelId="{8E41DD38-CE4C-43DC-87D8-182DD5915C2D}" type="pres">
      <dgm:prSet presAssocID="{34068A58-84DE-407E-B932-EA84F3F68890}" presName="composite" presStyleCnt="0"/>
      <dgm:spPr/>
    </dgm:pt>
    <dgm:pt modelId="{1EDAE9AC-7438-4FFE-A646-66587421753A}" type="pres">
      <dgm:prSet presAssocID="{34068A58-84DE-407E-B932-EA84F3F68890}" presName="background" presStyleLbl="node0" presStyleIdx="1" presStyleCnt="2"/>
      <dgm:spPr/>
    </dgm:pt>
    <dgm:pt modelId="{1CBB7850-5306-4911-9000-5730477ED1BB}" type="pres">
      <dgm:prSet presAssocID="{34068A58-84DE-407E-B932-EA84F3F68890}" presName="text" presStyleLbl="fgAcc0" presStyleIdx="1" presStyleCnt="2">
        <dgm:presLayoutVars>
          <dgm:chPref val="3"/>
        </dgm:presLayoutVars>
      </dgm:prSet>
      <dgm:spPr/>
    </dgm:pt>
    <dgm:pt modelId="{257D4520-9190-4216-8E07-C0B541A5CE29}" type="pres">
      <dgm:prSet presAssocID="{34068A58-84DE-407E-B932-EA84F3F68890}" presName="hierChild2" presStyleCnt="0"/>
      <dgm:spPr/>
    </dgm:pt>
  </dgm:ptLst>
  <dgm:cxnLst>
    <dgm:cxn modelId="{34E93868-20BD-4855-ABC6-284B9044A309}" type="presOf" srcId="{34068A58-84DE-407E-B932-EA84F3F68890}" destId="{1CBB7850-5306-4911-9000-5730477ED1BB}" srcOrd="0" destOrd="0" presId="urn:microsoft.com/office/officeart/2005/8/layout/hierarchy1"/>
    <dgm:cxn modelId="{ACBBFF58-33F6-43DF-85D4-49F0B004AA49}" srcId="{C261FC25-4F4F-4C5B-A799-E5D5371112DC}" destId="{34068A58-84DE-407E-B932-EA84F3F68890}" srcOrd="1" destOrd="0" parTransId="{17F20BB4-47DD-4663-8ED5-A2F7AE62FEB1}" sibTransId="{EEAC47C0-E258-41F7-B12C-3F028F949F15}"/>
    <dgm:cxn modelId="{DA66D7BB-DAAB-47D9-A473-123F507BF3FF}" type="presOf" srcId="{6FA4D118-2B54-478E-AD97-8DEF056E3623}" destId="{1E0CBF5A-DF05-47AA-932E-F196CF5D7AA8}" srcOrd="0" destOrd="0" presId="urn:microsoft.com/office/officeart/2005/8/layout/hierarchy1"/>
    <dgm:cxn modelId="{C8EB3AC5-BA5D-48C0-8B1F-9272C7338B67}" srcId="{C261FC25-4F4F-4C5B-A799-E5D5371112DC}" destId="{6FA4D118-2B54-478E-AD97-8DEF056E3623}" srcOrd="0" destOrd="0" parTransId="{0ACA8550-E1A7-4DF2-8F71-26840B66E947}" sibTransId="{8C4E212F-F170-4919-B91C-97106BEA3649}"/>
    <dgm:cxn modelId="{8E6184FB-CC70-4534-9E8F-2193CE3BB790}" type="presOf" srcId="{C261FC25-4F4F-4C5B-A799-E5D5371112DC}" destId="{1DA6289F-A004-4EEC-8DBC-8BF59D0E0E4A}" srcOrd="0" destOrd="0" presId="urn:microsoft.com/office/officeart/2005/8/layout/hierarchy1"/>
    <dgm:cxn modelId="{3F7DB135-F743-473C-81EC-0199F93083CB}" type="presParOf" srcId="{1DA6289F-A004-4EEC-8DBC-8BF59D0E0E4A}" destId="{8E0B65FB-BA5C-4654-88D4-B293CA741488}" srcOrd="0" destOrd="0" presId="urn:microsoft.com/office/officeart/2005/8/layout/hierarchy1"/>
    <dgm:cxn modelId="{6D11E9B3-7563-46CD-9215-7A27AAC4F235}" type="presParOf" srcId="{8E0B65FB-BA5C-4654-88D4-B293CA741488}" destId="{4B56411B-C6FB-4CD4-8C35-B33E395C2FBE}" srcOrd="0" destOrd="0" presId="urn:microsoft.com/office/officeart/2005/8/layout/hierarchy1"/>
    <dgm:cxn modelId="{5D2B540A-1CAD-4B74-9ED4-AEE18FA2079D}" type="presParOf" srcId="{4B56411B-C6FB-4CD4-8C35-B33E395C2FBE}" destId="{5BC5D308-6909-4498-A80E-98279409C0C9}" srcOrd="0" destOrd="0" presId="urn:microsoft.com/office/officeart/2005/8/layout/hierarchy1"/>
    <dgm:cxn modelId="{360CAF20-A689-4E96-835F-1BB5F6EEE4E9}" type="presParOf" srcId="{4B56411B-C6FB-4CD4-8C35-B33E395C2FBE}" destId="{1E0CBF5A-DF05-47AA-932E-F196CF5D7AA8}" srcOrd="1" destOrd="0" presId="urn:microsoft.com/office/officeart/2005/8/layout/hierarchy1"/>
    <dgm:cxn modelId="{536B6001-4D32-43A2-BF5E-25BDA4218022}" type="presParOf" srcId="{8E0B65FB-BA5C-4654-88D4-B293CA741488}" destId="{2AC5009C-44F5-44C5-81CD-86220A3D52EE}" srcOrd="1" destOrd="0" presId="urn:microsoft.com/office/officeart/2005/8/layout/hierarchy1"/>
    <dgm:cxn modelId="{1A419581-E493-42EF-81E2-F0D9F1E8422D}" type="presParOf" srcId="{1DA6289F-A004-4EEC-8DBC-8BF59D0E0E4A}" destId="{C8065186-AE5A-489B-8B90-1300EBA95932}" srcOrd="1" destOrd="0" presId="urn:microsoft.com/office/officeart/2005/8/layout/hierarchy1"/>
    <dgm:cxn modelId="{16A1E217-0810-41B3-929C-9C38F535D40F}" type="presParOf" srcId="{C8065186-AE5A-489B-8B90-1300EBA95932}" destId="{8E41DD38-CE4C-43DC-87D8-182DD5915C2D}" srcOrd="0" destOrd="0" presId="urn:microsoft.com/office/officeart/2005/8/layout/hierarchy1"/>
    <dgm:cxn modelId="{B2DE6C26-49C4-4A3D-B76B-C7CC89C8FB61}" type="presParOf" srcId="{8E41DD38-CE4C-43DC-87D8-182DD5915C2D}" destId="{1EDAE9AC-7438-4FFE-A646-66587421753A}" srcOrd="0" destOrd="0" presId="urn:microsoft.com/office/officeart/2005/8/layout/hierarchy1"/>
    <dgm:cxn modelId="{763848AF-4D3D-418F-8605-7410068A4E18}" type="presParOf" srcId="{8E41DD38-CE4C-43DC-87D8-182DD5915C2D}" destId="{1CBB7850-5306-4911-9000-5730477ED1BB}" srcOrd="1" destOrd="0" presId="urn:microsoft.com/office/officeart/2005/8/layout/hierarchy1"/>
    <dgm:cxn modelId="{4D85A3BB-3D8B-453A-8476-CAEDB77FB1FD}" type="presParOf" srcId="{C8065186-AE5A-489B-8B90-1300EBA95932}" destId="{257D4520-9190-4216-8E07-C0B541A5CE2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5D64F4-20C6-454C-9A9E-FC4AA743E499}" type="doc">
      <dgm:prSet loTypeId="urn:microsoft.com/office/officeart/2018/2/layout/IconVerticalSolidList" loCatId="icon" qsTypeId="urn:microsoft.com/office/officeart/2005/8/quickstyle/simple1" qsCatId="simple" csTypeId="urn:microsoft.com/office/officeart/2005/8/colors/accent1_3" csCatId="accent1" phldr="1"/>
      <dgm:spPr/>
      <dgm:t>
        <a:bodyPr/>
        <a:lstStyle/>
        <a:p>
          <a:endParaRPr lang="en-US"/>
        </a:p>
      </dgm:t>
    </dgm:pt>
    <dgm:pt modelId="{D6144A61-1470-4B41-AEB8-E12F0B5598AB}">
      <dgm:prSet phldrT="[Text]" custT="1"/>
      <dgm:spPr/>
      <dgm:t>
        <a:bodyPr/>
        <a:lstStyle/>
        <a:p>
          <a:pPr>
            <a:lnSpc>
              <a:spcPct val="100000"/>
            </a:lnSpc>
          </a:pPr>
          <a:r>
            <a:rPr lang="en-US" sz="4400" dirty="0"/>
            <a:t>PLAN</a:t>
          </a:r>
        </a:p>
      </dgm:t>
    </dgm:pt>
    <dgm:pt modelId="{3C30E55F-D114-419D-B038-72C1058AEAAC}" type="parTrans" cxnId="{C2C97174-6A9B-46E7-A597-9B6825DA8F2D}">
      <dgm:prSet/>
      <dgm:spPr/>
      <dgm:t>
        <a:bodyPr/>
        <a:lstStyle/>
        <a:p>
          <a:endParaRPr lang="en-US"/>
        </a:p>
      </dgm:t>
    </dgm:pt>
    <dgm:pt modelId="{07AD18A6-B956-46BC-BA79-1595C0EDF124}" type="sibTrans" cxnId="{C2C97174-6A9B-46E7-A597-9B6825DA8F2D}">
      <dgm:prSet/>
      <dgm:spPr/>
      <dgm:t>
        <a:bodyPr/>
        <a:lstStyle/>
        <a:p>
          <a:endParaRPr lang="en-US"/>
        </a:p>
      </dgm:t>
    </dgm:pt>
    <dgm:pt modelId="{C2469AC5-7E7E-4D60-AE57-B798422496C3}">
      <dgm:prSet phldrT="[Text]" custT="1"/>
      <dgm:spPr/>
      <dgm:t>
        <a:bodyPr/>
        <a:lstStyle/>
        <a:p>
          <a:pPr>
            <a:lnSpc>
              <a:spcPct val="100000"/>
            </a:lnSpc>
          </a:pPr>
          <a:r>
            <a:rPr lang="en-US" sz="4400" dirty="0"/>
            <a:t>COLLECT</a:t>
          </a:r>
        </a:p>
      </dgm:t>
    </dgm:pt>
    <dgm:pt modelId="{692F02DB-0EA9-4C2D-AC70-6BB76DE24DC7}" type="parTrans" cxnId="{6FAC0687-EDFD-4D80-9C64-4428CAEA9B22}">
      <dgm:prSet/>
      <dgm:spPr/>
      <dgm:t>
        <a:bodyPr/>
        <a:lstStyle/>
        <a:p>
          <a:endParaRPr lang="en-US"/>
        </a:p>
      </dgm:t>
    </dgm:pt>
    <dgm:pt modelId="{718E6459-B4FA-4D20-8489-3F55F0999B67}" type="sibTrans" cxnId="{6FAC0687-EDFD-4D80-9C64-4428CAEA9B22}">
      <dgm:prSet/>
      <dgm:spPr/>
      <dgm:t>
        <a:bodyPr/>
        <a:lstStyle/>
        <a:p>
          <a:endParaRPr lang="en-US"/>
        </a:p>
      </dgm:t>
    </dgm:pt>
    <dgm:pt modelId="{D896BE76-20A0-446E-8F2F-72C19C9315CD}">
      <dgm:prSet phldrT="[Text]" custT="1"/>
      <dgm:spPr/>
      <dgm:t>
        <a:bodyPr/>
        <a:lstStyle/>
        <a:p>
          <a:pPr>
            <a:lnSpc>
              <a:spcPct val="100000"/>
            </a:lnSpc>
          </a:pPr>
          <a:r>
            <a:rPr lang="en-US" sz="4400" dirty="0"/>
            <a:t>APPRAISE</a:t>
          </a:r>
        </a:p>
      </dgm:t>
    </dgm:pt>
    <dgm:pt modelId="{09A9808C-5485-4C88-A77E-450EDF926645}" type="parTrans" cxnId="{CEDEFAD5-B29A-47B0-B0B0-2AFA28F0AA46}">
      <dgm:prSet/>
      <dgm:spPr/>
      <dgm:t>
        <a:bodyPr/>
        <a:lstStyle/>
        <a:p>
          <a:endParaRPr lang="en-US"/>
        </a:p>
      </dgm:t>
    </dgm:pt>
    <dgm:pt modelId="{36ABEB77-11A6-45C8-87FA-C182F53B38D6}" type="sibTrans" cxnId="{CEDEFAD5-B29A-47B0-B0B0-2AFA28F0AA46}">
      <dgm:prSet/>
      <dgm:spPr/>
      <dgm:t>
        <a:bodyPr/>
        <a:lstStyle/>
        <a:p>
          <a:endParaRPr lang="en-US"/>
        </a:p>
      </dgm:t>
    </dgm:pt>
    <dgm:pt modelId="{B837B243-FBF5-4DE2-94E7-D0AB77A4FF15}">
      <dgm:prSet custT="1"/>
      <dgm:spPr/>
      <dgm:t>
        <a:bodyPr/>
        <a:lstStyle/>
        <a:p>
          <a:pPr>
            <a:lnSpc>
              <a:spcPct val="100000"/>
            </a:lnSpc>
          </a:pPr>
          <a:r>
            <a:rPr lang="en-US" sz="4400" dirty="0"/>
            <a:t>ANALYZE</a:t>
          </a:r>
        </a:p>
      </dgm:t>
    </dgm:pt>
    <dgm:pt modelId="{EA8128C8-7673-4EE2-80C2-119D4FEFA72C}" type="parTrans" cxnId="{8D98BDA5-029D-4B3B-B507-B50707481F8D}">
      <dgm:prSet/>
      <dgm:spPr/>
      <dgm:t>
        <a:bodyPr/>
        <a:lstStyle/>
        <a:p>
          <a:endParaRPr lang="en-US"/>
        </a:p>
      </dgm:t>
    </dgm:pt>
    <dgm:pt modelId="{58EBCD35-9155-4301-8870-BDFE1708CA2C}" type="sibTrans" cxnId="{8D98BDA5-029D-4B3B-B507-B50707481F8D}">
      <dgm:prSet/>
      <dgm:spPr/>
      <dgm:t>
        <a:bodyPr/>
        <a:lstStyle/>
        <a:p>
          <a:endParaRPr lang="en-US"/>
        </a:p>
      </dgm:t>
    </dgm:pt>
    <dgm:pt modelId="{9697D498-DAE0-491E-825D-603E45965B87}">
      <dgm:prSet custT="1"/>
      <dgm:spPr/>
      <dgm:t>
        <a:bodyPr/>
        <a:lstStyle/>
        <a:p>
          <a:pPr>
            <a:lnSpc>
              <a:spcPct val="100000"/>
            </a:lnSpc>
          </a:pPr>
          <a:r>
            <a:rPr lang="en-US" sz="4400" dirty="0"/>
            <a:t>REPORT &amp; REVIEW</a:t>
          </a:r>
        </a:p>
      </dgm:t>
    </dgm:pt>
    <dgm:pt modelId="{4C7C10D0-FDDE-4D0F-B6A5-5A3160EB3567}" type="parTrans" cxnId="{CAC3A801-225A-48DA-8BDB-6FAAF80ACFB0}">
      <dgm:prSet/>
      <dgm:spPr/>
      <dgm:t>
        <a:bodyPr/>
        <a:lstStyle/>
        <a:p>
          <a:endParaRPr lang="en-US"/>
        </a:p>
      </dgm:t>
    </dgm:pt>
    <dgm:pt modelId="{B11F629B-F43F-4F62-8BC4-1002B9BA2AD0}" type="sibTrans" cxnId="{CAC3A801-225A-48DA-8BDB-6FAAF80ACFB0}">
      <dgm:prSet/>
      <dgm:spPr/>
      <dgm:t>
        <a:bodyPr/>
        <a:lstStyle/>
        <a:p>
          <a:endParaRPr lang="en-US"/>
        </a:p>
      </dgm:t>
    </dgm:pt>
    <dgm:pt modelId="{51432753-955E-4B3B-AA2D-02386C97D964}" type="pres">
      <dgm:prSet presAssocID="{DA5D64F4-20C6-454C-9A9E-FC4AA743E499}" presName="root" presStyleCnt="0">
        <dgm:presLayoutVars>
          <dgm:dir/>
          <dgm:resizeHandles val="exact"/>
        </dgm:presLayoutVars>
      </dgm:prSet>
      <dgm:spPr/>
    </dgm:pt>
    <dgm:pt modelId="{22ED14BD-C988-4637-9E08-9D927C2462FD}" type="pres">
      <dgm:prSet presAssocID="{D6144A61-1470-4B41-AEB8-E12F0B5598AB}" presName="compNode" presStyleCnt="0"/>
      <dgm:spPr/>
    </dgm:pt>
    <dgm:pt modelId="{48B3C980-0F70-4E7F-95BC-DE51BD656CFA}" type="pres">
      <dgm:prSet presAssocID="{D6144A61-1470-4B41-AEB8-E12F0B5598AB}" presName="bgRect" presStyleLbl="bgShp" presStyleIdx="0" presStyleCnt="5" custLinFactNeighborX="1721" custLinFactNeighborY="-1989"/>
      <dgm:spPr/>
    </dgm:pt>
    <dgm:pt modelId="{3D35FDEA-C7DE-4AB4-9FE5-030F27541B61}" type="pres">
      <dgm:prSet presAssocID="{D6144A61-1470-4B41-AEB8-E12F0B5598A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AA03F354-EB41-4F55-935E-0463BFB658EA}" type="pres">
      <dgm:prSet presAssocID="{D6144A61-1470-4B41-AEB8-E12F0B5598AB}" presName="spaceRect" presStyleCnt="0"/>
      <dgm:spPr/>
    </dgm:pt>
    <dgm:pt modelId="{6A63D7BC-1857-4B69-8128-CDEDCC65500C}" type="pres">
      <dgm:prSet presAssocID="{D6144A61-1470-4B41-AEB8-E12F0B5598AB}" presName="parTx" presStyleLbl="revTx" presStyleIdx="0" presStyleCnt="5">
        <dgm:presLayoutVars>
          <dgm:chMax val="0"/>
          <dgm:chPref val="0"/>
        </dgm:presLayoutVars>
      </dgm:prSet>
      <dgm:spPr/>
    </dgm:pt>
    <dgm:pt modelId="{46CEBDA1-A551-4F25-B900-9992D4174774}" type="pres">
      <dgm:prSet presAssocID="{07AD18A6-B956-46BC-BA79-1595C0EDF124}" presName="sibTrans" presStyleCnt="0"/>
      <dgm:spPr/>
    </dgm:pt>
    <dgm:pt modelId="{BA628AAD-97D0-4C6C-8AB5-E25763A3CDB0}" type="pres">
      <dgm:prSet presAssocID="{C2469AC5-7E7E-4D60-AE57-B798422496C3}" presName="compNode" presStyleCnt="0"/>
      <dgm:spPr/>
    </dgm:pt>
    <dgm:pt modelId="{D52D6FEB-1276-456C-9A7D-AC4B006D2CF4}" type="pres">
      <dgm:prSet presAssocID="{C2469AC5-7E7E-4D60-AE57-B798422496C3}" presName="bgRect" presStyleLbl="bgShp" presStyleIdx="1" presStyleCnt="5" custLinFactNeighborY="-4036"/>
      <dgm:spPr/>
    </dgm:pt>
    <dgm:pt modelId="{EBFEFED8-721D-4C05-BB79-D1B4D595822D}" type="pres">
      <dgm:prSet presAssocID="{C2469AC5-7E7E-4D60-AE57-B798422496C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lueprint with solid fill"/>
        </a:ext>
      </dgm:extLst>
    </dgm:pt>
    <dgm:pt modelId="{F51257AF-634A-4B38-AE58-9EEF8CED33F0}" type="pres">
      <dgm:prSet presAssocID="{C2469AC5-7E7E-4D60-AE57-B798422496C3}" presName="spaceRect" presStyleCnt="0"/>
      <dgm:spPr/>
    </dgm:pt>
    <dgm:pt modelId="{2160B248-97E3-4C4D-9C5A-4936CB714B3D}" type="pres">
      <dgm:prSet presAssocID="{C2469AC5-7E7E-4D60-AE57-B798422496C3}" presName="parTx" presStyleLbl="revTx" presStyleIdx="1" presStyleCnt="5">
        <dgm:presLayoutVars>
          <dgm:chMax val="0"/>
          <dgm:chPref val="0"/>
        </dgm:presLayoutVars>
      </dgm:prSet>
      <dgm:spPr/>
    </dgm:pt>
    <dgm:pt modelId="{4A9042F0-CEB0-41BB-8B65-9F0C8F2F923C}" type="pres">
      <dgm:prSet presAssocID="{718E6459-B4FA-4D20-8489-3F55F0999B67}" presName="sibTrans" presStyleCnt="0"/>
      <dgm:spPr/>
    </dgm:pt>
    <dgm:pt modelId="{46CC9E11-8224-44C9-B00A-A8D0F7A8A825}" type="pres">
      <dgm:prSet presAssocID="{D896BE76-20A0-446E-8F2F-72C19C9315CD}" presName="compNode" presStyleCnt="0"/>
      <dgm:spPr/>
    </dgm:pt>
    <dgm:pt modelId="{EA9D9BE0-BB31-4E0D-9892-1154F94C595A}" type="pres">
      <dgm:prSet presAssocID="{D896BE76-20A0-446E-8F2F-72C19C9315CD}" presName="bgRect" presStyleLbl="bgShp" presStyleIdx="2" presStyleCnt="5"/>
      <dgm:spPr/>
    </dgm:pt>
    <dgm:pt modelId="{8A8BCF74-6F37-4AF8-B5EE-AD09D3BC699B}" type="pres">
      <dgm:prSet presAssocID="{D896BE76-20A0-446E-8F2F-72C19C9315C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 List"/>
        </a:ext>
      </dgm:extLst>
    </dgm:pt>
    <dgm:pt modelId="{6666162C-B2B9-4A24-B6E6-A95F9C649C54}" type="pres">
      <dgm:prSet presAssocID="{D896BE76-20A0-446E-8F2F-72C19C9315CD}" presName="spaceRect" presStyleCnt="0"/>
      <dgm:spPr/>
    </dgm:pt>
    <dgm:pt modelId="{5E646FAA-7E57-42DA-9C3E-DD5205986253}" type="pres">
      <dgm:prSet presAssocID="{D896BE76-20A0-446E-8F2F-72C19C9315CD}" presName="parTx" presStyleLbl="revTx" presStyleIdx="2" presStyleCnt="5">
        <dgm:presLayoutVars>
          <dgm:chMax val="0"/>
          <dgm:chPref val="0"/>
        </dgm:presLayoutVars>
      </dgm:prSet>
      <dgm:spPr/>
    </dgm:pt>
    <dgm:pt modelId="{97C46CDE-ABCA-49DB-89E0-418DB3A52F1D}" type="pres">
      <dgm:prSet presAssocID="{36ABEB77-11A6-45C8-87FA-C182F53B38D6}" presName="sibTrans" presStyleCnt="0"/>
      <dgm:spPr/>
    </dgm:pt>
    <dgm:pt modelId="{CE3323BA-3825-4C20-9D4D-1D14FEE1CFBD}" type="pres">
      <dgm:prSet presAssocID="{B837B243-FBF5-4DE2-94E7-D0AB77A4FF15}" presName="compNode" presStyleCnt="0"/>
      <dgm:spPr/>
    </dgm:pt>
    <dgm:pt modelId="{16EE9184-9254-4BB1-BAF3-704830B41742}" type="pres">
      <dgm:prSet presAssocID="{B837B243-FBF5-4DE2-94E7-D0AB77A4FF15}" presName="bgRect" presStyleLbl="bgShp" presStyleIdx="3" presStyleCnt="5"/>
      <dgm:spPr/>
    </dgm:pt>
    <dgm:pt modelId="{0EE368C7-E575-418C-B2DC-82933B0E42FD}" type="pres">
      <dgm:prSet presAssocID="{B837B243-FBF5-4DE2-94E7-D0AB77A4FF1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List"/>
        </a:ext>
      </dgm:extLst>
    </dgm:pt>
    <dgm:pt modelId="{ADDEE8A1-0164-448A-83DA-E8AE6AD14EE0}" type="pres">
      <dgm:prSet presAssocID="{B837B243-FBF5-4DE2-94E7-D0AB77A4FF15}" presName="spaceRect" presStyleCnt="0"/>
      <dgm:spPr/>
    </dgm:pt>
    <dgm:pt modelId="{BE26CA34-BBDD-4182-A98E-1C9CB47A4839}" type="pres">
      <dgm:prSet presAssocID="{B837B243-FBF5-4DE2-94E7-D0AB77A4FF15}" presName="parTx" presStyleLbl="revTx" presStyleIdx="3" presStyleCnt="5">
        <dgm:presLayoutVars>
          <dgm:chMax val="0"/>
          <dgm:chPref val="0"/>
        </dgm:presLayoutVars>
      </dgm:prSet>
      <dgm:spPr/>
    </dgm:pt>
    <dgm:pt modelId="{12043618-A566-4492-8F08-CBF1B24E7260}" type="pres">
      <dgm:prSet presAssocID="{58EBCD35-9155-4301-8870-BDFE1708CA2C}" presName="sibTrans" presStyleCnt="0"/>
      <dgm:spPr/>
    </dgm:pt>
    <dgm:pt modelId="{2DCD2CA1-C897-44A6-95B6-5AB9927F2582}" type="pres">
      <dgm:prSet presAssocID="{9697D498-DAE0-491E-825D-603E45965B87}" presName="compNode" presStyleCnt="0"/>
      <dgm:spPr/>
    </dgm:pt>
    <dgm:pt modelId="{5A6CB2AE-7BE2-4ED7-9958-901CB8A3F095}" type="pres">
      <dgm:prSet presAssocID="{9697D498-DAE0-491E-825D-603E45965B87}" presName="bgRect" presStyleLbl="bgShp" presStyleIdx="4" presStyleCnt="5"/>
      <dgm:spPr/>
    </dgm:pt>
    <dgm:pt modelId="{1E59712A-F6AA-4FA2-9A12-4C68F6B6F253}" type="pres">
      <dgm:prSet presAssocID="{9697D498-DAE0-491E-825D-603E45965B8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ustomer Review"/>
        </a:ext>
      </dgm:extLst>
    </dgm:pt>
    <dgm:pt modelId="{E090A95B-BAFC-4D49-BDE6-3F480D7CD4E7}" type="pres">
      <dgm:prSet presAssocID="{9697D498-DAE0-491E-825D-603E45965B87}" presName="spaceRect" presStyleCnt="0"/>
      <dgm:spPr/>
    </dgm:pt>
    <dgm:pt modelId="{A097C650-32A7-4363-BD9F-8FA6E976A9FB}" type="pres">
      <dgm:prSet presAssocID="{9697D498-DAE0-491E-825D-603E45965B87}" presName="parTx" presStyleLbl="revTx" presStyleIdx="4" presStyleCnt="5">
        <dgm:presLayoutVars>
          <dgm:chMax val="0"/>
          <dgm:chPref val="0"/>
        </dgm:presLayoutVars>
      </dgm:prSet>
      <dgm:spPr/>
    </dgm:pt>
  </dgm:ptLst>
  <dgm:cxnLst>
    <dgm:cxn modelId="{CAC3A801-225A-48DA-8BDB-6FAAF80ACFB0}" srcId="{DA5D64F4-20C6-454C-9A9E-FC4AA743E499}" destId="{9697D498-DAE0-491E-825D-603E45965B87}" srcOrd="4" destOrd="0" parTransId="{4C7C10D0-FDDE-4D0F-B6A5-5A3160EB3567}" sibTransId="{B11F629B-F43F-4F62-8BC4-1002B9BA2AD0}"/>
    <dgm:cxn modelId="{E36E470F-3AE5-4D0B-B647-D6E8626F61C8}" type="presOf" srcId="{9697D498-DAE0-491E-825D-603E45965B87}" destId="{A097C650-32A7-4363-BD9F-8FA6E976A9FB}" srcOrd="0" destOrd="0" presId="urn:microsoft.com/office/officeart/2018/2/layout/IconVerticalSolidList"/>
    <dgm:cxn modelId="{C2C97174-6A9B-46E7-A597-9B6825DA8F2D}" srcId="{DA5D64F4-20C6-454C-9A9E-FC4AA743E499}" destId="{D6144A61-1470-4B41-AEB8-E12F0B5598AB}" srcOrd="0" destOrd="0" parTransId="{3C30E55F-D114-419D-B038-72C1058AEAAC}" sibTransId="{07AD18A6-B956-46BC-BA79-1595C0EDF124}"/>
    <dgm:cxn modelId="{0CAC0656-237D-4197-BC75-C9285FC6BA02}" type="presOf" srcId="{D896BE76-20A0-446E-8F2F-72C19C9315CD}" destId="{5E646FAA-7E57-42DA-9C3E-DD5205986253}" srcOrd="0" destOrd="0" presId="urn:microsoft.com/office/officeart/2018/2/layout/IconVerticalSolidList"/>
    <dgm:cxn modelId="{6FAC0687-EDFD-4D80-9C64-4428CAEA9B22}" srcId="{DA5D64F4-20C6-454C-9A9E-FC4AA743E499}" destId="{C2469AC5-7E7E-4D60-AE57-B798422496C3}" srcOrd="1" destOrd="0" parTransId="{692F02DB-0EA9-4C2D-AC70-6BB76DE24DC7}" sibTransId="{718E6459-B4FA-4D20-8489-3F55F0999B67}"/>
    <dgm:cxn modelId="{8D98BDA5-029D-4B3B-B507-B50707481F8D}" srcId="{DA5D64F4-20C6-454C-9A9E-FC4AA743E499}" destId="{B837B243-FBF5-4DE2-94E7-D0AB77A4FF15}" srcOrd="3" destOrd="0" parTransId="{EA8128C8-7673-4EE2-80C2-119D4FEFA72C}" sibTransId="{58EBCD35-9155-4301-8870-BDFE1708CA2C}"/>
    <dgm:cxn modelId="{1D606FBA-F441-43DA-9703-0559EA868617}" type="presOf" srcId="{C2469AC5-7E7E-4D60-AE57-B798422496C3}" destId="{2160B248-97E3-4C4D-9C5A-4936CB714B3D}" srcOrd="0" destOrd="0" presId="urn:microsoft.com/office/officeart/2018/2/layout/IconVerticalSolidList"/>
    <dgm:cxn modelId="{C17573C6-1AF8-40FD-823C-9134214D0537}" type="presOf" srcId="{D6144A61-1470-4B41-AEB8-E12F0B5598AB}" destId="{6A63D7BC-1857-4B69-8128-CDEDCC65500C}" srcOrd="0" destOrd="0" presId="urn:microsoft.com/office/officeart/2018/2/layout/IconVerticalSolidList"/>
    <dgm:cxn modelId="{DD8830D3-A73E-431A-BDD6-FC7341C04C4C}" type="presOf" srcId="{DA5D64F4-20C6-454C-9A9E-FC4AA743E499}" destId="{51432753-955E-4B3B-AA2D-02386C97D964}" srcOrd="0" destOrd="0" presId="urn:microsoft.com/office/officeart/2018/2/layout/IconVerticalSolidList"/>
    <dgm:cxn modelId="{CEDEFAD5-B29A-47B0-B0B0-2AFA28F0AA46}" srcId="{DA5D64F4-20C6-454C-9A9E-FC4AA743E499}" destId="{D896BE76-20A0-446E-8F2F-72C19C9315CD}" srcOrd="2" destOrd="0" parTransId="{09A9808C-5485-4C88-A77E-450EDF926645}" sibTransId="{36ABEB77-11A6-45C8-87FA-C182F53B38D6}"/>
    <dgm:cxn modelId="{2C5931EE-FA38-4630-B633-38AD1A2730BA}" type="presOf" srcId="{B837B243-FBF5-4DE2-94E7-D0AB77A4FF15}" destId="{BE26CA34-BBDD-4182-A98E-1C9CB47A4839}" srcOrd="0" destOrd="0" presId="urn:microsoft.com/office/officeart/2018/2/layout/IconVerticalSolidList"/>
    <dgm:cxn modelId="{001F149C-F32D-451C-AFD1-7926FC7688D7}" type="presParOf" srcId="{51432753-955E-4B3B-AA2D-02386C97D964}" destId="{22ED14BD-C988-4637-9E08-9D927C2462FD}" srcOrd="0" destOrd="0" presId="urn:microsoft.com/office/officeart/2018/2/layout/IconVerticalSolidList"/>
    <dgm:cxn modelId="{FB1FA86D-A121-49C0-8A7A-208FACA12205}" type="presParOf" srcId="{22ED14BD-C988-4637-9E08-9D927C2462FD}" destId="{48B3C980-0F70-4E7F-95BC-DE51BD656CFA}" srcOrd="0" destOrd="0" presId="urn:microsoft.com/office/officeart/2018/2/layout/IconVerticalSolidList"/>
    <dgm:cxn modelId="{FE70E55C-25A5-4162-B4EF-6AEF0CF687FB}" type="presParOf" srcId="{22ED14BD-C988-4637-9E08-9D927C2462FD}" destId="{3D35FDEA-C7DE-4AB4-9FE5-030F27541B61}" srcOrd="1" destOrd="0" presId="urn:microsoft.com/office/officeart/2018/2/layout/IconVerticalSolidList"/>
    <dgm:cxn modelId="{0A990FD9-192D-4003-9223-F602F03A8CBA}" type="presParOf" srcId="{22ED14BD-C988-4637-9E08-9D927C2462FD}" destId="{AA03F354-EB41-4F55-935E-0463BFB658EA}" srcOrd="2" destOrd="0" presId="urn:microsoft.com/office/officeart/2018/2/layout/IconVerticalSolidList"/>
    <dgm:cxn modelId="{DB1F1602-FAA0-41E6-9B27-39918A380BD7}" type="presParOf" srcId="{22ED14BD-C988-4637-9E08-9D927C2462FD}" destId="{6A63D7BC-1857-4B69-8128-CDEDCC65500C}" srcOrd="3" destOrd="0" presId="urn:microsoft.com/office/officeart/2018/2/layout/IconVerticalSolidList"/>
    <dgm:cxn modelId="{565FC2D2-E77E-4C36-92E5-FF996D2FF4D5}" type="presParOf" srcId="{51432753-955E-4B3B-AA2D-02386C97D964}" destId="{46CEBDA1-A551-4F25-B900-9992D4174774}" srcOrd="1" destOrd="0" presId="urn:microsoft.com/office/officeart/2018/2/layout/IconVerticalSolidList"/>
    <dgm:cxn modelId="{0886FA0B-7AC5-4C28-B2CA-39E8C0364810}" type="presParOf" srcId="{51432753-955E-4B3B-AA2D-02386C97D964}" destId="{BA628AAD-97D0-4C6C-8AB5-E25763A3CDB0}" srcOrd="2" destOrd="0" presId="urn:microsoft.com/office/officeart/2018/2/layout/IconVerticalSolidList"/>
    <dgm:cxn modelId="{A658F820-832C-48C4-8410-87625B8A2F58}" type="presParOf" srcId="{BA628AAD-97D0-4C6C-8AB5-E25763A3CDB0}" destId="{D52D6FEB-1276-456C-9A7D-AC4B006D2CF4}" srcOrd="0" destOrd="0" presId="urn:microsoft.com/office/officeart/2018/2/layout/IconVerticalSolidList"/>
    <dgm:cxn modelId="{5544CC9F-91C5-45AC-9C86-34FA0A2C77AC}" type="presParOf" srcId="{BA628AAD-97D0-4C6C-8AB5-E25763A3CDB0}" destId="{EBFEFED8-721D-4C05-BB79-D1B4D595822D}" srcOrd="1" destOrd="0" presId="urn:microsoft.com/office/officeart/2018/2/layout/IconVerticalSolidList"/>
    <dgm:cxn modelId="{14792EA5-9997-4F6D-812B-2B51ACC60E48}" type="presParOf" srcId="{BA628AAD-97D0-4C6C-8AB5-E25763A3CDB0}" destId="{F51257AF-634A-4B38-AE58-9EEF8CED33F0}" srcOrd="2" destOrd="0" presId="urn:microsoft.com/office/officeart/2018/2/layout/IconVerticalSolidList"/>
    <dgm:cxn modelId="{06156029-244A-42B6-984C-497E558B6BB7}" type="presParOf" srcId="{BA628AAD-97D0-4C6C-8AB5-E25763A3CDB0}" destId="{2160B248-97E3-4C4D-9C5A-4936CB714B3D}" srcOrd="3" destOrd="0" presId="urn:microsoft.com/office/officeart/2018/2/layout/IconVerticalSolidList"/>
    <dgm:cxn modelId="{06EC73F5-9B91-4F8D-BCC2-F5267F44999E}" type="presParOf" srcId="{51432753-955E-4B3B-AA2D-02386C97D964}" destId="{4A9042F0-CEB0-41BB-8B65-9F0C8F2F923C}" srcOrd="3" destOrd="0" presId="urn:microsoft.com/office/officeart/2018/2/layout/IconVerticalSolidList"/>
    <dgm:cxn modelId="{AA247CBA-8FD4-4575-B24A-7022F5014599}" type="presParOf" srcId="{51432753-955E-4B3B-AA2D-02386C97D964}" destId="{46CC9E11-8224-44C9-B00A-A8D0F7A8A825}" srcOrd="4" destOrd="0" presId="urn:microsoft.com/office/officeart/2018/2/layout/IconVerticalSolidList"/>
    <dgm:cxn modelId="{75791915-39A0-4FD6-960C-9F28AEFA3B76}" type="presParOf" srcId="{46CC9E11-8224-44C9-B00A-A8D0F7A8A825}" destId="{EA9D9BE0-BB31-4E0D-9892-1154F94C595A}" srcOrd="0" destOrd="0" presId="urn:microsoft.com/office/officeart/2018/2/layout/IconVerticalSolidList"/>
    <dgm:cxn modelId="{492DDBED-E735-46A3-AAC0-0E675F55675A}" type="presParOf" srcId="{46CC9E11-8224-44C9-B00A-A8D0F7A8A825}" destId="{8A8BCF74-6F37-4AF8-B5EE-AD09D3BC699B}" srcOrd="1" destOrd="0" presId="urn:microsoft.com/office/officeart/2018/2/layout/IconVerticalSolidList"/>
    <dgm:cxn modelId="{C1BC0904-5CAD-47BC-868A-678C16E37F23}" type="presParOf" srcId="{46CC9E11-8224-44C9-B00A-A8D0F7A8A825}" destId="{6666162C-B2B9-4A24-B6E6-A95F9C649C54}" srcOrd="2" destOrd="0" presId="urn:microsoft.com/office/officeart/2018/2/layout/IconVerticalSolidList"/>
    <dgm:cxn modelId="{7FB41AD2-E00C-4507-B52A-204EE43928B6}" type="presParOf" srcId="{46CC9E11-8224-44C9-B00A-A8D0F7A8A825}" destId="{5E646FAA-7E57-42DA-9C3E-DD5205986253}" srcOrd="3" destOrd="0" presId="urn:microsoft.com/office/officeart/2018/2/layout/IconVerticalSolidList"/>
    <dgm:cxn modelId="{AC799BA8-6ADB-42D5-8F6F-1F2B8EE10B8D}" type="presParOf" srcId="{51432753-955E-4B3B-AA2D-02386C97D964}" destId="{97C46CDE-ABCA-49DB-89E0-418DB3A52F1D}" srcOrd="5" destOrd="0" presId="urn:microsoft.com/office/officeart/2018/2/layout/IconVerticalSolidList"/>
    <dgm:cxn modelId="{62D79A77-8BD7-463C-BDBC-B8C04094022C}" type="presParOf" srcId="{51432753-955E-4B3B-AA2D-02386C97D964}" destId="{CE3323BA-3825-4C20-9D4D-1D14FEE1CFBD}" srcOrd="6" destOrd="0" presId="urn:microsoft.com/office/officeart/2018/2/layout/IconVerticalSolidList"/>
    <dgm:cxn modelId="{6520591F-0DA1-4E5A-93AE-95185F755BC2}" type="presParOf" srcId="{CE3323BA-3825-4C20-9D4D-1D14FEE1CFBD}" destId="{16EE9184-9254-4BB1-BAF3-704830B41742}" srcOrd="0" destOrd="0" presId="urn:microsoft.com/office/officeart/2018/2/layout/IconVerticalSolidList"/>
    <dgm:cxn modelId="{A375D599-C870-400F-B594-FC1B9754EFEB}" type="presParOf" srcId="{CE3323BA-3825-4C20-9D4D-1D14FEE1CFBD}" destId="{0EE368C7-E575-418C-B2DC-82933B0E42FD}" srcOrd="1" destOrd="0" presId="urn:microsoft.com/office/officeart/2018/2/layout/IconVerticalSolidList"/>
    <dgm:cxn modelId="{806D0C9E-28FA-47CB-B593-D47F8AC467D7}" type="presParOf" srcId="{CE3323BA-3825-4C20-9D4D-1D14FEE1CFBD}" destId="{ADDEE8A1-0164-448A-83DA-E8AE6AD14EE0}" srcOrd="2" destOrd="0" presId="urn:microsoft.com/office/officeart/2018/2/layout/IconVerticalSolidList"/>
    <dgm:cxn modelId="{377E7ED2-D04F-4F22-BA69-61DEBC3155DA}" type="presParOf" srcId="{CE3323BA-3825-4C20-9D4D-1D14FEE1CFBD}" destId="{BE26CA34-BBDD-4182-A98E-1C9CB47A4839}" srcOrd="3" destOrd="0" presId="urn:microsoft.com/office/officeart/2018/2/layout/IconVerticalSolidList"/>
    <dgm:cxn modelId="{590ABE9F-127B-4538-B446-A65D39349BC2}" type="presParOf" srcId="{51432753-955E-4B3B-AA2D-02386C97D964}" destId="{12043618-A566-4492-8F08-CBF1B24E7260}" srcOrd="7" destOrd="0" presId="urn:microsoft.com/office/officeart/2018/2/layout/IconVerticalSolidList"/>
    <dgm:cxn modelId="{C293A459-E13D-4148-B5AF-9CE5BBCB539B}" type="presParOf" srcId="{51432753-955E-4B3B-AA2D-02386C97D964}" destId="{2DCD2CA1-C897-44A6-95B6-5AB9927F2582}" srcOrd="8" destOrd="0" presId="urn:microsoft.com/office/officeart/2018/2/layout/IconVerticalSolidList"/>
    <dgm:cxn modelId="{1C260B07-DFBF-4166-9D8D-C76DEF343AE0}" type="presParOf" srcId="{2DCD2CA1-C897-44A6-95B6-5AB9927F2582}" destId="{5A6CB2AE-7BE2-4ED7-9958-901CB8A3F095}" srcOrd="0" destOrd="0" presId="urn:microsoft.com/office/officeart/2018/2/layout/IconVerticalSolidList"/>
    <dgm:cxn modelId="{C86C5F58-0E58-4BAA-9277-C4C05611ADE1}" type="presParOf" srcId="{2DCD2CA1-C897-44A6-95B6-5AB9927F2582}" destId="{1E59712A-F6AA-4FA2-9A12-4C68F6B6F253}" srcOrd="1" destOrd="0" presId="urn:microsoft.com/office/officeart/2018/2/layout/IconVerticalSolidList"/>
    <dgm:cxn modelId="{EAC6C63C-DFE0-446B-B79F-006F46F0306B}" type="presParOf" srcId="{2DCD2CA1-C897-44A6-95B6-5AB9927F2582}" destId="{E090A95B-BAFC-4D49-BDE6-3F480D7CD4E7}" srcOrd="2" destOrd="0" presId="urn:microsoft.com/office/officeart/2018/2/layout/IconVerticalSolidList"/>
    <dgm:cxn modelId="{7AB3760F-B40F-47B6-931C-A0CC3A36D576}" type="presParOf" srcId="{2DCD2CA1-C897-44A6-95B6-5AB9927F2582}" destId="{A097C650-32A7-4363-BD9F-8FA6E976A9F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E8BEEA6-3797-4520-A2EE-54EB736B0597}" type="doc">
      <dgm:prSet loTypeId="urn:microsoft.com/office/officeart/2005/8/layout/process5" loCatId="process" qsTypeId="urn:microsoft.com/office/officeart/2005/8/quickstyle/simple1" qsCatId="simple" csTypeId="urn:microsoft.com/office/officeart/2005/8/colors/colorful5" csCatId="colorful" phldr="1"/>
      <dgm:spPr/>
    </dgm:pt>
    <dgm:pt modelId="{D3ED136E-AB3E-420E-9FC9-AAEA2504148D}">
      <dgm:prSet phldrT="[Text]" custT="1"/>
      <dgm:spPr/>
      <dgm:t>
        <a:bodyPr/>
        <a:lstStyle/>
        <a:p>
          <a:r>
            <a:rPr lang="en-US" sz="2400" b="1"/>
            <a:t>SCOPE (Hypothesis and Objectives)</a:t>
          </a:r>
        </a:p>
      </dgm:t>
    </dgm:pt>
    <dgm:pt modelId="{8E4FA599-D372-400E-8086-B2CD510E43A9}" type="parTrans" cxnId="{F0AC7E3D-4584-4A33-A9E5-681B571394F0}">
      <dgm:prSet/>
      <dgm:spPr/>
      <dgm:t>
        <a:bodyPr/>
        <a:lstStyle/>
        <a:p>
          <a:endParaRPr lang="en-US"/>
        </a:p>
      </dgm:t>
    </dgm:pt>
    <dgm:pt modelId="{4CDF2545-5707-4722-81C7-D9BA91CB42BE}" type="sibTrans" cxnId="{F0AC7E3D-4584-4A33-A9E5-681B571394F0}">
      <dgm:prSet custT="1"/>
      <dgm:spPr/>
      <dgm:t>
        <a:bodyPr/>
        <a:lstStyle/>
        <a:p>
          <a:endParaRPr lang="en-US" sz="2400"/>
        </a:p>
      </dgm:t>
    </dgm:pt>
    <dgm:pt modelId="{E64B714F-98B5-4F5F-AEAA-79932532B7AE}">
      <dgm:prSet phldrT="[Text]" custT="1"/>
      <dgm:spPr/>
      <dgm:t>
        <a:bodyPr/>
        <a:lstStyle/>
        <a:p>
          <a:r>
            <a:rPr lang="en-US" sz="2400" b="1" dirty="0"/>
            <a:t>Common Specifications or Harmonized Standards (Applicable Standards)</a:t>
          </a:r>
        </a:p>
      </dgm:t>
    </dgm:pt>
    <dgm:pt modelId="{060BB421-D730-4289-8525-2394CE5047DD}" type="parTrans" cxnId="{AEF8D6E8-D1E2-4E83-B3B2-0CEF6424E6EB}">
      <dgm:prSet/>
      <dgm:spPr/>
      <dgm:t>
        <a:bodyPr/>
        <a:lstStyle/>
        <a:p>
          <a:endParaRPr lang="en-US"/>
        </a:p>
      </dgm:t>
    </dgm:pt>
    <dgm:pt modelId="{2E683474-258D-427C-A62D-0153F02A34EB}" type="sibTrans" cxnId="{AEF8D6E8-D1E2-4E83-B3B2-0CEF6424E6EB}">
      <dgm:prSet custT="1"/>
      <dgm:spPr/>
      <dgm:t>
        <a:bodyPr/>
        <a:lstStyle/>
        <a:p>
          <a:endParaRPr lang="en-US" sz="2400"/>
        </a:p>
      </dgm:t>
    </dgm:pt>
    <dgm:pt modelId="{525C341D-BDEC-488C-A3E5-B672C415DD51}">
      <dgm:prSet phldrT="[Text]" custT="1"/>
      <dgm:spPr/>
      <dgm:t>
        <a:bodyPr/>
        <a:lstStyle/>
        <a:p>
          <a:r>
            <a:rPr lang="en-US" sz="2400" b="1" dirty="0"/>
            <a:t>Equivalence (If Relevant) Access to Data If Class III or implantable</a:t>
          </a:r>
        </a:p>
      </dgm:t>
    </dgm:pt>
    <dgm:pt modelId="{B53DB433-DDD4-416A-BC05-D5B7F25F76D3}" type="parTrans" cxnId="{42AF7D16-F58D-4030-9639-2847C2FF8F57}">
      <dgm:prSet/>
      <dgm:spPr/>
      <dgm:t>
        <a:bodyPr/>
        <a:lstStyle/>
        <a:p>
          <a:endParaRPr lang="en-US"/>
        </a:p>
      </dgm:t>
    </dgm:pt>
    <dgm:pt modelId="{19DB50DA-CB4B-4B15-98DB-36C89FA95FDE}" type="sibTrans" cxnId="{42AF7D16-F58D-4030-9639-2847C2FF8F57}">
      <dgm:prSet custT="1"/>
      <dgm:spPr/>
      <dgm:t>
        <a:bodyPr/>
        <a:lstStyle/>
        <a:p>
          <a:endParaRPr lang="en-US" sz="2400"/>
        </a:p>
      </dgm:t>
    </dgm:pt>
    <dgm:pt modelId="{D535A529-60E5-43CE-BFE2-D9200503C64D}">
      <dgm:prSet custT="1"/>
      <dgm:spPr/>
      <dgm:t>
        <a:bodyPr/>
        <a:lstStyle/>
        <a:p>
          <a:r>
            <a:rPr lang="en-US" sz="2400" b="1"/>
            <a:t>Summary of Clinical Evaluation Plan including GSPR identification</a:t>
          </a:r>
        </a:p>
      </dgm:t>
    </dgm:pt>
    <dgm:pt modelId="{B076088B-42C0-4EDE-BBAF-8F8AD923CA80}" type="parTrans" cxnId="{99E99588-FC89-46D1-A17E-520560D61935}">
      <dgm:prSet/>
      <dgm:spPr/>
      <dgm:t>
        <a:bodyPr/>
        <a:lstStyle/>
        <a:p>
          <a:endParaRPr lang="en-US"/>
        </a:p>
      </dgm:t>
    </dgm:pt>
    <dgm:pt modelId="{6F71C9F7-11AC-4BC0-8B09-C9E112CE1672}" type="sibTrans" cxnId="{99E99588-FC89-46D1-A17E-520560D61935}">
      <dgm:prSet custT="1"/>
      <dgm:spPr/>
      <dgm:t>
        <a:bodyPr/>
        <a:lstStyle/>
        <a:p>
          <a:endParaRPr lang="en-US" sz="2400"/>
        </a:p>
      </dgm:t>
    </dgm:pt>
    <dgm:pt modelId="{F8C7CE2C-D9C9-4BCD-8062-2AEC0B0576D3}">
      <dgm:prSet custT="1"/>
      <dgm:spPr/>
      <dgm:t>
        <a:bodyPr/>
        <a:lstStyle/>
        <a:p>
          <a:r>
            <a:rPr lang="en-US" sz="2400" b="1" dirty="0"/>
            <a:t>DEVICE DESCRIPTION, INTENDED USE and DEVICE CHARACTERISTICS</a:t>
          </a:r>
        </a:p>
      </dgm:t>
    </dgm:pt>
    <dgm:pt modelId="{FF00D925-FF05-4E75-BC54-FCB49269E463}" type="parTrans" cxnId="{B00C4635-47EB-478C-AF11-419E323AB2A8}">
      <dgm:prSet/>
      <dgm:spPr/>
      <dgm:t>
        <a:bodyPr/>
        <a:lstStyle/>
        <a:p>
          <a:endParaRPr lang="en-US"/>
        </a:p>
      </dgm:t>
    </dgm:pt>
    <dgm:pt modelId="{3F2F6860-3E7E-465A-9ED4-56EC8C2440A1}" type="sibTrans" cxnId="{B00C4635-47EB-478C-AF11-419E323AB2A8}">
      <dgm:prSet custT="1"/>
      <dgm:spPr/>
      <dgm:t>
        <a:bodyPr/>
        <a:lstStyle/>
        <a:p>
          <a:endParaRPr lang="en-US" sz="2400"/>
        </a:p>
      </dgm:t>
    </dgm:pt>
    <dgm:pt modelId="{F061DE17-7524-4BA5-B7FF-0186887FEB8A}">
      <dgm:prSet custT="1"/>
      <dgm:spPr/>
      <dgm:t>
        <a:bodyPr/>
        <a:lstStyle/>
        <a:p>
          <a:r>
            <a:rPr lang="en-US" sz="2400" b="1" dirty="0"/>
            <a:t>CURRENT KNOWLEDGE, STATE-OF-THE ART and BENCHMARK</a:t>
          </a:r>
        </a:p>
      </dgm:t>
    </dgm:pt>
    <dgm:pt modelId="{7DC9D255-E4FF-4967-9EC3-D6E441978BC4}" type="parTrans" cxnId="{1A46F49A-B714-4BC6-B9D6-F5579542D15E}">
      <dgm:prSet/>
      <dgm:spPr/>
      <dgm:t>
        <a:bodyPr/>
        <a:lstStyle/>
        <a:p>
          <a:endParaRPr lang="en-US"/>
        </a:p>
      </dgm:t>
    </dgm:pt>
    <dgm:pt modelId="{E9AF21C2-77BB-4712-A196-F5971DAB07ED}" type="sibTrans" cxnId="{1A46F49A-B714-4BC6-B9D6-F5579542D15E}">
      <dgm:prSet custT="1"/>
      <dgm:spPr/>
      <dgm:t>
        <a:bodyPr/>
        <a:lstStyle/>
        <a:p>
          <a:endParaRPr lang="en-US" sz="2400"/>
        </a:p>
      </dgm:t>
    </dgm:pt>
    <dgm:pt modelId="{7767FE8D-61E0-4240-9759-95653F6D5E70}">
      <dgm:prSet custT="1"/>
      <dgm:spPr/>
      <dgm:t>
        <a:bodyPr/>
        <a:lstStyle/>
        <a:p>
          <a:r>
            <a:rPr lang="en-US" sz="2400" b="1" dirty="0"/>
            <a:t>Executive Summary</a:t>
          </a:r>
        </a:p>
      </dgm:t>
    </dgm:pt>
    <dgm:pt modelId="{89EF699F-82FB-4D6E-9043-C738F54F25D2}" type="parTrans" cxnId="{C5D80D0C-72BE-4DC9-B0BD-14DABEB7273F}">
      <dgm:prSet/>
      <dgm:spPr/>
      <dgm:t>
        <a:bodyPr/>
        <a:lstStyle/>
        <a:p>
          <a:endParaRPr lang="en-US"/>
        </a:p>
      </dgm:t>
    </dgm:pt>
    <dgm:pt modelId="{64766164-EE26-4024-B717-EBCF6EE62EA8}" type="sibTrans" cxnId="{C5D80D0C-72BE-4DC9-B0BD-14DABEB7273F}">
      <dgm:prSet custT="1"/>
      <dgm:spPr/>
      <dgm:t>
        <a:bodyPr/>
        <a:lstStyle/>
        <a:p>
          <a:endParaRPr lang="en-US" sz="2400"/>
        </a:p>
      </dgm:t>
    </dgm:pt>
    <dgm:pt modelId="{B1E324B7-D53B-4530-8BC9-4DDC3D5943F3}">
      <dgm:prSet custT="1"/>
      <dgm:spPr/>
      <dgm:t>
        <a:bodyPr/>
        <a:lstStyle/>
        <a:p>
          <a:r>
            <a:rPr lang="en-US" sz="2400" b="1" dirty="0"/>
            <a:t>Administrative Particulars and Details of Authors and Reviewers</a:t>
          </a:r>
        </a:p>
      </dgm:t>
    </dgm:pt>
    <dgm:pt modelId="{50FD35A4-B1DE-42B5-AD3D-355796C6A4F5}" type="parTrans" cxnId="{53029736-1A3F-4E0E-AB03-2C57C01EF1A7}">
      <dgm:prSet/>
      <dgm:spPr/>
      <dgm:t>
        <a:bodyPr/>
        <a:lstStyle/>
        <a:p>
          <a:endParaRPr lang="en-US"/>
        </a:p>
      </dgm:t>
    </dgm:pt>
    <dgm:pt modelId="{DC208E1F-CA7B-4BA8-8083-51B67AA5B31B}" type="sibTrans" cxnId="{53029736-1A3F-4E0E-AB03-2C57C01EF1A7}">
      <dgm:prSet custT="1"/>
      <dgm:spPr/>
      <dgm:t>
        <a:bodyPr/>
        <a:lstStyle/>
        <a:p>
          <a:endParaRPr lang="en-US" sz="2400"/>
        </a:p>
      </dgm:t>
    </dgm:pt>
    <dgm:pt modelId="{941472D0-A629-44EE-BC60-796E72C0C811}">
      <dgm:prSet custT="1"/>
      <dgm:spPr/>
      <dgm:t>
        <a:bodyPr/>
        <a:lstStyle/>
        <a:p>
          <a:r>
            <a:rPr lang="en-US" sz="2400" b="1" dirty="0"/>
            <a:t>Objective and Systematic Search Protocol &amp;Appraisal- Clinical Literature Review</a:t>
          </a:r>
        </a:p>
      </dgm:t>
    </dgm:pt>
    <dgm:pt modelId="{31FF0AF8-6E51-4EF2-9C1D-590C1DA1716C}" type="parTrans" cxnId="{5AD3D5D2-0336-4F55-A484-1C3CDDDEFE44}">
      <dgm:prSet/>
      <dgm:spPr/>
      <dgm:t>
        <a:bodyPr/>
        <a:lstStyle/>
        <a:p>
          <a:endParaRPr lang="en-US"/>
        </a:p>
      </dgm:t>
    </dgm:pt>
    <dgm:pt modelId="{DC6C364D-82AE-4B3A-B52A-61667BDE3536}" type="sibTrans" cxnId="{5AD3D5D2-0336-4F55-A484-1C3CDDDEFE44}">
      <dgm:prSet custT="1"/>
      <dgm:spPr/>
      <dgm:t>
        <a:bodyPr/>
        <a:lstStyle/>
        <a:p>
          <a:endParaRPr lang="en-US" sz="2400"/>
        </a:p>
      </dgm:t>
    </dgm:pt>
    <dgm:pt modelId="{8D391E85-D42B-4B00-9767-830EC433E1FD}">
      <dgm:prSet custT="1"/>
      <dgm:spPr/>
      <dgm:t>
        <a:bodyPr/>
        <a:lstStyle/>
        <a:p>
          <a:r>
            <a:rPr lang="en-US" sz="2400" b="1" dirty="0"/>
            <a:t>Summary of all available data and conclusions (Pre-clinical, Safety and Performance)</a:t>
          </a:r>
        </a:p>
      </dgm:t>
    </dgm:pt>
    <dgm:pt modelId="{2864323D-33BF-47B2-8E30-992CC50FC458}" type="parTrans" cxnId="{99AF8839-6021-4CE4-9406-6814DF780370}">
      <dgm:prSet/>
      <dgm:spPr/>
      <dgm:t>
        <a:bodyPr/>
        <a:lstStyle/>
        <a:p>
          <a:endParaRPr lang="en-US"/>
        </a:p>
      </dgm:t>
    </dgm:pt>
    <dgm:pt modelId="{EE42C6B1-5661-4E1D-8572-74B76CD053DD}" type="sibTrans" cxnId="{99AF8839-6021-4CE4-9406-6814DF780370}">
      <dgm:prSet custT="1"/>
      <dgm:spPr/>
      <dgm:t>
        <a:bodyPr/>
        <a:lstStyle/>
        <a:p>
          <a:endParaRPr lang="en-US" sz="2400"/>
        </a:p>
      </dgm:t>
    </dgm:pt>
    <dgm:pt modelId="{1C57AE2D-B05C-487F-A365-2A13CE868D65}">
      <dgm:prSet custT="1"/>
      <dgm:spPr/>
      <dgm:t>
        <a:bodyPr/>
        <a:lstStyle/>
        <a:p>
          <a:r>
            <a:rPr lang="en-US" sz="2400" b="1" dirty="0"/>
            <a:t>Clinical Investigation or PMCF investigation data presentation</a:t>
          </a:r>
        </a:p>
      </dgm:t>
    </dgm:pt>
    <dgm:pt modelId="{F7F785C8-DD41-4DD6-B11D-4B632353E8DE}" type="parTrans" cxnId="{78653AEE-6960-4BF5-8043-6E741D94CD36}">
      <dgm:prSet/>
      <dgm:spPr/>
      <dgm:t>
        <a:bodyPr/>
        <a:lstStyle/>
        <a:p>
          <a:endParaRPr lang="en-US"/>
        </a:p>
      </dgm:t>
    </dgm:pt>
    <dgm:pt modelId="{B43D9AFF-2172-4AFA-A002-284CEF1318B3}" type="sibTrans" cxnId="{78653AEE-6960-4BF5-8043-6E741D94CD36}">
      <dgm:prSet custT="1"/>
      <dgm:spPr/>
      <dgm:t>
        <a:bodyPr/>
        <a:lstStyle/>
        <a:p>
          <a:endParaRPr lang="en-US" sz="2400"/>
        </a:p>
      </dgm:t>
    </dgm:pt>
    <dgm:pt modelId="{F2082CFC-E6D2-49BE-9FFC-01168FF6A449}">
      <dgm:prSet custT="1"/>
      <dgm:spPr/>
      <dgm:t>
        <a:bodyPr/>
        <a:lstStyle/>
        <a:p>
          <a:r>
            <a:rPr lang="en-US" sz="2400" b="1" dirty="0"/>
            <a:t>Data link to PMS and PMCF  </a:t>
          </a:r>
        </a:p>
      </dgm:t>
    </dgm:pt>
    <dgm:pt modelId="{4E631F7F-62A2-4466-9B37-1F4DB21445DF}" type="parTrans" cxnId="{47EBD6D7-01F3-499A-AE81-2EDE23AEEF50}">
      <dgm:prSet/>
      <dgm:spPr/>
      <dgm:t>
        <a:bodyPr/>
        <a:lstStyle/>
        <a:p>
          <a:endParaRPr lang="en-US"/>
        </a:p>
      </dgm:t>
    </dgm:pt>
    <dgm:pt modelId="{51F824CE-1AE7-4E5D-982A-B45C8E9AA7EE}" type="sibTrans" cxnId="{47EBD6D7-01F3-499A-AE81-2EDE23AEEF50}">
      <dgm:prSet custT="1"/>
      <dgm:spPr/>
      <dgm:t>
        <a:bodyPr/>
        <a:lstStyle/>
        <a:p>
          <a:endParaRPr lang="en-US" sz="2400"/>
        </a:p>
      </dgm:t>
    </dgm:pt>
    <dgm:pt modelId="{8DEB7556-2E1F-47ED-B025-3C8D68FEE843}">
      <dgm:prSet custT="1"/>
      <dgm:spPr/>
      <dgm:t>
        <a:bodyPr/>
        <a:lstStyle/>
        <a:p>
          <a:r>
            <a:rPr lang="en-US" sz="2400" b="1" dirty="0"/>
            <a:t>Reference to IFU, SSCP, labelling consistency of data is demonstrated</a:t>
          </a:r>
        </a:p>
      </dgm:t>
    </dgm:pt>
    <dgm:pt modelId="{B131AA2E-B9B9-463C-9189-A18E3AB8A34D}" type="parTrans" cxnId="{0FEA231B-8D6D-4915-AB02-0437C70F8B89}">
      <dgm:prSet/>
      <dgm:spPr/>
      <dgm:t>
        <a:bodyPr/>
        <a:lstStyle/>
        <a:p>
          <a:endParaRPr lang="en-US"/>
        </a:p>
      </dgm:t>
    </dgm:pt>
    <dgm:pt modelId="{0CEB104A-6462-4EA4-A038-E1429ECBC1B0}" type="sibTrans" cxnId="{0FEA231B-8D6D-4915-AB02-0437C70F8B89}">
      <dgm:prSet custT="1"/>
      <dgm:spPr/>
      <dgm:t>
        <a:bodyPr/>
        <a:lstStyle/>
        <a:p>
          <a:endParaRPr lang="en-US" sz="2400"/>
        </a:p>
      </dgm:t>
    </dgm:pt>
    <dgm:pt modelId="{FA7FD41B-93F6-4176-BDA4-9F03A720A588}">
      <dgm:prSet custT="1"/>
      <dgm:spPr/>
      <dgm:t>
        <a:bodyPr/>
        <a:lstStyle/>
        <a:p>
          <a:r>
            <a:rPr lang="en-US" sz="2400" b="1" i="1" dirty="0"/>
            <a:t>Where demonstration of conformity based on clinical data is not deemed appropriate (Article 61(10) of Regulation (EU) 2017/745) </a:t>
          </a:r>
          <a:endParaRPr lang="en-US" sz="2400" b="1" dirty="0"/>
        </a:p>
      </dgm:t>
    </dgm:pt>
    <dgm:pt modelId="{B59F7AE6-790C-4188-8A80-C98E41D1CF0E}" type="parTrans" cxnId="{461F1312-2782-4FDD-B7AA-641638913C48}">
      <dgm:prSet/>
      <dgm:spPr/>
      <dgm:t>
        <a:bodyPr/>
        <a:lstStyle/>
        <a:p>
          <a:endParaRPr lang="en-US"/>
        </a:p>
      </dgm:t>
    </dgm:pt>
    <dgm:pt modelId="{74C88073-79DD-4C5F-AD4F-C303E33CAAEE}" type="sibTrans" cxnId="{461F1312-2782-4FDD-B7AA-641638913C48}">
      <dgm:prSet custT="1"/>
      <dgm:spPr/>
      <dgm:t>
        <a:bodyPr/>
        <a:lstStyle/>
        <a:p>
          <a:endParaRPr lang="en-US" sz="2400"/>
        </a:p>
      </dgm:t>
    </dgm:pt>
    <dgm:pt modelId="{C95CFC25-F8FB-4359-9E40-2313501356D3}">
      <dgm:prSet custT="1"/>
      <dgm:spPr/>
      <dgm:t>
        <a:bodyPr/>
        <a:lstStyle/>
        <a:p>
          <a:r>
            <a:rPr lang="en-US" sz="2400" b="1" i="1" dirty="0"/>
            <a:t>The voluntary clinical consultation on the clinical development strategy (Article 61(2) of Regulation (EU) 2017/745) </a:t>
          </a:r>
          <a:endParaRPr lang="en-US" sz="2400" b="1" dirty="0"/>
        </a:p>
      </dgm:t>
    </dgm:pt>
    <dgm:pt modelId="{FD6D76E8-D11A-4FDB-9055-6E57B8AA1CE9}" type="parTrans" cxnId="{D1AD4C34-83B0-4C33-92C6-45E44C174528}">
      <dgm:prSet/>
      <dgm:spPr/>
      <dgm:t>
        <a:bodyPr/>
        <a:lstStyle/>
        <a:p>
          <a:endParaRPr lang="en-US"/>
        </a:p>
      </dgm:t>
    </dgm:pt>
    <dgm:pt modelId="{CFD98224-839F-4CA4-B223-1EBADB3459E2}" type="sibTrans" cxnId="{D1AD4C34-83B0-4C33-92C6-45E44C174528}">
      <dgm:prSet/>
      <dgm:spPr/>
      <dgm:t>
        <a:bodyPr/>
        <a:lstStyle/>
        <a:p>
          <a:endParaRPr lang="en-US"/>
        </a:p>
      </dgm:t>
    </dgm:pt>
    <dgm:pt modelId="{F67095F3-6C20-46E0-B2F0-2400EE3ADF14}" type="pres">
      <dgm:prSet presAssocID="{EE8BEEA6-3797-4520-A2EE-54EB736B0597}" presName="diagram" presStyleCnt="0">
        <dgm:presLayoutVars>
          <dgm:dir/>
          <dgm:resizeHandles val="exact"/>
        </dgm:presLayoutVars>
      </dgm:prSet>
      <dgm:spPr/>
    </dgm:pt>
    <dgm:pt modelId="{D52D2C6A-B9DD-4E36-85E0-9E33086303B7}" type="pres">
      <dgm:prSet presAssocID="{B1E324B7-D53B-4530-8BC9-4DDC3D5943F3}" presName="node" presStyleLbl="node1" presStyleIdx="0" presStyleCnt="15">
        <dgm:presLayoutVars>
          <dgm:bulletEnabled val="1"/>
        </dgm:presLayoutVars>
      </dgm:prSet>
      <dgm:spPr/>
    </dgm:pt>
    <dgm:pt modelId="{0C1CF458-B17E-4992-916D-A59151E8DA00}" type="pres">
      <dgm:prSet presAssocID="{DC208E1F-CA7B-4BA8-8083-51B67AA5B31B}" presName="sibTrans" presStyleLbl="sibTrans2D1" presStyleIdx="0" presStyleCnt="14"/>
      <dgm:spPr/>
    </dgm:pt>
    <dgm:pt modelId="{2A233754-BFCE-410A-A9CC-14D82229A570}" type="pres">
      <dgm:prSet presAssocID="{DC208E1F-CA7B-4BA8-8083-51B67AA5B31B}" presName="connectorText" presStyleLbl="sibTrans2D1" presStyleIdx="0" presStyleCnt="14"/>
      <dgm:spPr/>
    </dgm:pt>
    <dgm:pt modelId="{4AD72105-4517-473D-AB4A-BBC2E543F748}" type="pres">
      <dgm:prSet presAssocID="{7767FE8D-61E0-4240-9759-95653F6D5E70}" presName="node" presStyleLbl="node1" presStyleIdx="1" presStyleCnt="15">
        <dgm:presLayoutVars>
          <dgm:bulletEnabled val="1"/>
        </dgm:presLayoutVars>
      </dgm:prSet>
      <dgm:spPr/>
    </dgm:pt>
    <dgm:pt modelId="{70A7A9FE-7C38-4798-B24A-3C3C8E31EA13}" type="pres">
      <dgm:prSet presAssocID="{64766164-EE26-4024-B717-EBCF6EE62EA8}" presName="sibTrans" presStyleLbl="sibTrans2D1" presStyleIdx="1" presStyleCnt="14"/>
      <dgm:spPr/>
    </dgm:pt>
    <dgm:pt modelId="{074628A4-4910-4393-8CED-4C0B97E9F5D3}" type="pres">
      <dgm:prSet presAssocID="{64766164-EE26-4024-B717-EBCF6EE62EA8}" presName="connectorText" presStyleLbl="sibTrans2D1" presStyleIdx="1" presStyleCnt="14"/>
      <dgm:spPr/>
    </dgm:pt>
    <dgm:pt modelId="{CA13796F-1DBE-43D0-9591-1A57A03D4B2E}" type="pres">
      <dgm:prSet presAssocID="{D3ED136E-AB3E-420E-9FC9-AAEA2504148D}" presName="node" presStyleLbl="node1" presStyleIdx="2" presStyleCnt="15">
        <dgm:presLayoutVars>
          <dgm:bulletEnabled val="1"/>
        </dgm:presLayoutVars>
      </dgm:prSet>
      <dgm:spPr/>
    </dgm:pt>
    <dgm:pt modelId="{4F7E31D5-8C3F-4E46-8AE9-3AABCD8E3C8C}" type="pres">
      <dgm:prSet presAssocID="{4CDF2545-5707-4722-81C7-D9BA91CB42BE}" presName="sibTrans" presStyleLbl="sibTrans2D1" presStyleIdx="2" presStyleCnt="14"/>
      <dgm:spPr/>
    </dgm:pt>
    <dgm:pt modelId="{1E551D74-915A-4B35-AEB0-F36062FD635D}" type="pres">
      <dgm:prSet presAssocID="{4CDF2545-5707-4722-81C7-D9BA91CB42BE}" presName="connectorText" presStyleLbl="sibTrans2D1" presStyleIdx="2" presStyleCnt="14"/>
      <dgm:spPr/>
    </dgm:pt>
    <dgm:pt modelId="{338DF628-38F0-4BDA-B54B-7F406B0BAB85}" type="pres">
      <dgm:prSet presAssocID="{F8C7CE2C-D9C9-4BCD-8062-2AEC0B0576D3}" presName="node" presStyleLbl="node1" presStyleIdx="3" presStyleCnt="15">
        <dgm:presLayoutVars>
          <dgm:bulletEnabled val="1"/>
        </dgm:presLayoutVars>
      </dgm:prSet>
      <dgm:spPr/>
    </dgm:pt>
    <dgm:pt modelId="{F4FB5345-3CDB-40DD-98FC-39D1983B65E7}" type="pres">
      <dgm:prSet presAssocID="{3F2F6860-3E7E-465A-9ED4-56EC8C2440A1}" presName="sibTrans" presStyleLbl="sibTrans2D1" presStyleIdx="3" presStyleCnt="14"/>
      <dgm:spPr/>
    </dgm:pt>
    <dgm:pt modelId="{12D37EA5-17FD-468B-8688-A7E53814346A}" type="pres">
      <dgm:prSet presAssocID="{3F2F6860-3E7E-465A-9ED4-56EC8C2440A1}" presName="connectorText" presStyleLbl="sibTrans2D1" presStyleIdx="3" presStyleCnt="14"/>
      <dgm:spPr/>
    </dgm:pt>
    <dgm:pt modelId="{43A6F39D-2ED6-4259-9AF7-2A1E34F8C4C3}" type="pres">
      <dgm:prSet presAssocID="{D535A529-60E5-43CE-BFE2-D9200503C64D}" presName="node" presStyleLbl="node1" presStyleIdx="4" presStyleCnt="15">
        <dgm:presLayoutVars>
          <dgm:bulletEnabled val="1"/>
        </dgm:presLayoutVars>
      </dgm:prSet>
      <dgm:spPr/>
    </dgm:pt>
    <dgm:pt modelId="{02F727C4-E323-42C0-9068-11571F79EBB2}" type="pres">
      <dgm:prSet presAssocID="{6F71C9F7-11AC-4BC0-8B09-C9E112CE1672}" presName="sibTrans" presStyleLbl="sibTrans2D1" presStyleIdx="4" presStyleCnt="14"/>
      <dgm:spPr/>
    </dgm:pt>
    <dgm:pt modelId="{1D024921-4DED-48C0-BB23-613842476933}" type="pres">
      <dgm:prSet presAssocID="{6F71C9F7-11AC-4BC0-8B09-C9E112CE1672}" presName="connectorText" presStyleLbl="sibTrans2D1" presStyleIdx="4" presStyleCnt="14"/>
      <dgm:spPr/>
    </dgm:pt>
    <dgm:pt modelId="{D6306729-E8F2-4B3D-9E56-A0F083FD5309}" type="pres">
      <dgm:prSet presAssocID="{E64B714F-98B5-4F5F-AEAA-79932532B7AE}" presName="node" presStyleLbl="node1" presStyleIdx="5" presStyleCnt="15">
        <dgm:presLayoutVars>
          <dgm:bulletEnabled val="1"/>
        </dgm:presLayoutVars>
      </dgm:prSet>
      <dgm:spPr/>
    </dgm:pt>
    <dgm:pt modelId="{CCA07661-38CA-48BC-BD8D-9E6E8B391EA9}" type="pres">
      <dgm:prSet presAssocID="{2E683474-258D-427C-A62D-0153F02A34EB}" presName="sibTrans" presStyleLbl="sibTrans2D1" presStyleIdx="5" presStyleCnt="14"/>
      <dgm:spPr/>
    </dgm:pt>
    <dgm:pt modelId="{BFCAD1A6-5AC5-48B8-95CA-CC44F9C1589A}" type="pres">
      <dgm:prSet presAssocID="{2E683474-258D-427C-A62D-0153F02A34EB}" presName="connectorText" presStyleLbl="sibTrans2D1" presStyleIdx="5" presStyleCnt="14"/>
      <dgm:spPr/>
    </dgm:pt>
    <dgm:pt modelId="{9734871D-F89B-4435-A3FD-19251759A9D0}" type="pres">
      <dgm:prSet presAssocID="{525C341D-BDEC-488C-A3E5-B672C415DD51}" presName="node" presStyleLbl="node1" presStyleIdx="6" presStyleCnt="15">
        <dgm:presLayoutVars>
          <dgm:bulletEnabled val="1"/>
        </dgm:presLayoutVars>
      </dgm:prSet>
      <dgm:spPr/>
    </dgm:pt>
    <dgm:pt modelId="{C9D588B4-CC98-4B88-A64B-99ADF6D79448}" type="pres">
      <dgm:prSet presAssocID="{19DB50DA-CB4B-4B15-98DB-36C89FA95FDE}" presName="sibTrans" presStyleLbl="sibTrans2D1" presStyleIdx="6" presStyleCnt="14"/>
      <dgm:spPr/>
    </dgm:pt>
    <dgm:pt modelId="{484AEF23-39C0-4BA8-AB57-DCAC83613A14}" type="pres">
      <dgm:prSet presAssocID="{19DB50DA-CB4B-4B15-98DB-36C89FA95FDE}" presName="connectorText" presStyleLbl="sibTrans2D1" presStyleIdx="6" presStyleCnt="14"/>
      <dgm:spPr/>
    </dgm:pt>
    <dgm:pt modelId="{C9C19F37-9E38-413C-828A-CAAAFA3B2CFB}" type="pres">
      <dgm:prSet presAssocID="{F061DE17-7524-4BA5-B7FF-0186887FEB8A}" presName="node" presStyleLbl="node1" presStyleIdx="7" presStyleCnt="15">
        <dgm:presLayoutVars>
          <dgm:bulletEnabled val="1"/>
        </dgm:presLayoutVars>
      </dgm:prSet>
      <dgm:spPr/>
    </dgm:pt>
    <dgm:pt modelId="{A8E3BFDB-019E-48F9-8D31-82EBCAF198B2}" type="pres">
      <dgm:prSet presAssocID="{E9AF21C2-77BB-4712-A196-F5971DAB07ED}" presName="sibTrans" presStyleLbl="sibTrans2D1" presStyleIdx="7" presStyleCnt="14"/>
      <dgm:spPr/>
    </dgm:pt>
    <dgm:pt modelId="{AB905828-72BC-4A5D-94BC-AA4775824018}" type="pres">
      <dgm:prSet presAssocID="{E9AF21C2-77BB-4712-A196-F5971DAB07ED}" presName="connectorText" presStyleLbl="sibTrans2D1" presStyleIdx="7" presStyleCnt="14"/>
      <dgm:spPr/>
    </dgm:pt>
    <dgm:pt modelId="{D80FB4EC-EDBA-47D2-9896-0CF19DDF575E}" type="pres">
      <dgm:prSet presAssocID="{941472D0-A629-44EE-BC60-796E72C0C811}" presName="node" presStyleLbl="node1" presStyleIdx="8" presStyleCnt="15">
        <dgm:presLayoutVars>
          <dgm:bulletEnabled val="1"/>
        </dgm:presLayoutVars>
      </dgm:prSet>
      <dgm:spPr/>
    </dgm:pt>
    <dgm:pt modelId="{1050CC94-0B96-4E50-A754-4777FBF17567}" type="pres">
      <dgm:prSet presAssocID="{DC6C364D-82AE-4B3A-B52A-61667BDE3536}" presName="sibTrans" presStyleLbl="sibTrans2D1" presStyleIdx="8" presStyleCnt="14"/>
      <dgm:spPr/>
    </dgm:pt>
    <dgm:pt modelId="{DD51E947-F275-4F82-AC72-5C38E5EF61DB}" type="pres">
      <dgm:prSet presAssocID="{DC6C364D-82AE-4B3A-B52A-61667BDE3536}" presName="connectorText" presStyleLbl="sibTrans2D1" presStyleIdx="8" presStyleCnt="14"/>
      <dgm:spPr/>
    </dgm:pt>
    <dgm:pt modelId="{068784BD-F1A8-47A7-8FAA-D71D0E37962A}" type="pres">
      <dgm:prSet presAssocID="{1C57AE2D-B05C-487F-A365-2A13CE868D65}" presName="node" presStyleLbl="node1" presStyleIdx="9" presStyleCnt="15">
        <dgm:presLayoutVars>
          <dgm:bulletEnabled val="1"/>
        </dgm:presLayoutVars>
      </dgm:prSet>
      <dgm:spPr/>
    </dgm:pt>
    <dgm:pt modelId="{31B9FA4B-D9A1-49B2-9E8A-0465D38F6D6E}" type="pres">
      <dgm:prSet presAssocID="{B43D9AFF-2172-4AFA-A002-284CEF1318B3}" presName="sibTrans" presStyleLbl="sibTrans2D1" presStyleIdx="9" presStyleCnt="14"/>
      <dgm:spPr/>
    </dgm:pt>
    <dgm:pt modelId="{B36C9603-F495-4DE2-B744-2D23B98F7818}" type="pres">
      <dgm:prSet presAssocID="{B43D9AFF-2172-4AFA-A002-284CEF1318B3}" presName="connectorText" presStyleLbl="sibTrans2D1" presStyleIdx="9" presStyleCnt="14"/>
      <dgm:spPr/>
    </dgm:pt>
    <dgm:pt modelId="{CD70C387-BF69-4651-A411-2E49889BAEA3}" type="pres">
      <dgm:prSet presAssocID="{F2082CFC-E6D2-49BE-9FFC-01168FF6A449}" presName="node" presStyleLbl="node1" presStyleIdx="10" presStyleCnt="15">
        <dgm:presLayoutVars>
          <dgm:bulletEnabled val="1"/>
        </dgm:presLayoutVars>
      </dgm:prSet>
      <dgm:spPr/>
    </dgm:pt>
    <dgm:pt modelId="{6F4A05B4-242A-4BC0-BFE2-1E3697072967}" type="pres">
      <dgm:prSet presAssocID="{51F824CE-1AE7-4E5D-982A-B45C8E9AA7EE}" presName="sibTrans" presStyleLbl="sibTrans2D1" presStyleIdx="10" presStyleCnt="14"/>
      <dgm:spPr/>
    </dgm:pt>
    <dgm:pt modelId="{BCB40F72-60AD-4C06-9C23-59868E6F3866}" type="pres">
      <dgm:prSet presAssocID="{51F824CE-1AE7-4E5D-982A-B45C8E9AA7EE}" presName="connectorText" presStyleLbl="sibTrans2D1" presStyleIdx="10" presStyleCnt="14"/>
      <dgm:spPr/>
    </dgm:pt>
    <dgm:pt modelId="{A0A0BFAD-78C0-48CC-8AD0-74B7D2391666}" type="pres">
      <dgm:prSet presAssocID="{8DEB7556-2E1F-47ED-B025-3C8D68FEE843}" presName="node" presStyleLbl="node1" presStyleIdx="11" presStyleCnt="15">
        <dgm:presLayoutVars>
          <dgm:bulletEnabled val="1"/>
        </dgm:presLayoutVars>
      </dgm:prSet>
      <dgm:spPr/>
    </dgm:pt>
    <dgm:pt modelId="{AD354DD9-71C4-4D02-A18C-9B2034F2385B}" type="pres">
      <dgm:prSet presAssocID="{0CEB104A-6462-4EA4-A038-E1429ECBC1B0}" presName="sibTrans" presStyleLbl="sibTrans2D1" presStyleIdx="11" presStyleCnt="14"/>
      <dgm:spPr/>
    </dgm:pt>
    <dgm:pt modelId="{53B7C923-C6AC-42AF-BEA0-1DD6C0692FF2}" type="pres">
      <dgm:prSet presAssocID="{0CEB104A-6462-4EA4-A038-E1429ECBC1B0}" presName="connectorText" presStyleLbl="sibTrans2D1" presStyleIdx="11" presStyleCnt="14"/>
      <dgm:spPr/>
    </dgm:pt>
    <dgm:pt modelId="{1F827666-F2D9-48FB-A2E5-91CAD0BB11C7}" type="pres">
      <dgm:prSet presAssocID="{8D391E85-D42B-4B00-9767-830EC433E1FD}" presName="node" presStyleLbl="node1" presStyleIdx="12" presStyleCnt="15" custScaleX="118177" custScaleY="114826">
        <dgm:presLayoutVars>
          <dgm:bulletEnabled val="1"/>
        </dgm:presLayoutVars>
      </dgm:prSet>
      <dgm:spPr/>
    </dgm:pt>
    <dgm:pt modelId="{250244DC-3966-4286-8A3A-D070744D9F83}" type="pres">
      <dgm:prSet presAssocID="{EE42C6B1-5661-4E1D-8572-74B76CD053DD}" presName="sibTrans" presStyleLbl="sibTrans2D1" presStyleIdx="12" presStyleCnt="14"/>
      <dgm:spPr/>
    </dgm:pt>
    <dgm:pt modelId="{D17B262D-E584-43C7-B522-C8E537A490DB}" type="pres">
      <dgm:prSet presAssocID="{EE42C6B1-5661-4E1D-8572-74B76CD053DD}" presName="connectorText" presStyleLbl="sibTrans2D1" presStyleIdx="12" presStyleCnt="14"/>
      <dgm:spPr/>
    </dgm:pt>
    <dgm:pt modelId="{4FC177D3-A733-4DDD-B6C2-ADE8C327432B}" type="pres">
      <dgm:prSet presAssocID="{FA7FD41B-93F6-4176-BDA4-9F03A720A588}" presName="node" presStyleLbl="node1" presStyleIdx="13" presStyleCnt="15" custScaleX="159117" custScaleY="133529">
        <dgm:presLayoutVars>
          <dgm:bulletEnabled val="1"/>
        </dgm:presLayoutVars>
      </dgm:prSet>
      <dgm:spPr/>
    </dgm:pt>
    <dgm:pt modelId="{9A7913C7-95F0-4550-9CDA-5F63C7F3799F}" type="pres">
      <dgm:prSet presAssocID="{74C88073-79DD-4C5F-AD4F-C303E33CAAEE}" presName="sibTrans" presStyleLbl="sibTrans2D1" presStyleIdx="13" presStyleCnt="14"/>
      <dgm:spPr/>
    </dgm:pt>
    <dgm:pt modelId="{EB2C59BA-1729-4C8A-8C48-C7968CB4A627}" type="pres">
      <dgm:prSet presAssocID="{74C88073-79DD-4C5F-AD4F-C303E33CAAEE}" presName="connectorText" presStyleLbl="sibTrans2D1" presStyleIdx="13" presStyleCnt="14"/>
      <dgm:spPr/>
    </dgm:pt>
    <dgm:pt modelId="{EC644AAF-3934-4F9F-AFBB-6209F376EBD1}" type="pres">
      <dgm:prSet presAssocID="{C95CFC25-F8FB-4359-9E40-2313501356D3}" presName="node" presStyleLbl="node1" presStyleIdx="14" presStyleCnt="15" custScaleX="169700" custScaleY="110530">
        <dgm:presLayoutVars>
          <dgm:bulletEnabled val="1"/>
        </dgm:presLayoutVars>
      </dgm:prSet>
      <dgm:spPr/>
    </dgm:pt>
  </dgm:ptLst>
  <dgm:cxnLst>
    <dgm:cxn modelId="{8A877407-CB6C-460C-A926-D1947F15E634}" type="presOf" srcId="{FA7FD41B-93F6-4176-BDA4-9F03A720A588}" destId="{4FC177D3-A733-4DDD-B6C2-ADE8C327432B}" srcOrd="0" destOrd="0" presId="urn:microsoft.com/office/officeart/2005/8/layout/process5"/>
    <dgm:cxn modelId="{61B7D907-1CBB-43F1-BEF3-A7873641D3DE}" type="presOf" srcId="{E9AF21C2-77BB-4712-A196-F5971DAB07ED}" destId="{A8E3BFDB-019E-48F9-8D31-82EBCAF198B2}" srcOrd="0" destOrd="0" presId="urn:microsoft.com/office/officeart/2005/8/layout/process5"/>
    <dgm:cxn modelId="{66335609-5F47-4BC1-AEE8-CC35C5257652}" type="presOf" srcId="{19DB50DA-CB4B-4B15-98DB-36C89FA95FDE}" destId="{C9D588B4-CC98-4B88-A64B-99ADF6D79448}" srcOrd="0" destOrd="0" presId="urn:microsoft.com/office/officeart/2005/8/layout/process5"/>
    <dgm:cxn modelId="{E7FA440A-4860-4110-A464-CF3DED5CE44C}" type="presOf" srcId="{3F2F6860-3E7E-465A-9ED4-56EC8C2440A1}" destId="{12D37EA5-17FD-468B-8688-A7E53814346A}" srcOrd="1" destOrd="0" presId="urn:microsoft.com/office/officeart/2005/8/layout/process5"/>
    <dgm:cxn modelId="{C5D80D0C-72BE-4DC9-B0BD-14DABEB7273F}" srcId="{EE8BEEA6-3797-4520-A2EE-54EB736B0597}" destId="{7767FE8D-61E0-4240-9759-95653F6D5E70}" srcOrd="1" destOrd="0" parTransId="{89EF699F-82FB-4D6E-9043-C738F54F25D2}" sibTransId="{64766164-EE26-4024-B717-EBCF6EE62EA8}"/>
    <dgm:cxn modelId="{7943CF11-21DE-4BD6-88CB-D14FB5447DC1}" type="presOf" srcId="{DC208E1F-CA7B-4BA8-8083-51B67AA5B31B}" destId="{0C1CF458-B17E-4992-916D-A59151E8DA00}" srcOrd="0" destOrd="0" presId="urn:microsoft.com/office/officeart/2005/8/layout/process5"/>
    <dgm:cxn modelId="{461F1312-2782-4FDD-B7AA-641638913C48}" srcId="{EE8BEEA6-3797-4520-A2EE-54EB736B0597}" destId="{FA7FD41B-93F6-4176-BDA4-9F03A720A588}" srcOrd="13" destOrd="0" parTransId="{B59F7AE6-790C-4188-8A80-C98E41D1CF0E}" sibTransId="{74C88073-79DD-4C5F-AD4F-C303E33CAAEE}"/>
    <dgm:cxn modelId="{54802614-5922-4035-8C11-D4162537ECBE}" type="presOf" srcId="{8DEB7556-2E1F-47ED-B025-3C8D68FEE843}" destId="{A0A0BFAD-78C0-48CC-8AD0-74B7D2391666}" srcOrd="0" destOrd="0" presId="urn:microsoft.com/office/officeart/2005/8/layout/process5"/>
    <dgm:cxn modelId="{42AF7D16-F58D-4030-9639-2847C2FF8F57}" srcId="{EE8BEEA6-3797-4520-A2EE-54EB736B0597}" destId="{525C341D-BDEC-488C-A3E5-B672C415DD51}" srcOrd="6" destOrd="0" parTransId="{B53DB433-DDD4-416A-BC05-D5B7F25F76D3}" sibTransId="{19DB50DA-CB4B-4B15-98DB-36C89FA95FDE}"/>
    <dgm:cxn modelId="{0FEA231B-8D6D-4915-AB02-0437C70F8B89}" srcId="{EE8BEEA6-3797-4520-A2EE-54EB736B0597}" destId="{8DEB7556-2E1F-47ED-B025-3C8D68FEE843}" srcOrd="11" destOrd="0" parTransId="{B131AA2E-B9B9-463C-9189-A18E3AB8A34D}" sibTransId="{0CEB104A-6462-4EA4-A038-E1429ECBC1B0}"/>
    <dgm:cxn modelId="{46E08825-F6E4-41D2-8C64-8A36E71CB26D}" type="presOf" srcId="{EE8BEEA6-3797-4520-A2EE-54EB736B0597}" destId="{F67095F3-6C20-46E0-B2F0-2400EE3ADF14}" srcOrd="0" destOrd="0" presId="urn:microsoft.com/office/officeart/2005/8/layout/process5"/>
    <dgm:cxn modelId="{8BA87E2D-29E4-4558-97D2-71994539DDBA}" type="presOf" srcId="{B43D9AFF-2172-4AFA-A002-284CEF1318B3}" destId="{B36C9603-F495-4DE2-B744-2D23B98F7818}" srcOrd="1" destOrd="0" presId="urn:microsoft.com/office/officeart/2005/8/layout/process5"/>
    <dgm:cxn modelId="{979AA42D-EA65-472A-A4C1-706229B87BB5}" type="presOf" srcId="{51F824CE-1AE7-4E5D-982A-B45C8E9AA7EE}" destId="{6F4A05B4-242A-4BC0-BFE2-1E3697072967}" srcOrd="0" destOrd="0" presId="urn:microsoft.com/office/officeart/2005/8/layout/process5"/>
    <dgm:cxn modelId="{E1F37B31-0F29-4614-8D1E-679F00EE51BA}" type="presOf" srcId="{1C57AE2D-B05C-487F-A365-2A13CE868D65}" destId="{068784BD-F1A8-47A7-8FAA-D71D0E37962A}" srcOrd="0" destOrd="0" presId="urn:microsoft.com/office/officeart/2005/8/layout/process5"/>
    <dgm:cxn modelId="{D1AD4C34-83B0-4C33-92C6-45E44C174528}" srcId="{EE8BEEA6-3797-4520-A2EE-54EB736B0597}" destId="{C95CFC25-F8FB-4359-9E40-2313501356D3}" srcOrd="14" destOrd="0" parTransId="{FD6D76E8-D11A-4FDB-9055-6E57B8AA1CE9}" sibTransId="{CFD98224-839F-4CA4-B223-1EBADB3459E2}"/>
    <dgm:cxn modelId="{B00C4635-47EB-478C-AF11-419E323AB2A8}" srcId="{EE8BEEA6-3797-4520-A2EE-54EB736B0597}" destId="{F8C7CE2C-D9C9-4BCD-8062-2AEC0B0576D3}" srcOrd="3" destOrd="0" parTransId="{FF00D925-FF05-4E75-BC54-FCB49269E463}" sibTransId="{3F2F6860-3E7E-465A-9ED4-56EC8C2440A1}"/>
    <dgm:cxn modelId="{6A217235-DB5D-4026-8214-307749FDB4D9}" type="presOf" srcId="{EE42C6B1-5661-4E1D-8572-74B76CD053DD}" destId="{250244DC-3966-4286-8A3A-D070744D9F83}" srcOrd="0" destOrd="0" presId="urn:microsoft.com/office/officeart/2005/8/layout/process5"/>
    <dgm:cxn modelId="{45C0E535-F81A-4074-870C-AD68A03F88EF}" type="presOf" srcId="{6F71C9F7-11AC-4BC0-8B09-C9E112CE1672}" destId="{02F727C4-E323-42C0-9068-11571F79EBB2}" srcOrd="0" destOrd="0" presId="urn:microsoft.com/office/officeart/2005/8/layout/process5"/>
    <dgm:cxn modelId="{53029736-1A3F-4E0E-AB03-2C57C01EF1A7}" srcId="{EE8BEEA6-3797-4520-A2EE-54EB736B0597}" destId="{B1E324B7-D53B-4530-8BC9-4DDC3D5943F3}" srcOrd="0" destOrd="0" parTransId="{50FD35A4-B1DE-42B5-AD3D-355796C6A4F5}" sibTransId="{DC208E1F-CA7B-4BA8-8083-51B67AA5B31B}"/>
    <dgm:cxn modelId="{C3DBAA37-DB19-425C-ACF9-F0045FF2D1B9}" type="presOf" srcId="{DC6C364D-82AE-4B3A-B52A-61667BDE3536}" destId="{DD51E947-F275-4F82-AC72-5C38E5EF61DB}" srcOrd="1" destOrd="0" presId="urn:microsoft.com/office/officeart/2005/8/layout/process5"/>
    <dgm:cxn modelId="{99AF8839-6021-4CE4-9406-6814DF780370}" srcId="{EE8BEEA6-3797-4520-A2EE-54EB736B0597}" destId="{8D391E85-D42B-4B00-9767-830EC433E1FD}" srcOrd="12" destOrd="0" parTransId="{2864323D-33BF-47B2-8E30-992CC50FC458}" sibTransId="{EE42C6B1-5661-4E1D-8572-74B76CD053DD}"/>
    <dgm:cxn modelId="{F0AC7E3D-4584-4A33-A9E5-681B571394F0}" srcId="{EE8BEEA6-3797-4520-A2EE-54EB736B0597}" destId="{D3ED136E-AB3E-420E-9FC9-AAEA2504148D}" srcOrd="2" destOrd="0" parTransId="{8E4FA599-D372-400E-8086-B2CD510E43A9}" sibTransId="{4CDF2545-5707-4722-81C7-D9BA91CB42BE}"/>
    <dgm:cxn modelId="{81C03F42-3820-4B2E-9FFC-5C6F3E90EA80}" type="presOf" srcId="{7767FE8D-61E0-4240-9759-95653F6D5E70}" destId="{4AD72105-4517-473D-AB4A-BBC2E543F748}" srcOrd="0" destOrd="0" presId="urn:microsoft.com/office/officeart/2005/8/layout/process5"/>
    <dgm:cxn modelId="{3DDE7B43-4A28-4912-A100-DC61F44A931B}" type="presOf" srcId="{19DB50DA-CB4B-4B15-98DB-36C89FA95FDE}" destId="{484AEF23-39C0-4BA8-AB57-DCAC83613A14}" srcOrd="1" destOrd="0" presId="urn:microsoft.com/office/officeart/2005/8/layout/process5"/>
    <dgm:cxn modelId="{24B31E44-71A9-4301-B7D1-E7FE1183B2A9}" type="presOf" srcId="{0CEB104A-6462-4EA4-A038-E1429ECBC1B0}" destId="{53B7C923-C6AC-42AF-BEA0-1DD6C0692FF2}" srcOrd="1" destOrd="0" presId="urn:microsoft.com/office/officeart/2005/8/layout/process5"/>
    <dgm:cxn modelId="{B9FC4567-4068-45AC-983E-C8CB7AC85E71}" type="presOf" srcId="{51F824CE-1AE7-4E5D-982A-B45C8E9AA7EE}" destId="{BCB40F72-60AD-4C06-9C23-59868E6F3866}" srcOrd="1" destOrd="0" presId="urn:microsoft.com/office/officeart/2005/8/layout/process5"/>
    <dgm:cxn modelId="{EB8B1468-4C39-4CFA-B2C7-5C6D39B97E41}" type="presOf" srcId="{C95CFC25-F8FB-4359-9E40-2313501356D3}" destId="{EC644AAF-3934-4F9F-AFBB-6209F376EBD1}" srcOrd="0" destOrd="0" presId="urn:microsoft.com/office/officeart/2005/8/layout/process5"/>
    <dgm:cxn modelId="{2AF14D69-ADEE-4662-9AB8-3AAF5D218EFF}" type="presOf" srcId="{D535A529-60E5-43CE-BFE2-D9200503C64D}" destId="{43A6F39D-2ED6-4259-9AF7-2A1E34F8C4C3}" srcOrd="0" destOrd="0" presId="urn:microsoft.com/office/officeart/2005/8/layout/process5"/>
    <dgm:cxn modelId="{4CFDFD6B-3284-4F19-A104-27CEA9D62F29}" type="presOf" srcId="{74C88073-79DD-4C5F-AD4F-C303E33CAAEE}" destId="{9A7913C7-95F0-4550-9CDA-5F63C7F3799F}" srcOrd="0" destOrd="0" presId="urn:microsoft.com/office/officeart/2005/8/layout/process5"/>
    <dgm:cxn modelId="{75B3AA71-7EE2-4AA0-8814-5A1E2BF66735}" type="presOf" srcId="{8D391E85-D42B-4B00-9767-830EC433E1FD}" destId="{1F827666-F2D9-48FB-A2E5-91CAD0BB11C7}" srcOrd="0" destOrd="0" presId="urn:microsoft.com/office/officeart/2005/8/layout/process5"/>
    <dgm:cxn modelId="{47F4C972-7C5C-4711-BF88-C6D77B795289}" type="presOf" srcId="{DC6C364D-82AE-4B3A-B52A-61667BDE3536}" destId="{1050CC94-0B96-4E50-A754-4777FBF17567}" srcOrd="0" destOrd="0" presId="urn:microsoft.com/office/officeart/2005/8/layout/process5"/>
    <dgm:cxn modelId="{D261DB79-0C1B-43D3-B392-C9C59AB3E03D}" type="presOf" srcId="{E9AF21C2-77BB-4712-A196-F5971DAB07ED}" destId="{AB905828-72BC-4A5D-94BC-AA4775824018}" srcOrd="1" destOrd="0" presId="urn:microsoft.com/office/officeart/2005/8/layout/process5"/>
    <dgm:cxn modelId="{B27CEE7B-D17B-4047-ACB0-3041618CEB0F}" type="presOf" srcId="{2E683474-258D-427C-A62D-0153F02A34EB}" destId="{BFCAD1A6-5AC5-48B8-95CA-CC44F9C1589A}" srcOrd="1" destOrd="0" presId="urn:microsoft.com/office/officeart/2005/8/layout/process5"/>
    <dgm:cxn modelId="{ADA1057D-861D-4D71-AFA5-B2D747686309}" type="presOf" srcId="{64766164-EE26-4024-B717-EBCF6EE62EA8}" destId="{074628A4-4910-4393-8CED-4C0B97E9F5D3}" srcOrd="1" destOrd="0" presId="urn:microsoft.com/office/officeart/2005/8/layout/process5"/>
    <dgm:cxn modelId="{99E99588-FC89-46D1-A17E-520560D61935}" srcId="{EE8BEEA6-3797-4520-A2EE-54EB736B0597}" destId="{D535A529-60E5-43CE-BFE2-D9200503C64D}" srcOrd="4" destOrd="0" parTransId="{B076088B-42C0-4EDE-BBAF-8F8AD923CA80}" sibTransId="{6F71C9F7-11AC-4BC0-8B09-C9E112CE1672}"/>
    <dgm:cxn modelId="{81FE3891-EBBE-478B-B37C-933BF2F700A8}" type="presOf" srcId="{B1E324B7-D53B-4530-8BC9-4DDC3D5943F3}" destId="{D52D2C6A-B9DD-4E36-85E0-9E33086303B7}" srcOrd="0" destOrd="0" presId="urn:microsoft.com/office/officeart/2005/8/layout/process5"/>
    <dgm:cxn modelId="{09BA6195-4338-4540-8B7C-C01921EB7656}" type="presOf" srcId="{D3ED136E-AB3E-420E-9FC9-AAEA2504148D}" destId="{CA13796F-1DBE-43D0-9591-1A57A03D4B2E}" srcOrd="0" destOrd="0" presId="urn:microsoft.com/office/officeart/2005/8/layout/process5"/>
    <dgm:cxn modelId="{1A46F49A-B714-4BC6-B9D6-F5579542D15E}" srcId="{EE8BEEA6-3797-4520-A2EE-54EB736B0597}" destId="{F061DE17-7524-4BA5-B7FF-0186887FEB8A}" srcOrd="7" destOrd="0" parTransId="{7DC9D255-E4FF-4967-9EC3-D6E441978BC4}" sibTransId="{E9AF21C2-77BB-4712-A196-F5971DAB07ED}"/>
    <dgm:cxn modelId="{27D99DA4-C5A2-47C8-B868-2837A4EB01DC}" type="presOf" srcId="{B43D9AFF-2172-4AFA-A002-284CEF1318B3}" destId="{31B9FA4B-D9A1-49B2-9E8A-0465D38F6D6E}" srcOrd="0" destOrd="0" presId="urn:microsoft.com/office/officeart/2005/8/layout/process5"/>
    <dgm:cxn modelId="{CE968DA6-F78F-4161-A931-2B0A2A56D373}" type="presOf" srcId="{4CDF2545-5707-4722-81C7-D9BA91CB42BE}" destId="{4F7E31D5-8C3F-4E46-8AE9-3AABCD8E3C8C}" srcOrd="0" destOrd="0" presId="urn:microsoft.com/office/officeart/2005/8/layout/process5"/>
    <dgm:cxn modelId="{17606AAC-5560-422F-9AB3-E296F33FA2A1}" type="presOf" srcId="{EE42C6B1-5661-4E1D-8572-74B76CD053DD}" destId="{D17B262D-E584-43C7-B522-C8E537A490DB}" srcOrd="1" destOrd="0" presId="urn:microsoft.com/office/officeart/2005/8/layout/process5"/>
    <dgm:cxn modelId="{9604DBB3-C777-4DE4-A051-173BE6B79929}" type="presOf" srcId="{F061DE17-7524-4BA5-B7FF-0186887FEB8A}" destId="{C9C19F37-9E38-413C-828A-CAAAFA3B2CFB}" srcOrd="0" destOrd="0" presId="urn:microsoft.com/office/officeart/2005/8/layout/process5"/>
    <dgm:cxn modelId="{D9BB81B4-C185-40E6-915D-7C780ECD5AE2}" type="presOf" srcId="{F2082CFC-E6D2-49BE-9FFC-01168FF6A449}" destId="{CD70C387-BF69-4651-A411-2E49889BAEA3}" srcOrd="0" destOrd="0" presId="urn:microsoft.com/office/officeart/2005/8/layout/process5"/>
    <dgm:cxn modelId="{FC19E7B5-8C65-4414-9CB6-5EF417F79A25}" type="presOf" srcId="{2E683474-258D-427C-A62D-0153F02A34EB}" destId="{CCA07661-38CA-48BC-BD8D-9E6E8B391EA9}" srcOrd="0" destOrd="0" presId="urn:microsoft.com/office/officeart/2005/8/layout/process5"/>
    <dgm:cxn modelId="{DF6A0DBC-8967-4D73-8608-A839FA9A1DFD}" type="presOf" srcId="{941472D0-A629-44EE-BC60-796E72C0C811}" destId="{D80FB4EC-EDBA-47D2-9896-0CF19DDF575E}" srcOrd="0" destOrd="0" presId="urn:microsoft.com/office/officeart/2005/8/layout/process5"/>
    <dgm:cxn modelId="{87FE3BC9-FFAB-4E39-BA27-35D7270629ED}" type="presOf" srcId="{6F71C9F7-11AC-4BC0-8B09-C9E112CE1672}" destId="{1D024921-4DED-48C0-BB23-613842476933}" srcOrd="1" destOrd="0" presId="urn:microsoft.com/office/officeart/2005/8/layout/process5"/>
    <dgm:cxn modelId="{7E1F2CCA-980C-493F-B7CB-BF1FF3F1FF12}" type="presOf" srcId="{64766164-EE26-4024-B717-EBCF6EE62EA8}" destId="{70A7A9FE-7C38-4798-B24A-3C3C8E31EA13}" srcOrd="0" destOrd="0" presId="urn:microsoft.com/office/officeart/2005/8/layout/process5"/>
    <dgm:cxn modelId="{0D528ACE-CB67-4D99-B42D-52EA827BEC5D}" type="presOf" srcId="{0CEB104A-6462-4EA4-A038-E1429ECBC1B0}" destId="{AD354DD9-71C4-4D02-A18C-9B2034F2385B}" srcOrd="0" destOrd="0" presId="urn:microsoft.com/office/officeart/2005/8/layout/process5"/>
    <dgm:cxn modelId="{5AD3D5D2-0336-4F55-A484-1C3CDDDEFE44}" srcId="{EE8BEEA6-3797-4520-A2EE-54EB736B0597}" destId="{941472D0-A629-44EE-BC60-796E72C0C811}" srcOrd="8" destOrd="0" parTransId="{31FF0AF8-6E51-4EF2-9C1D-590C1DA1716C}" sibTransId="{DC6C364D-82AE-4B3A-B52A-61667BDE3536}"/>
    <dgm:cxn modelId="{47EBD6D7-01F3-499A-AE81-2EDE23AEEF50}" srcId="{EE8BEEA6-3797-4520-A2EE-54EB736B0597}" destId="{F2082CFC-E6D2-49BE-9FFC-01168FF6A449}" srcOrd="10" destOrd="0" parTransId="{4E631F7F-62A2-4466-9B37-1F4DB21445DF}" sibTransId="{51F824CE-1AE7-4E5D-982A-B45C8E9AA7EE}"/>
    <dgm:cxn modelId="{B632BED8-115D-4C57-B4C6-56F2EC551607}" type="presOf" srcId="{E64B714F-98B5-4F5F-AEAA-79932532B7AE}" destId="{D6306729-E8F2-4B3D-9E56-A0F083FD5309}" srcOrd="0" destOrd="0" presId="urn:microsoft.com/office/officeart/2005/8/layout/process5"/>
    <dgm:cxn modelId="{B5491FDA-CBFB-4FC0-88D2-0290A695E4E4}" type="presOf" srcId="{DC208E1F-CA7B-4BA8-8083-51B67AA5B31B}" destId="{2A233754-BFCE-410A-A9CC-14D82229A570}" srcOrd="1" destOrd="0" presId="urn:microsoft.com/office/officeart/2005/8/layout/process5"/>
    <dgm:cxn modelId="{AEF8D6E8-D1E2-4E83-B3B2-0CEF6424E6EB}" srcId="{EE8BEEA6-3797-4520-A2EE-54EB736B0597}" destId="{E64B714F-98B5-4F5F-AEAA-79932532B7AE}" srcOrd="5" destOrd="0" parTransId="{060BB421-D730-4289-8525-2394CE5047DD}" sibTransId="{2E683474-258D-427C-A62D-0153F02A34EB}"/>
    <dgm:cxn modelId="{78653AEE-6960-4BF5-8043-6E741D94CD36}" srcId="{EE8BEEA6-3797-4520-A2EE-54EB736B0597}" destId="{1C57AE2D-B05C-487F-A365-2A13CE868D65}" srcOrd="9" destOrd="0" parTransId="{F7F785C8-DD41-4DD6-B11D-4B632353E8DE}" sibTransId="{B43D9AFF-2172-4AFA-A002-284CEF1318B3}"/>
    <dgm:cxn modelId="{B92343F9-7D82-4C1D-889B-07421C48881A}" type="presOf" srcId="{F8C7CE2C-D9C9-4BCD-8062-2AEC0B0576D3}" destId="{338DF628-38F0-4BDA-B54B-7F406B0BAB85}" srcOrd="0" destOrd="0" presId="urn:microsoft.com/office/officeart/2005/8/layout/process5"/>
    <dgm:cxn modelId="{91B1B2F9-5521-43DA-8C8B-2279EAC85108}" type="presOf" srcId="{4CDF2545-5707-4722-81C7-D9BA91CB42BE}" destId="{1E551D74-915A-4B35-AEB0-F36062FD635D}" srcOrd="1" destOrd="0" presId="urn:microsoft.com/office/officeart/2005/8/layout/process5"/>
    <dgm:cxn modelId="{B49B70FC-0ABE-4D46-9B7E-2211465B3EDC}" type="presOf" srcId="{74C88073-79DD-4C5F-AD4F-C303E33CAAEE}" destId="{EB2C59BA-1729-4C8A-8C48-C7968CB4A627}" srcOrd="1" destOrd="0" presId="urn:microsoft.com/office/officeart/2005/8/layout/process5"/>
    <dgm:cxn modelId="{BEA3C3FE-C079-4A48-AD2C-DC78BD504DCA}" type="presOf" srcId="{525C341D-BDEC-488C-A3E5-B672C415DD51}" destId="{9734871D-F89B-4435-A3FD-19251759A9D0}" srcOrd="0" destOrd="0" presId="urn:microsoft.com/office/officeart/2005/8/layout/process5"/>
    <dgm:cxn modelId="{2495C0FF-C14C-4B56-ACA2-59E5BCA55CF5}" type="presOf" srcId="{3F2F6860-3E7E-465A-9ED4-56EC8C2440A1}" destId="{F4FB5345-3CDB-40DD-98FC-39D1983B65E7}" srcOrd="0" destOrd="0" presId="urn:microsoft.com/office/officeart/2005/8/layout/process5"/>
    <dgm:cxn modelId="{EFD5AB78-3F44-465A-9BF0-29ADABE330D8}" type="presParOf" srcId="{F67095F3-6C20-46E0-B2F0-2400EE3ADF14}" destId="{D52D2C6A-B9DD-4E36-85E0-9E33086303B7}" srcOrd="0" destOrd="0" presId="urn:microsoft.com/office/officeart/2005/8/layout/process5"/>
    <dgm:cxn modelId="{23F2BAD3-BF0E-446D-8F0A-2CA5B0D5AAAE}" type="presParOf" srcId="{F67095F3-6C20-46E0-B2F0-2400EE3ADF14}" destId="{0C1CF458-B17E-4992-916D-A59151E8DA00}" srcOrd="1" destOrd="0" presId="urn:microsoft.com/office/officeart/2005/8/layout/process5"/>
    <dgm:cxn modelId="{A30610CF-E1BE-4398-A574-98058EC8E935}" type="presParOf" srcId="{0C1CF458-B17E-4992-916D-A59151E8DA00}" destId="{2A233754-BFCE-410A-A9CC-14D82229A570}" srcOrd="0" destOrd="0" presId="urn:microsoft.com/office/officeart/2005/8/layout/process5"/>
    <dgm:cxn modelId="{5EF354CF-B423-41BE-9552-1B86E591691A}" type="presParOf" srcId="{F67095F3-6C20-46E0-B2F0-2400EE3ADF14}" destId="{4AD72105-4517-473D-AB4A-BBC2E543F748}" srcOrd="2" destOrd="0" presId="urn:microsoft.com/office/officeart/2005/8/layout/process5"/>
    <dgm:cxn modelId="{5EE9DC6D-54AB-4307-8029-45C992BCB49A}" type="presParOf" srcId="{F67095F3-6C20-46E0-B2F0-2400EE3ADF14}" destId="{70A7A9FE-7C38-4798-B24A-3C3C8E31EA13}" srcOrd="3" destOrd="0" presId="urn:microsoft.com/office/officeart/2005/8/layout/process5"/>
    <dgm:cxn modelId="{0020E238-D844-4DA3-9A98-C55376E6C12F}" type="presParOf" srcId="{70A7A9FE-7C38-4798-B24A-3C3C8E31EA13}" destId="{074628A4-4910-4393-8CED-4C0B97E9F5D3}" srcOrd="0" destOrd="0" presId="urn:microsoft.com/office/officeart/2005/8/layout/process5"/>
    <dgm:cxn modelId="{30825C7B-5B8F-43F8-A2B2-72A403F291E4}" type="presParOf" srcId="{F67095F3-6C20-46E0-B2F0-2400EE3ADF14}" destId="{CA13796F-1DBE-43D0-9591-1A57A03D4B2E}" srcOrd="4" destOrd="0" presId="urn:microsoft.com/office/officeart/2005/8/layout/process5"/>
    <dgm:cxn modelId="{3E8249BE-5818-40F9-8C97-B46CCB10394C}" type="presParOf" srcId="{F67095F3-6C20-46E0-B2F0-2400EE3ADF14}" destId="{4F7E31D5-8C3F-4E46-8AE9-3AABCD8E3C8C}" srcOrd="5" destOrd="0" presId="urn:microsoft.com/office/officeart/2005/8/layout/process5"/>
    <dgm:cxn modelId="{24617CD1-47F7-49BA-A6F9-94E2B9690273}" type="presParOf" srcId="{4F7E31D5-8C3F-4E46-8AE9-3AABCD8E3C8C}" destId="{1E551D74-915A-4B35-AEB0-F36062FD635D}" srcOrd="0" destOrd="0" presId="urn:microsoft.com/office/officeart/2005/8/layout/process5"/>
    <dgm:cxn modelId="{F78F718A-6AB1-4B4D-A141-2C586F4749FC}" type="presParOf" srcId="{F67095F3-6C20-46E0-B2F0-2400EE3ADF14}" destId="{338DF628-38F0-4BDA-B54B-7F406B0BAB85}" srcOrd="6" destOrd="0" presId="urn:microsoft.com/office/officeart/2005/8/layout/process5"/>
    <dgm:cxn modelId="{40F138F6-CF59-4FE1-BC22-81346A904CD5}" type="presParOf" srcId="{F67095F3-6C20-46E0-B2F0-2400EE3ADF14}" destId="{F4FB5345-3CDB-40DD-98FC-39D1983B65E7}" srcOrd="7" destOrd="0" presId="urn:microsoft.com/office/officeart/2005/8/layout/process5"/>
    <dgm:cxn modelId="{9A57DA27-6404-4103-802D-FFC4ACA8EE5C}" type="presParOf" srcId="{F4FB5345-3CDB-40DD-98FC-39D1983B65E7}" destId="{12D37EA5-17FD-468B-8688-A7E53814346A}" srcOrd="0" destOrd="0" presId="urn:microsoft.com/office/officeart/2005/8/layout/process5"/>
    <dgm:cxn modelId="{F0DDADE5-11E8-4AF6-A0D7-9769AA0D93E8}" type="presParOf" srcId="{F67095F3-6C20-46E0-B2F0-2400EE3ADF14}" destId="{43A6F39D-2ED6-4259-9AF7-2A1E34F8C4C3}" srcOrd="8" destOrd="0" presId="urn:microsoft.com/office/officeart/2005/8/layout/process5"/>
    <dgm:cxn modelId="{C0BCBF93-A75A-44E7-9493-A97FA98188B7}" type="presParOf" srcId="{F67095F3-6C20-46E0-B2F0-2400EE3ADF14}" destId="{02F727C4-E323-42C0-9068-11571F79EBB2}" srcOrd="9" destOrd="0" presId="urn:microsoft.com/office/officeart/2005/8/layout/process5"/>
    <dgm:cxn modelId="{E5295014-2400-4BF4-AF24-C4EEE7F1D493}" type="presParOf" srcId="{02F727C4-E323-42C0-9068-11571F79EBB2}" destId="{1D024921-4DED-48C0-BB23-613842476933}" srcOrd="0" destOrd="0" presId="urn:microsoft.com/office/officeart/2005/8/layout/process5"/>
    <dgm:cxn modelId="{4B2E6409-0650-4E98-A77F-D72891454D5F}" type="presParOf" srcId="{F67095F3-6C20-46E0-B2F0-2400EE3ADF14}" destId="{D6306729-E8F2-4B3D-9E56-A0F083FD5309}" srcOrd="10" destOrd="0" presId="urn:microsoft.com/office/officeart/2005/8/layout/process5"/>
    <dgm:cxn modelId="{20F37E1F-D27C-40D7-BF82-4B3D398584EF}" type="presParOf" srcId="{F67095F3-6C20-46E0-B2F0-2400EE3ADF14}" destId="{CCA07661-38CA-48BC-BD8D-9E6E8B391EA9}" srcOrd="11" destOrd="0" presId="urn:microsoft.com/office/officeart/2005/8/layout/process5"/>
    <dgm:cxn modelId="{1BFF8691-A84C-4BE2-B45A-925A33CA23C8}" type="presParOf" srcId="{CCA07661-38CA-48BC-BD8D-9E6E8B391EA9}" destId="{BFCAD1A6-5AC5-48B8-95CA-CC44F9C1589A}" srcOrd="0" destOrd="0" presId="urn:microsoft.com/office/officeart/2005/8/layout/process5"/>
    <dgm:cxn modelId="{10514893-5BBB-4DB5-8A2B-8D189964CBFA}" type="presParOf" srcId="{F67095F3-6C20-46E0-B2F0-2400EE3ADF14}" destId="{9734871D-F89B-4435-A3FD-19251759A9D0}" srcOrd="12" destOrd="0" presId="urn:microsoft.com/office/officeart/2005/8/layout/process5"/>
    <dgm:cxn modelId="{F3EACD49-E36C-4798-BF49-6498E195772C}" type="presParOf" srcId="{F67095F3-6C20-46E0-B2F0-2400EE3ADF14}" destId="{C9D588B4-CC98-4B88-A64B-99ADF6D79448}" srcOrd="13" destOrd="0" presId="urn:microsoft.com/office/officeart/2005/8/layout/process5"/>
    <dgm:cxn modelId="{DC08BF99-6813-4CCB-8342-156FD3F8B97C}" type="presParOf" srcId="{C9D588B4-CC98-4B88-A64B-99ADF6D79448}" destId="{484AEF23-39C0-4BA8-AB57-DCAC83613A14}" srcOrd="0" destOrd="0" presId="urn:microsoft.com/office/officeart/2005/8/layout/process5"/>
    <dgm:cxn modelId="{02434211-5EE3-409A-906E-3F69BA4BBA5C}" type="presParOf" srcId="{F67095F3-6C20-46E0-B2F0-2400EE3ADF14}" destId="{C9C19F37-9E38-413C-828A-CAAAFA3B2CFB}" srcOrd="14" destOrd="0" presId="urn:microsoft.com/office/officeart/2005/8/layout/process5"/>
    <dgm:cxn modelId="{4C4E580F-C541-4064-B8B3-8D624CC6E42C}" type="presParOf" srcId="{F67095F3-6C20-46E0-B2F0-2400EE3ADF14}" destId="{A8E3BFDB-019E-48F9-8D31-82EBCAF198B2}" srcOrd="15" destOrd="0" presId="urn:microsoft.com/office/officeart/2005/8/layout/process5"/>
    <dgm:cxn modelId="{6BC4634F-48E8-4B17-BDE7-41FF0C7E1757}" type="presParOf" srcId="{A8E3BFDB-019E-48F9-8D31-82EBCAF198B2}" destId="{AB905828-72BC-4A5D-94BC-AA4775824018}" srcOrd="0" destOrd="0" presId="urn:microsoft.com/office/officeart/2005/8/layout/process5"/>
    <dgm:cxn modelId="{CD6C879C-5467-47D9-B5C5-05DFC0439F17}" type="presParOf" srcId="{F67095F3-6C20-46E0-B2F0-2400EE3ADF14}" destId="{D80FB4EC-EDBA-47D2-9896-0CF19DDF575E}" srcOrd="16" destOrd="0" presId="urn:microsoft.com/office/officeart/2005/8/layout/process5"/>
    <dgm:cxn modelId="{BA2F0921-A354-49C2-91AD-32344B7FF0D0}" type="presParOf" srcId="{F67095F3-6C20-46E0-B2F0-2400EE3ADF14}" destId="{1050CC94-0B96-4E50-A754-4777FBF17567}" srcOrd="17" destOrd="0" presId="urn:microsoft.com/office/officeart/2005/8/layout/process5"/>
    <dgm:cxn modelId="{D9243336-0870-40DC-94DA-BD4C7BBEA80A}" type="presParOf" srcId="{1050CC94-0B96-4E50-A754-4777FBF17567}" destId="{DD51E947-F275-4F82-AC72-5C38E5EF61DB}" srcOrd="0" destOrd="0" presId="urn:microsoft.com/office/officeart/2005/8/layout/process5"/>
    <dgm:cxn modelId="{9B46D93E-607C-4C78-B2C5-E2F47EF07781}" type="presParOf" srcId="{F67095F3-6C20-46E0-B2F0-2400EE3ADF14}" destId="{068784BD-F1A8-47A7-8FAA-D71D0E37962A}" srcOrd="18" destOrd="0" presId="urn:microsoft.com/office/officeart/2005/8/layout/process5"/>
    <dgm:cxn modelId="{CFE1D9CD-1811-47F5-9B21-AE8983524C49}" type="presParOf" srcId="{F67095F3-6C20-46E0-B2F0-2400EE3ADF14}" destId="{31B9FA4B-D9A1-49B2-9E8A-0465D38F6D6E}" srcOrd="19" destOrd="0" presId="urn:microsoft.com/office/officeart/2005/8/layout/process5"/>
    <dgm:cxn modelId="{C08A25F6-841A-4964-A8BA-93B00A08087B}" type="presParOf" srcId="{31B9FA4B-D9A1-49B2-9E8A-0465D38F6D6E}" destId="{B36C9603-F495-4DE2-B744-2D23B98F7818}" srcOrd="0" destOrd="0" presId="urn:microsoft.com/office/officeart/2005/8/layout/process5"/>
    <dgm:cxn modelId="{2EA399F8-9842-4A9C-9DB0-D686FB34F22B}" type="presParOf" srcId="{F67095F3-6C20-46E0-B2F0-2400EE3ADF14}" destId="{CD70C387-BF69-4651-A411-2E49889BAEA3}" srcOrd="20" destOrd="0" presId="urn:microsoft.com/office/officeart/2005/8/layout/process5"/>
    <dgm:cxn modelId="{435961FE-4025-48D5-9674-A38CE97EA8F7}" type="presParOf" srcId="{F67095F3-6C20-46E0-B2F0-2400EE3ADF14}" destId="{6F4A05B4-242A-4BC0-BFE2-1E3697072967}" srcOrd="21" destOrd="0" presId="urn:microsoft.com/office/officeart/2005/8/layout/process5"/>
    <dgm:cxn modelId="{C25AFADC-10D3-46A4-BEEE-8B4E0E6D926F}" type="presParOf" srcId="{6F4A05B4-242A-4BC0-BFE2-1E3697072967}" destId="{BCB40F72-60AD-4C06-9C23-59868E6F3866}" srcOrd="0" destOrd="0" presId="urn:microsoft.com/office/officeart/2005/8/layout/process5"/>
    <dgm:cxn modelId="{BA0D6003-0591-4170-ACED-C7F823514F9E}" type="presParOf" srcId="{F67095F3-6C20-46E0-B2F0-2400EE3ADF14}" destId="{A0A0BFAD-78C0-48CC-8AD0-74B7D2391666}" srcOrd="22" destOrd="0" presId="urn:microsoft.com/office/officeart/2005/8/layout/process5"/>
    <dgm:cxn modelId="{74B6DF93-CD27-4AE7-8AF4-2451A28B8463}" type="presParOf" srcId="{F67095F3-6C20-46E0-B2F0-2400EE3ADF14}" destId="{AD354DD9-71C4-4D02-A18C-9B2034F2385B}" srcOrd="23" destOrd="0" presId="urn:microsoft.com/office/officeart/2005/8/layout/process5"/>
    <dgm:cxn modelId="{6418E732-14FD-46BC-810C-7DA22A4265D1}" type="presParOf" srcId="{AD354DD9-71C4-4D02-A18C-9B2034F2385B}" destId="{53B7C923-C6AC-42AF-BEA0-1DD6C0692FF2}" srcOrd="0" destOrd="0" presId="urn:microsoft.com/office/officeart/2005/8/layout/process5"/>
    <dgm:cxn modelId="{CDBD5983-04D2-45E2-94D5-F91E8F7C646F}" type="presParOf" srcId="{F67095F3-6C20-46E0-B2F0-2400EE3ADF14}" destId="{1F827666-F2D9-48FB-A2E5-91CAD0BB11C7}" srcOrd="24" destOrd="0" presId="urn:microsoft.com/office/officeart/2005/8/layout/process5"/>
    <dgm:cxn modelId="{CB5960D6-C31D-437C-892B-1A5609F6FF77}" type="presParOf" srcId="{F67095F3-6C20-46E0-B2F0-2400EE3ADF14}" destId="{250244DC-3966-4286-8A3A-D070744D9F83}" srcOrd="25" destOrd="0" presId="urn:microsoft.com/office/officeart/2005/8/layout/process5"/>
    <dgm:cxn modelId="{D7121E9E-BC04-4B24-ACD3-B9C9415166E1}" type="presParOf" srcId="{250244DC-3966-4286-8A3A-D070744D9F83}" destId="{D17B262D-E584-43C7-B522-C8E537A490DB}" srcOrd="0" destOrd="0" presId="urn:microsoft.com/office/officeart/2005/8/layout/process5"/>
    <dgm:cxn modelId="{050C5ACB-6CB1-48D4-A565-56A41CBA5FB8}" type="presParOf" srcId="{F67095F3-6C20-46E0-B2F0-2400EE3ADF14}" destId="{4FC177D3-A733-4DDD-B6C2-ADE8C327432B}" srcOrd="26" destOrd="0" presId="urn:microsoft.com/office/officeart/2005/8/layout/process5"/>
    <dgm:cxn modelId="{306159D5-6BA5-4620-B71C-1F664ECA276D}" type="presParOf" srcId="{F67095F3-6C20-46E0-B2F0-2400EE3ADF14}" destId="{9A7913C7-95F0-4550-9CDA-5F63C7F3799F}" srcOrd="27" destOrd="0" presId="urn:microsoft.com/office/officeart/2005/8/layout/process5"/>
    <dgm:cxn modelId="{CF48468E-315C-4BE2-B455-124308950738}" type="presParOf" srcId="{9A7913C7-95F0-4550-9CDA-5F63C7F3799F}" destId="{EB2C59BA-1729-4C8A-8C48-C7968CB4A627}" srcOrd="0" destOrd="0" presId="urn:microsoft.com/office/officeart/2005/8/layout/process5"/>
    <dgm:cxn modelId="{9CC793AF-94C7-4B52-BE93-C7F259C2F4CF}" type="presParOf" srcId="{F67095F3-6C20-46E0-B2F0-2400EE3ADF14}" destId="{EC644AAF-3934-4F9F-AFBB-6209F376EBD1}" srcOrd="28"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D565C96-A5F4-46BB-80BA-5BCCB2B7239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9076454-82DE-427E-AFD3-A81F4A2DFBED}">
      <dgm:prSet/>
      <dgm:spPr/>
      <dgm:t>
        <a:bodyPr/>
        <a:lstStyle/>
        <a:p>
          <a:r>
            <a:rPr lang="tr-TR" b="1" dirty="0"/>
            <a:t>Ek II – Eski (</a:t>
          </a:r>
          <a:r>
            <a:rPr lang="tr-TR" b="1" dirty="0" err="1"/>
            <a:t>legacy</a:t>
          </a:r>
          <a:r>
            <a:rPr lang="tr-TR" b="1" dirty="0"/>
            <a:t>) Cihazlara Yönelik Klinik Değerlendirme Planı</a:t>
          </a:r>
          <a:endParaRPr lang="en-US" dirty="0"/>
        </a:p>
      </dgm:t>
    </dgm:pt>
    <dgm:pt modelId="{17820B4B-B1C9-486A-803A-FF7827A92604}" type="parTrans" cxnId="{F7B17039-A479-4A5E-8E9D-1243366A3F3A}">
      <dgm:prSet/>
      <dgm:spPr/>
      <dgm:t>
        <a:bodyPr/>
        <a:lstStyle/>
        <a:p>
          <a:endParaRPr lang="en-US"/>
        </a:p>
      </dgm:t>
    </dgm:pt>
    <dgm:pt modelId="{29C68EF3-724F-4FE4-BF29-FD59A9EA0885}" type="sibTrans" cxnId="{F7B17039-A479-4A5E-8E9D-1243366A3F3A}">
      <dgm:prSet/>
      <dgm:spPr/>
      <dgm:t>
        <a:bodyPr/>
        <a:lstStyle/>
        <a:p>
          <a:endParaRPr lang="en-US"/>
        </a:p>
      </dgm:t>
    </dgm:pt>
    <dgm:pt modelId="{512DD28C-44F6-425F-87C5-5F3B27045DCE}">
      <dgm:prSet/>
      <dgm:spPr/>
      <dgm:t>
        <a:bodyPr/>
        <a:lstStyle/>
        <a:p>
          <a:r>
            <a:rPr lang="tr-TR"/>
            <a:t>Eski (legacy) cihazlara yönelik modifiye edilmiş Klinik Değerlendirme Planı asgari aşağıdakileri içerir:</a:t>
          </a:r>
          <a:endParaRPr lang="en-US"/>
        </a:p>
      </dgm:t>
    </dgm:pt>
    <dgm:pt modelId="{45834A01-6EF4-4456-AA4D-C40A1D21AC41}" type="parTrans" cxnId="{00D1D925-2C50-48E7-A532-E318DABDC500}">
      <dgm:prSet/>
      <dgm:spPr/>
      <dgm:t>
        <a:bodyPr/>
        <a:lstStyle/>
        <a:p>
          <a:endParaRPr lang="en-US"/>
        </a:p>
      </dgm:t>
    </dgm:pt>
    <dgm:pt modelId="{92EEA61D-043A-4720-9245-A8D32AE465B9}" type="sibTrans" cxnId="{00D1D925-2C50-48E7-A532-E318DABDC500}">
      <dgm:prSet/>
      <dgm:spPr/>
      <dgm:t>
        <a:bodyPr/>
        <a:lstStyle/>
        <a:p>
          <a:endParaRPr lang="en-US"/>
        </a:p>
      </dgm:t>
    </dgm:pt>
    <dgm:pt modelId="{3B25BD7C-D4DC-45DF-8821-8C28078CE147}">
      <dgm:prSet/>
      <dgm:spPr/>
      <dgm:t>
        <a:bodyPr/>
        <a:lstStyle/>
        <a:p>
          <a:r>
            <a:rPr lang="tr-TR"/>
            <a:t>İlgili klinik veriler ile desteklenmesi gereken GSPR’lerin tanımlanması, </a:t>
          </a:r>
          <a:endParaRPr lang="en-US"/>
        </a:p>
      </dgm:t>
    </dgm:pt>
    <dgm:pt modelId="{D8BEDC08-B2E8-4C1E-B7B1-5FEDD39DAEF0}" type="parTrans" cxnId="{36E73EB8-DD0C-471D-9671-E66F6BF0F28E}">
      <dgm:prSet/>
      <dgm:spPr/>
      <dgm:t>
        <a:bodyPr/>
        <a:lstStyle/>
        <a:p>
          <a:endParaRPr lang="en-US"/>
        </a:p>
      </dgm:t>
    </dgm:pt>
    <dgm:pt modelId="{EAFCCF24-2398-4628-81D6-970CAA97764A}" type="sibTrans" cxnId="{36E73EB8-DD0C-471D-9671-E66F6BF0F28E}">
      <dgm:prSet/>
      <dgm:spPr/>
      <dgm:t>
        <a:bodyPr/>
        <a:lstStyle/>
        <a:p>
          <a:endParaRPr lang="en-US"/>
        </a:p>
      </dgm:t>
    </dgm:pt>
    <dgm:pt modelId="{7778A050-D4DA-4096-AC87-5FA1A9EBC3A9}">
      <dgm:prSet/>
      <dgm:spPr/>
      <dgm:t>
        <a:bodyPr/>
        <a:lstStyle/>
        <a:p>
          <a:r>
            <a:rPr lang="tr-TR"/>
            <a:t>Cihazın kullanım amacının belirtilmesi,</a:t>
          </a:r>
          <a:endParaRPr lang="en-US"/>
        </a:p>
      </dgm:t>
    </dgm:pt>
    <dgm:pt modelId="{4B86A0B9-EF89-4B65-A875-4E0E60747AF7}" type="parTrans" cxnId="{59DBC225-5B0A-47D8-BD46-8762413B17C1}">
      <dgm:prSet/>
      <dgm:spPr/>
      <dgm:t>
        <a:bodyPr/>
        <a:lstStyle/>
        <a:p>
          <a:endParaRPr lang="en-US"/>
        </a:p>
      </dgm:t>
    </dgm:pt>
    <dgm:pt modelId="{B3DA41E7-3918-4615-9CAE-AE43F669D765}" type="sibTrans" cxnId="{59DBC225-5B0A-47D8-BD46-8762413B17C1}">
      <dgm:prSet/>
      <dgm:spPr/>
      <dgm:t>
        <a:bodyPr/>
        <a:lstStyle/>
        <a:p>
          <a:endParaRPr lang="en-US"/>
        </a:p>
      </dgm:t>
    </dgm:pt>
    <dgm:pt modelId="{FBDB6A01-23E3-4C28-A6B1-58554F594C54}">
      <dgm:prSet/>
      <dgm:spPr/>
      <dgm:t>
        <a:bodyPr/>
        <a:lstStyle/>
        <a:p>
          <a:r>
            <a:rPr lang="tr-TR"/>
            <a:t>Belirgin endikasyonlar ve kontrendikasyonlar ile birlikte hedef grupların açık bir spesifikasyonu,</a:t>
          </a:r>
          <a:endParaRPr lang="en-US"/>
        </a:p>
      </dgm:t>
    </dgm:pt>
    <dgm:pt modelId="{B3853848-8071-4560-A691-7A566FAAAEC4}" type="parTrans" cxnId="{331FC7B3-EED1-4C09-9A5C-54099E12942B}">
      <dgm:prSet/>
      <dgm:spPr/>
      <dgm:t>
        <a:bodyPr/>
        <a:lstStyle/>
        <a:p>
          <a:endParaRPr lang="en-US"/>
        </a:p>
      </dgm:t>
    </dgm:pt>
    <dgm:pt modelId="{34BC64F5-C645-4549-BE19-A11B2098DC8F}" type="sibTrans" cxnId="{331FC7B3-EED1-4C09-9A5C-54099E12942B}">
      <dgm:prSet/>
      <dgm:spPr/>
      <dgm:t>
        <a:bodyPr/>
        <a:lstStyle/>
        <a:p>
          <a:endParaRPr lang="en-US"/>
        </a:p>
      </dgm:t>
    </dgm:pt>
    <dgm:pt modelId="{F1D15E7F-EA79-46F3-A00A-D786E4A25DE7}">
      <dgm:prSet/>
      <dgm:spPr/>
      <dgm:t>
        <a:bodyPr/>
        <a:lstStyle/>
        <a:p>
          <a:r>
            <a:rPr lang="tr-TR" dirty="0"/>
            <a:t>İlgili ve belirlenmiş klinik çıktı parametreleri ile birlikte, hastalara yönelik amaçlanan klinik faydaların ayrıntılı açıklamasını,</a:t>
          </a:r>
          <a:endParaRPr lang="en-US" dirty="0"/>
        </a:p>
      </dgm:t>
    </dgm:pt>
    <dgm:pt modelId="{510A3F01-4193-4819-A03A-8B32A97A9535}" type="parTrans" cxnId="{F62FB088-5BED-4A3C-88A6-095A0E69C23E}">
      <dgm:prSet/>
      <dgm:spPr/>
      <dgm:t>
        <a:bodyPr/>
        <a:lstStyle/>
        <a:p>
          <a:endParaRPr lang="en-US"/>
        </a:p>
      </dgm:t>
    </dgm:pt>
    <dgm:pt modelId="{518EFE03-2607-4E9E-9393-EBAEBA38E59F}" type="sibTrans" cxnId="{F62FB088-5BED-4A3C-88A6-095A0E69C23E}">
      <dgm:prSet/>
      <dgm:spPr/>
      <dgm:t>
        <a:bodyPr/>
        <a:lstStyle/>
        <a:p>
          <a:endParaRPr lang="en-US"/>
        </a:p>
      </dgm:t>
    </dgm:pt>
    <dgm:pt modelId="{17C2A33F-CB2F-4189-951D-3D0C885B35E4}">
      <dgm:prSet/>
      <dgm:spPr/>
      <dgm:t>
        <a:bodyPr/>
        <a:lstStyle/>
        <a:p>
          <a:r>
            <a:rPr lang="tr-TR"/>
            <a:t>Alternatif tedavilerin tanımlanması, analiz edilmesi ve değerlendirilmesine yönelik bir strateji, </a:t>
          </a:r>
          <a:endParaRPr lang="en-US"/>
        </a:p>
      </dgm:t>
    </dgm:pt>
    <dgm:pt modelId="{6CABC2D6-CE07-448D-AEA8-8582C3C7AC8C}" type="parTrans" cxnId="{7572F315-2201-4890-AE76-C46D79FCBD25}">
      <dgm:prSet/>
      <dgm:spPr/>
      <dgm:t>
        <a:bodyPr/>
        <a:lstStyle/>
        <a:p>
          <a:endParaRPr lang="en-US"/>
        </a:p>
      </dgm:t>
    </dgm:pt>
    <dgm:pt modelId="{04712ACD-C5CD-4E97-8F79-E4B51CE9AE90}" type="sibTrans" cxnId="{7572F315-2201-4890-AE76-C46D79FCBD25}">
      <dgm:prSet/>
      <dgm:spPr/>
      <dgm:t>
        <a:bodyPr/>
        <a:lstStyle/>
        <a:p>
          <a:endParaRPr lang="en-US"/>
        </a:p>
      </dgm:t>
    </dgm:pt>
    <dgm:pt modelId="{4CC39963-F586-422B-9DEC-72FE9025050A}" type="pres">
      <dgm:prSet presAssocID="{7D565C96-A5F4-46BB-80BA-5BCCB2B72398}" presName="linear" presStyleCnt="0">
        <dgm:presLayoutVars>
          <dgm:animLvl val="lvl"/>
          <dgm:resizeHandles val="exact"/>
        </dgm:presLayoutVars>
      </dgm:prSet>
      <dgm:spPr/>
    </dgm:pt>
    <dgm:pt modelId="{268243D3-F0FF-4A20-B9C0-E87ECEAE164C}" type="pres">
      <dgm:prSet presAssocID="{89076454-82DE-427E-AFD3-A81F4A2DFBED}" presName="parentText" presStyleLbl="node1" presStyleIdx="0" presStyleCnt="2">
        <dgm:presLayoutVars>
          <dgm:chMax val="0"/>
          <dgm:bulletEnabled val="1"/>
        </dgm:presLayoutVars>
      </dgm:prSet>
      <dgm:spPr/>
    </dgm:pt>
    <dgm:pt modelId="{C6566F80-7838-4776-9889-785F2E8970BB}" type="pres">
      <dgm:prSet presAssocID="{29C68EF3-724F-4FE4-BF29-FD59A9EA0885}" presName="spacer" presStyleCnt="0"/>
      <dgm:spPr/>
    </dgm:pt>
    <dgm:pt modelId="{D003C0E1-8B37-4A15-989B-367D50BBEE12}" type="pres">
      <dgm:prSet presAssocID="{512DD28C-44F6-425F-87C5-5F3B27045DCE}" presName="parentText" presStyleLbl="node1" presStyleIdx="1" presStyleCnt="2">
        <dgm:presLayoutVars>
          <dgm:chMax val="0"/>
          <dgm:bulletEnabled val="1"/>
        </dgm:presLayoutVars>
      </dgm:prSet>
      <dgm:spPr/>
    </dgm:pt>
    <dgm:pt modelId="{6BA8EE2B-2967-404E-B504-7122461B4E73}" type="pres">
      <dgm:prSet presAssocID="{512DD28C-44F6-425F-87C5-5F3B27045DCE}" presName="childText" presStyleLbl="revTx" presStyleIdx="0" presStyleCnt="1">
        <dgm:presLayoutVars>
          <dgm:bulletEnabled val="1"/>
        </dgm:presLayoutVars>
      </dgm:prSet>
      <dgm:spPr/>
    </dgm:pt>
  </dgm:ptLst>
  <dgm:cxnLst>
    <dgm:cxn modelId="{B2392C0F-64A7-4B51-89E9-4BC2867847E8}" type="presOf" srcId="{89076454-82DE-427E-AFD3-A81F4A2DFBED}" destId="{268243D3-F0FF-4A20-B9C0-E87ECEAE164C}" srcOrd="0" destOrd="0" presId="urn:microsoft.com/office/officeart/2005/8/layout/vList2"/>
    <dgm:cxn modelId="{7572F315-2201-4890-AE76-C46D79FCBD25}" srcId="{512DD28C-44F6-425F-87C5-5F3B27045DCE}" destId="{17C2A33F-CB2F-4189-951D-3D0C885B35E4}" srcOrd="4" destOrd="0" parTransId="{6CABC2D6-CE07-448D-AEA8-8582C3C7AC8C}" sibTransId="{04712ACD-C5CD-4E97-8F79-E4B51CE9AE90}"/>
    <dgm:cxn modelId="{59DBC225-5B0A-47D8-BD46-8762413B17C1}" srcId="{512DD28C-44F6-425F-87C5-5F3B27045DCE}" destId="{7778A050-D4DA-4096-AC87-5FA1A9EBC3A9}" srcOrd="1" destOrd="0" parTransId="{4B86A0B9-EF89-4B65-A875-4E0E60747AF7}" sibTransId="{B3DA41E7-3918-4615-9CAE-AE43F669D765}"/>
    <dgm:cxn modelId="{00D1D925-2C50-48E7-A532-E318DABDC500}" srcId="{7D565C96-A5F4-46BB-80BA-5BCCB2B72398}" destId="{512DD28C-44F6-425F-87C5-5F3B27045DCE}" srcOrd="1" destOrd="0" parTransId="{45834A01-6EF4-4456-AA4D-C40A1D21AC41}" sibTransId="{92EEA61D-043A-4720-9245-A8D32AE465B9}"/>
    <dgm:cxn modelId="{AE718428-E3F3-40FF-8590-783CDEB3DE78}" type="presOf" srcId="{F1D15E7F-EA79-46F3-A00A-D786E4A25DE7}" destId="{6BA8EE2B-2967-404E-B504-7122461B4E73}" srcOrd="0" destOrd="3" presId="urn:microsoft.com/office/officeart/2005/8/layout/vList2"/>
    <dgm:cxn modelId="{460A4C2F-46FB-4C43-9803-7DA20A66621B}" type="presOf" srcId="{3B25BD7C-D4DC-45DF-8821-8C28078CE147}" destId="{6BA8EE2B-2967-404E-B504-7122461B4E73}" srcOrd="0" destOrd="0" presId="urn:microsoft.com/office/officeart/2005/8/layout/vList2"/>
    <dgm:cxn modelId="{F7B17039-A479-4A5E-8E9D-1243366A3F3A}" srcId="{7D565C96-A5F4-46BB-80BA-5BCCB2B72398}" destId="{89076454-82DE-427E-AFD3-A81F4A2DFBED}" srcOrd="0" destOrd="0" parTransId="{17820B4B-B1C9-486A-803A-FF7827A92604}" sibTransId="{29C68EF3-724F-4FE4-BF29-FD59A9EA0885}"/>
    <dgm:cxn modelId="{17D6C66E-1638-4D1F-9509-362F2998C052}" type="presOf" srcId="{FBDB6A01-23E3-4C28-A6B1-58554F594C54}" destId="{6BA8EE2B-2967-404E-B504-7122461B4E73}" srcOrd="0" destOrd="2" presId="urn:microsoft.com/office/officeart/2005/8/layout/vList2"/>
    <dgm:cxn modelId="{9A53F27C-9252-400B-9739-70F00705B235}" type="presOf" srcId="{7778A050-D4DA-4096-AC87-5FA1A9EBC3A9}" destId="{6BA8EE2B-2967-404E-B504-7122461B4E73}" srcOrd="0" destOrd="1" presId="urn:microsoft.com/office/officeart/2005/8/layout/vList2"/>
    <dgm:cxn modelId="{F62FB088-5BED-4A3C-88A6-095A0E69C23E}" srcId="{512DD28C-44F6-425F-87C5-5F3B27045DCE}" destId="{F1D15E7F-EA79-46F3-A00A-D786E4A25DE7}" srcOrd="3" destOrd="0" parTransId="{510A3F01-4193-4819-A03A-8B32A97A9535}" sibTransId="{518EFE03-2607-4E9E-9393-EBAEBA38E59F}"/>
    <dgm:cxn modelId="{331FC7B3-EED1-4C09-9A5C-54099E12942B}" srcId="{512DD28C-44F6-425F-87C5-5F3B27045DCE}" destId="{FBDB6A01-23E3-4C28-A6B1-58554F594C54}" srcOrd="2" destOrd="0" parTransId="{B3853848-8071-4560-A691-7A566FAAAEC4}" sibTransId="{34BC64F5-C645-4549-BE19-A11B2098DC8F}"/>
    <dgm:cxn modelId="{36E73EB8-DD0C-471D-9671-E66F6BF0F28E}" srcId="{512DD28C-44F6-425F-87C5-5F3B27045DCE}" destId="{3B25BD7C-D4DC-45DF-8821-8C28078CE147}" srcOrd="0" destOrd="0" parTransId="{D8BEDC08-B2E8-4C1E-B7B1-5FEDD39DAEF0}" sibTransId="{EAFCCF24-2398-4628-81D6-970CAA97764A}"/>
    <dgm:cxn modelId="{E77BFAD2-3C14-469B-BEFD-B2CD0B06A135}" type="presOf" srcId="{512DD28C-44F6-425F-87C5-5F3B27045DCE}" destId="{D003C0E1-8B37-4A15-989B-367D50BBEE12}" srcOrd="0" destOrd="0" presId="urn:microsoft.com/office/officeart/2005/8/layout/vList2"/>
    <dgm:cxn modelId="{5BC2F5DB-0E43-4142-A340-5A04F5BCCC7C}" type="presOf" srcId="{17C2A33F-CB2F-4189-951D-3D0C885B35E4}" destId="{6BA8EE2B-2967-404E-B504-7122461B4E73}" srcOrd="0" destOrd="4" presId="urn:microsoft.com/office/officeart/2005/8/layout/vList2"/>
    <dgm:cxn modelId="{6741D5E4-41BE-46C1-ACE0-F6027F31CA6F}" type="presOf" srcId="{7D565C96-A5F4-46BB-80BA-5BCCB2B72398}" destId="{4CC39963-F586-422B-9DEC-72FE9025050A}" srcOrd="0" destOrd="0" presId="urn:microsoft.com/office/officeart/2005/8/layout/vList2"/>
    <dgm:cxn modelId="{6580A89A-C28E-4FA4-9E30-933C1DFC9F24}" type="presParOf" srcId="{4CC39963-F586-422B-9DEC-72FE9025050A}" destId="{268243D3-F0FF-4A20-B9C0-E87ECEAE164C}" srcOrd="0" destOrd="0" presId="urn:microsoft.com/office/officeart/2005/8/layout/vList2"/>
    <dgm:cxn modelId="{694B0383-FD83-4477-8707-91D2E961BC62}" type="presParOf" srcId="{4CC39963-F586-422B-9DEC-72FE9025050A}" destId="{C6566F80-7838-4776-9889-785F2E8970BB}" srcOrd="1" destOrd="0" presId="urn:microsoft.com/office/officeart/2005/8/layout/vList2"/>
    <dgm:cxn modelId="{8244927F-AE0E-41ED-B8C5-AAEB49294F09}" type="presParOf" srcId="{4CC39963-F586-422B-9DEC-72FE9025050A}" destId="{D003C0E1-8B37-4A15-989B-367D50BBEE12}" srcOrd="2" destOrd="0" presId="urn:microsoft.com/office/officeart/2005/8/layout/vList2"/>
    <dgm:cxn modelId="{A676476F-00E6-4045-A596-67084B370CDF}" type="presParOf" srcId="{4CC39963-F586-422B-9DEC-72FE9025050A}" destId="{6BA8EE2B-2967-404E-B504-7122461B4E73}"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48DF932-9B7D-4564-809C-F2EDBCA0EB9C}" type="doc">
      <dgm:prSet loTypeId="urn:microsoft.com/office/officeart/2005/8/layout/hierarchy1" loCatId="hierarchy" qsTypeId="urn:microsoft.com/office/officeart/2005/8/quickstyle/simple1" qsCatId="simple" csTypeId="urn:microsoft.com/office/officeart/2005/8/colors/accent5_2" csCatId="accent5" phldr="1"/>
      <dgm:spPr/>
      <dgm:t>
        <a:bodyPr/>
        <a:lstStyle/>
        <a:p>
          <a:endParaRPr lang="en-US"/>
        </a:p>
      </dgm:t>
    </dgm:pt>
    <dgm:pt modelId="{E1A2B6B4-C53C-4A03-8F62-82B015ACB2CB}">
      <dgm:prSet/>
      <dgm:spPr/>
      <dgm:t>
        <a:bodyPr/>
        <a:lstStyle/>
        <a:p>
          <a:r>
            <a:rPr lang="en-US" dirty="0" err="1"/>
            <a:t>Klinik</a:t>
          </a:r>
          <a:r>
            <a:rPr lang="en-US" dirty="0"/>
            <a:t> </a:t>
          </a:r>
          <a:r>
            <a:rPr lang="en-US" dirty="0" err="1"/>
            <a:t>Değerlendirmenin</a:t>
          </a:r>
          <a:r>
            <a:rPr lang="en-US" dirty="0"/>
            <a:t> </a:t>
          </a:r>
          <a:r>
            <a:rPr lang="en-US" dirty="0" err="1"/>
            <a:t>bazı</a:t>
          </a:r>
          <a:r>
            <a:rPr lang="en-US" dirty="0"/>
            <a:t> </a:t>
          </a:r>
          <a:r>
            <a:rPr lang="en-US" dirty="0" err="1"/>
            <a:t>bölüm</a:t>
          </a:r>
          <a:r>
            <a:rPr lang="en-US" dirty="0"/>
            <a:t> </a:t>
          </a:r>
          <a:r>
            <a:rPr lang="en-US" dirty="0" err="1"/>
            <a:t>ya</a:t>
          </a:r>
          <a:r>
            <a:rPr lang="en-US" dirty="0"/>
            <a:t> da alt </a:t>
          </a:r>
          <a:r>
            <a:rPr lang="en-US" dirty="0" err="1"/>
            <a:t>bölümlerinde</a:t>
          </a:r>
          <a:r>
            <a:rPr lang="en-US" dirty="0"/>
            <a:t> RYS ve PGS ye </a:t>
          </a:r>
          <a:r>
            <a:rPr lang="en-US" dirty="0" err="1"/>
            <a:t>veri</a:t>
          </a:r>
          <a:r>
            <a:rPr lang="en-US" dirty="0"/>
            <a:t> </a:t>
          </a:r>
          <a:r>
            <a:rPr lang="en-US" dirty="0" err="1"/>
            <a:t>transferinin</a:t>
          </a:r>
          <a:r>
            <a:rPr lang="en-US" dirty="0"/>
            <a:t> </a:t>
          </a:r>
          <a:r>
            <a:rPr lang="en-US" dirty="0" err="1"/>
            <a:t>yapıldığı</a:t>
          </a:r>
          <a:r>
            <a:rPr lang="en-US" dirty="0"/>
            <a:t> </a:t>
          </a:r>
          <a:r>
            <a:rPr lang="en-US" dirty="0" err="1"/>
            <a:t>gösterilmeli</a:t>
          </a:r>
          <a:r>
            <a:rPr lang="en-US" dirty="0"/>
            <a:t> ve </a:t>
          </a:r>
          <a:r>
            <a:rPr lang="en-US" dirty="0" err="1"/>
            <a:t>riskler</a:t>
          </a:r>
          <a:r>
            <a:rPr lang="en-US" dirty="0"/>
            <a:t> </a:t>
          </a:r>
          <a:r>
            <a:rPr lang="en-US" dirty="0" err="1"/>
            <a:t>tanımlanmalıdır</a:t>
          </a:r>
          <a:r>
            <a:rPr lang="en-US" dirty="0"/>
            <a:t>. </a:t>
          </a:r>
        </a:p>
      </dgm:t>
    </dgm:pt>
    <dgm:pt modelId="{C27B7B2F-215A-4499-97EE-79FD09C0CECC}" type="parTrans" cxnId="{B34EDE51-2FE8-4341-84A6-527FAFCFAD1E}">
      <dgm:prSet/>
      <dgm:spPr/>
      <dgm:t>
        <a:bodyPr/>
        <a:lstStyle/>
        <a:p>
          <a:endParaRPr lang="en-US"/>
        </a:p>
      </dgm:t>
    </dgm:pt>
    <dgm:pt modelId="{D08FD395-DBCF-479E-B97B-868065FB8F93}" type="sibTrans" cxnId="{B34EDE51-2FE8-4341-84A6-527FAFCFAD1E}">
      <dgm:prSet/>
      <dgm:spPr/>
      <dgm:t>
        <a:bodyPr/>
        <a:lstStyle/>
        <a:p>
          <a:endParaRPr lang="en-US"/>
        </a:p>
      </dgm:t>
    </dgm:pt>
    <dgm:pt modelId="{48576FEB-FF33-4EE2-9CEB-50E034F99270}">
      <dgm:prSet/>
      <dgm:spPr/>
      <dgm:t>
        <a:bodyPr/>
        <a:lstStyle/>
        <a:p>
          <a:r>
            <a:rPr lang="en-US"/>
            <a:t>Standardize edilmiş kalite yönetim sistemi prosedürlerinde bu bilgiler verilmelidir. </a:t>
          </a:r>
        </a:p>
      </dgm:t>
    </dgm:pt>
    <dgm:pt modelId="{929E8728-3862-44E5-9474-A659C5A414B5}" type="parTrans" cxnId="{F4A40B18-C033-437D-AC51-2BF58C421455}">
      <dgm:prSet/>
      <dgm:spPr/>
      <dgm:t>
        <a:bodyPr/>
        <a:lstStyle/>
        <a:p>
          <a:endParaRPr lang="en-US"/>
        </a:p>
      </dgm:t>
    </dgm:pt>
    <dgm:pt modelId="{4EEF76E7-E717-4B55-A5B5-5EEE67E792E8}" type="sibTrans" cxnId="{F4A40B18-C033-437D-AC51-2BF58C421455}">
      <dgm:prSet/>
      <dgm:spPr/>
      <dgm:t>
        <a:bodyPr/>
        <a:lstStyle/>
        <a:p>
          <a:endParaRPr lang="en-US"/>
        </a:p>
      </dgm:t>
    </dgm:pt>
    <dgm:pt modelId="{416D29E3-6B1F-4090-9B28-29005BD8FA26}" type="pres">
      <dgm:prSet presAssocID="{848DF932-9B7D-4564-809C-F2EDBCA0EB9C}" presName="hierChild1" presStyleCnt="0">
        <dgm:presLayoutVars>
          <dgm:chPref val="1"/>
          <dgm:dir/>
          <dgm:animOne val="branch"/>
          <dgm:animLvl val="lvl"/>
          <dgm:resizeHandles/>
        </dgm:presLayoutVars>
      </dgm:prSet>
      <dgm:spPr/>
    </dgm:pt>
    <dgm:pt modelId="{71925D6B-FFD4-4EE5-938B-E4C5A3BF1A4C}" type="pres">
      <dgm:prSet presAssocID="{E1A2B6B4-C53C-4A03-8F62-82B015ACB2CB}" presName="hierRoot1" presStyleCnt="0"/>
      <dgm:spPr/>
    </dgm:pt>
    <dgm:pt modelId="{C0738B80-2F93-4B5C-930E-3CDB0BA5B9BA}" type="pres">
      <dgm:prSet presAssocID="{E1A2B6B4-C53C-4A03-8F62-82B015ACB2CB}" presName="composite" presStyleCnt="0"/>
      <dgm:spPr/>
    </dgm:pt>
    <dgm:pt modelId="{72F4D98C-3902-4BB4-B87C-E90C4DC8CBDC}" type="pres">
      <dgm:prSet presAssocID="{E1A2B6B4-C53C-4A03-8F62-82B015ACB2CB}" presName="background" presStyleLbl="node0" presStyleIdx="0" presStyleCnt="2"/>
      <dgm:spPr/>
    </dgm:pt>
    <dgm:pt modelId="{35234685-34A1-4FE9-8B12-23D0F3059C31}" type="pres">
      <dgm:prSet presAssocID="{E1A2B6B4-C53C-4A03-8F62-82B015ACB2CB}" presName="text" presStyleLbl="fgAcc0" presStyleIdx="0" presStyleCnt="2">
        <dgm:presLayoutVars>
          <dgm:chPref val="3"/>
        </dgm:presLayoutVars>
      </dgm:prSet>
      <dgm:spPr/>
    </dgm:pt>
    <dgm:pt modelId="{AB5AE2D8-DC0F-4EC9-B7B0-149DB9812920}" type="pres">
      <dgm:prSet presAssocID="{E1A2B6B4-C53C-4A03-8F62-82B015ACB2CB}" presName="hierChild2" presStyleCnt="0"/>
      <dgm:spPr/>
    </dgm:pt>
    <dgm:pt modelId="{A255A162-20A4-4BDE-98DD-E2551B7487EA}" type="pres">
      <dgm:prSet presAssocID="{48576FEB-FF33-4EE2-9CEB-50E034F99270}" presName="hierRoot1" presStyleCnt="0"/>
      <dgm:spPr/>
    </dgm:pt>
    <dgm:pt modelId="{ACAEE439-212C-41AA-A985-A4F9C33A39A9}" type="pres">
      <dgm:prSet presAssocID="{48576FEB-FF33-4EE2-9CEB-50E034F99270}" presName="composite" presStyleCnt="0"/>
      <dgm:spPr/>
    </dgm:pt>
    <dgm:pt modelId="{0B71DE6A-0E6C-418C-B6ED-9CD18285D917}" type="pres">
      <dgm:prSet presAssocID="{48576FEB-FF33-4EE2-9CEB-50E034F99270}" presName="background" presStyleLbl="node0" presStyleIdx="1" presStyleCnt="2"/>
      <dgm:spPr/>
    </dgm:pt>
    <dgm:pt modelId="{039FE986-78CE-466D-B4E4-DF595363C0FA}" type="pres">
      <dgm:prSet presAssocID="{48576FEB-FF33-4EE2-9CEB-50E034F99270}" presName="text" presStyleLbl="fgAcc0" presStyleIdx="1" presStyleCnt="2">
        <dgm:presLayoutVars>
          <dgm:chPref val="3"/>
        </dgm:presLayoutVars>
      </dgm:prSet>
      <dgm:spPr/>
    </dgm:pt>
    <dgm:pt modelId="{35A7A19A-E351-46BC-BF35-93F71D4611A0}" type="pres">
      <dgm:prSet presAssocID="{48576FEB-FF33-4EE2-9CEB-50E034F99270}" presName="hierChild2" presStyleCnt="0"/>
      <dgm:spPr/>
    </dgm:pt>
  </dgm:ptLst>
  <dgm:cxnLst>
    <dgm:cxn modelId="{8CDBB80F-CF0B-48D3-BDBC-A34B10689FB3}" type="presOf" srcId="{848DF932-9B7D-4564-809C-F2EDBCA0EB9C}" destId="{416D29E3-6B1F-4090-9B28-29005BD8FA26}" srcOrd="0" destOrd="0" presId="urn:microsoft.com/office/officeart/2005/8/layout/hierarchy1"/>
    <dgm:cxn modelId="{F4A40B18-C033-437D-AC51-2BF58C421455}" srcId="{848DF932-9B7D-4564-809C-F2EDBCA0EB9C}" destId="{48576FEB-FF33-4EE2-9CEB-50E034F99270}" srcOrd="1" destOrd="0" parTransId="{929E8728-3862-44E5-9474-A659C5A414B5}" sibTransId="{4EEF76E7-E717-4B55-A5B5-5EEE67E792E8}"/>
    <dgm:cxn modelId="{B34EDE51-2FE8-4341-84A6-527FAFCFAD1E}" srcId="{848DF932-9B7D-4564-809C-F2EDBCA0EB9C}" destId="{E1A2B6B4-C53C-4A03-8F62-82B015ACB2CB}" srcOrd="0" destOrd="0" parTransId="{C27B7B2F-215A-4499-97EE-79FD09C0CECC}" sibTransId="{D08FD395-DBCF-479E-B97B-868065FB8F93}"/>
    <dgm:cxn modelId="{F9D76254-03E4-434F-B041-6F066785016C}" type="presOf" srcId="{48576FEB-FF33-4EE2-9CEB-50E034F99270}" destId="{039FE986-78CE-466D-B4E4-DF595363C0FA}" srcOrd="0" destOrd="0" presId="urn:microsoft.com/office/officeart/2005/8/layout/hierarchy1"/>
    <dgm:cxn modelId="{FA4AA2E8-2C4D-4604-8CB8-FF7B0D6D95AA}" type="presOf" srcId="{E1A2B6B4-C53C-4A03-8F62-82B015ACB2CB}" destId="{35234685-34A1-4FE9-8B12-23D0F3059C31}" srcOrd="0" destOrd="0" presId="urn:microsoft.com/office/officeart/2005/8/layout/hierarchy1"/>
    <dgm:cxn modelId="{33AC9009-F396-4C32-8ACC-98DD6C5C6A33}" type="presParOf" srcId="{416D29E3-6B1F-4090-9B28-29005BD8FA26}" destId="{71925D6B-FFD4-4EE5-938B-E4C5A3BF1A4C}" srcOrd="0" destOrd="0" presId="urn:microsoft.com/office/officeart/2005/8/layout/hierarchy1"/>
    <dgm:cxn modelId="{64037EAC-946D-4DF7-B3DB-9366C163224C}" type="presParOf" srcId="{71925D6B-FFD4-4EE5-938B-E4C5A3BF1A4C}" destId="{C0738B80-2F93-4B5C-930E-3CDB0BA5B9BA}" srcOrd="0" destOrd="0" presId="urn:microsoft.com/office/officeart/2005/8/layout/hierarchy1"/>
    <dgm:cxn modelId="{F3CA4275-AFE2-441B-8EDA-00FB5839F532}" type="presParOf" srcId="{C0738B80-2F93-4B5C-930E-3CDB0BA5B9BA}" destId="{72F4D98C-3902-4BB4-B87C-E90C4DC8CBDC}" srcOrd="0" destOrd="0" presId="urn:microsoft.com/office/officeart/2005/8/layout/hierarchy1"/>
    <dgm:cxn modelId="{03EE0B49-0E8D-445C-9454-CDD3115D5845}" type="presParOf" srcId="{C0738B80-2F93-4B5C-930E-3CDB0BA5B9BA}" destId="{35234685-34A1-4FE9-8B12-23D0F3059C31}" srcOrd="1" destOrd="0" presId="urn:microsoft.com/office/officeart/2005/8/layout/hierarchy1"/>
    <dgm:cxn modelId="{22442295-0C63-4856-B88E-95DACDE4EA90}" type="presParOf" srcId="{71925D6B-FFD4-4EE5-938B-E4C5A3BF1A4C}" destId="{AB5AE2D8-DC0F-4EC9-B7B0-149DB9812920}" srcOrd="1" destOrd="0" presId="urn:microsoft.com/office/officeart/2005/8/layout/hierarchy1"/>
    <dgm:cxn modelId="{41E6B627-DC39-4D91-B10E-728FA9F902F0}" type="presParOf" srcId="{416D29E3-6B1F-4090-9B28-29005BD8FA26}" destId="{A255A162-20A4-4BDE-98DD-E2551B7487EA}" srcOrd="1" destOrd="0" presId="urn:microsoft.com/office/officeart/2005/8/layout/hierarchy1"/>
    <dgm:cxn modelId="{55652E18-CCBA-434A-B197-9AF065D2AA33}" type="presParOf" srcId="{A255A162-20A4-4BDE-98DD-E2551B7487EA}" destId="{ACAEE439-212C-41AA-A985-A4F9C33A39A9}" srcOrd="0" destOrd="0" presId="urn:microsoft.com/office/officeart/2005/8/layout/hierarchy1"/>
    <dgm:cxn modelId="{3B0C02B3-1E71-492E-886D-2D7A0C80BDD5}" type="presParOf" srcId="{ACAEE439-212C-41AA-A985-A4F9C33A39A9}" destId="{0B71DE6A-0E6C-418C-B6ED-9CD18285D917}" srcOrd="0" destOrd="0" presId="urn:microsoft.com/office/officeart/2005/8/layout/hierarchy1"/>
    <dgm:cxn modelId="{1BB7F9A6-56CD-4757-9AA9-6ACEF18D3C2A}" type="presParOf" srcId="{ACAEE439-212C-41AA-A985-A4F9C33A39A9}" destId="{039FE986-78CE-466D-B4E4-DF595363C0FA}" srcOrd="1" destOrd="0" presId="urn:microsoft.com/office/officeart/2005/8/layout/hierarchy1"/>
    <dgm:cxn modelId="{E1F156AE-C1E7-4013-8789-34133EAB0DD3}" type="presParOf" srcId="{A255A162-20A4-4BDE-98DD-E2551B7487EA}" destId="{35A7A19A-E351-46BC-BF35-93F71D4611A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CF547C3-DAF7-42B5-9998-C2B920A31E42}" type="doc">
      <dgm:prSet loTypeId="urn:microsoft.com/office/officeart/2005/8/layout/process5" loCatId="process" qsTypeId="urn:microsoft.com/office/officeart/2005/8/quickstyle/simple1" qsCatId="simple" csTypeId="urn:microsoft.com/office/officeart/2005/8/colors/colorful5" csCatId="colorful" phldr="1"/>
      <dgm:spPr/>
      <dgm:t>
        <a:bodyPr/>
        <a:lstStyle/>
        <a:p>
          <a:endParaRPr lang="en-US"/>
        </a:p>
      </dgm:t>
    </dgm:pt>
    <dgm:pt modelId="{29D6DB3D-AA05-4C3C-9006-AE8F109D5F63}">
      <dgm:prSet/>
      <dgm:spPr/>
      <dgm:t>
        <a:bodyPr/>
        <a:lstStyle/>
        <a:p>
          <a:r>
            <a:rPr lang="en-US" b="1" dirty="0"/>
            <a:t>Risk </a:t>
          </a:r>
          <a:r>
            <a:rPr lang="en-US" b="1" dirty="0" err="1"/>
            <a:t>Yönetim</a:t>
          </a:r>
          <a:r>
            <a:rPr lang="en-US" b="1" dirty="0"/>
            <a:t> </a:t>
          </a:r>
          <a:r>
            <a:rPr lang="en-US" b="1" dirty="0" err="1"/>
            <a:t>Sürecinden</a:t>
          </a:r>
          <a:r>
            <a:rPr lang="en-US" b="1" dirty="0"/>
            <a:t> </a:t>
          </a:r>
          <a:r>
            <a:rPr lang="en-US" b="1" dirty="0" err="1"/>
            <a:t>artık</a:t>
          </a:r>
          <a:r>
            <a:rPr lang="en-US" b="1" dirty="0"/>
            <a:t> </a:t>
          </a:r>
          <a:r>
            <a:rPr lang="en-US" b="1" dirty="0" err="1"/>
            <a:t>riskler</a:t>
          </a:r>
          <a:endParaRPr lang="en-US" b="1" dirty="0"/>
        </a:p>
      </dgm:t>
    </dgm:pt>
    <dgm:pt modelId="{B6013D97-D910-4E16-B43D-C8852A044CCD}" type="parTrans" cxnId="{CAC13AFB-5BA6-4F8A-9DC3-CCF545D9330F}">
      <dgm:prSet/>
      <dgm:spPr/>
      <dgm:t>
        <a:bodyPr/>
        <a:lstStyle/>
        <a:p>
          <a:endParaRPr lang="en-US"/>
        </a:p>
      </dgm:t>
    </dgm:pt>
    <dgm:pt modelId="{86B8E729-CDE1-4757-81C5-660ABA4F80FB}" type="sibTrans" cxnId="{CAC13AFB-5BA6-4F8A-9DC3-CCF545D9330F}">
      <dgm:prSet/>
      <dgm:spPr/>
      <dgm:t>
        <a:bodyPr/>
        <a:lstStyle/>
        <a:p>
          <a:endParaRPr lang="en-US" b="1"/>
        </a:p>
      </dgm:t>
    </dgm:pt>
    <dgm:pt modelId="{03FB6883-AE02-4BFF-AC31-6F9EB4AADE2D}">
      <dgm:prSet/>
      <dgm:spPr/>
      <dgm:t>
        <a:bodyPr/>
        <a:lstStyle/>
        <a:p>
          <a:r>
            <a:rPr lang="en-US" b="1" dirty="0"/>
            <a:t>PMS </a:t>
          </a:r>
          <a:r>
            <a:rPr lang="en-US" b="1" dirty="0" err="1"/>
            <a:t>üzerinden</a:t>
          </a:r>
          <a:r>
            <a:rPr lang="en-US" b="1" dirty="0"/>
            <a:t> </a:t>
          </a:r>
          <a:r>
            <a:rPr lang="en-US" b="1" dirty="0" err="1"/>
            <a:t>proaktif</a:t>
          </a:r>
          <a:r>
            <a:rPr lang="en-US" b="1" dirty="0"/>
            <a:t> </a:t>
          </a:r>
          <a:r>
            <a:rPr lang="en-US" b="1" dirty="0" err="1"/>
            <a:t>veri</a:t>
          </a:r>
          <a:r>
            <a:rPr lang="en-US" b="1" dirty="0"/>
            <a:t> </a:t>
          </a:r>
          <a:r>
            <a:rPr lang="en-US" b="1" dirty="0" err="1"/>
            <a:t>araması</a:t>
          </a:r>
          <a:r>
            <a:rPr lang="en-US" b="1" dirty="0"/>
            <a:t> </a:t>
          </a:r>
          <a:r>
            <a:rPr lang="en-US" b="1" dirty="0" err="1"/>
            <a:t>sonucu</a:t>
          </a:r>
          <a:r>
            <a:rPr lang="en-US" b="1" dirty="0"/>
            <a:t> </a:t>
          </a:r>
          <a:r>
            <a:rPr lang="en-US" b="1" dirty="0" err="1"/>
            <a:t>ortaya</a:t>
          </a:r>
          <a:r>
            <a:rPr lang="en-US" b="1" dirty="0"/>
            <a:t> </a:t>
          </a:r>
          <a:r>
            <a:rPr lang="en-US" b="1" dirty="0" err="1"/>
            <a:t>çıkan</a:t>
          </a:r>
          <a:r>
            <a:rPr lang="en-US" b="1" dirty="0"/>
            <a:t> </a:t>
          </a:r>
          <a:r>
            <a:rPr lang="en-US" b="1" dirty="0" err="1"/>
            <a:t>riskler</a:t>
          </a:r>
          <a:endParaRPr lang="en-US" b="1" dirty="0"/>
        </a:p>
      </dgm:t>
    </dgm:pt>
    <dgm:pt modelId="{91603911-CA28-49B0-B62D-25F1D8E02D0B}" type="parTrans" cxnId="{3152FA52-63FE-4E61-8DB3-742E3B3AF7A8}">
      <dgm:prSet/>
      <dgm:spPr/>
      <dgm:t>
        <a:bodyPr/>
        <a:lstStyle/>
        <a:p>
          <a:endParaRPr lang="en-US"/>
        </a:p>
      </dgm:t>
    </dgm:pt>
    <dgm:pt modelId="{08F44FCE-CC41-42A1-B808-BFF463BE2A23}" type="sibTrans" cxnId="{3152FA52-63FE-4E61-8DB3-742E3B3AF7A8}">
      <dgm:prSet/>
      <dgm:spPr/>
      <dgm:t>
        <a:bodyPr/>
        <a:lstStyle/>
        <a:p>
          <a:endParaRPr lang="en-US" b="1"/>
        </a:p>
      </dgm:t>
    </dgm:pt>
    <dgm:pt modelId="{92530237-70CE-4C3D-8E2A-23EA70A6C5E2}">
      <dgm:prSet/>
      <dgm:spPr/>
      <dgm:t>
        <a:bodyPr/>
        <a:lstStyle/>
        <a:p>
          <a:r>
            <a:rPr lang="en-US" b="1" dirty="0" err="1"/>
            <a:t>Tüm</a:t>
          </a:r>
          <a:r>
            <a:rPr lang="en-US" b="1" dirty="0"/>
            <a:t> </a:t>
          </a:r>
          <a:r>
            <a:rPr lang="en-US" b="1" dirty="0" err="1"/>
            <a:t>bu</a:t>
          </a:r>
          <a:r>
            <a:rPr lang="en-US" b="1" dirty="0"/>
            <a:t> </a:t>
          </a:r>
          <a:r>
            <a:rPr lang="en-US" b="1" dirty="0" err="1"/>
            <a:t>veriler</a:t>
          </a:r>
          <a:r>
            <a:rPr lang="en-US" b="1" dirty="0"/>
            <a:t>, </a:t>
          </a:r>
          <a:r>
            <a:rPr lang="en-US" b="1" dirty="0" err="1"/>
            <a:t>klinik</a:t>
          </a:r>
          <a:r>
            <a:rPr lang="en-US" b="1" dirty="0"/>
            <a:t> </a:t>
          </a:r>
          <a:r>
            <a:rPr lang="en-US" b="1" dirty="0" err="1"/>
            <a:t>kanıt</a:t>
          </a:r>
          <a:r>
            <a:rPr lang="en-US" b="1" dirty="0"/>
            <a:t> </a:t>
          </a:r>
          <a:r>
            <a:rPr lang="en-US" b="1" dirty="0" err="1"/>
            <a:t>yaratma</a:t>
          </a:r>
          <a:r>
            <a:rPr lang="en-US" b="1" dirty="0"/>
            <a:t> </a:t>
          </a:r>
          <a:r>
            <a:rPr lang="en-US" b="1" dirty="0" err="1"/>
            <a:t>yolu</a:t>
          </a:r>
          <a:r>
            <a:rPr lang="en-US" b="1" dirty="0"/>
            <a:t> </a:t>
          </a:r>
          <a:r>
            <a:rPr lang="en-US" b="1" dirty="0" err="1"/>
            <a:t>için</a:t>
          </a:r>
          <a:r>
            <a:rPr lang="en-US" b="1" dirty="0"/>
            <a:t> </a:t>
          </a:r>
          <a:r>
            <a:rPr lang="en-US" b="1" dirty="0" err="1"/>
            <a:t>bir</a:t>
          </a:r>
          <a:r>
            <a:rPr lang="en-US" b="1" dirty="0"/>
            <a:t> </a:t>
          </a:r>
          <a:r>
            <a:rPr lang="en-US" b="1" dirty="0" err="1"/>
            <a:t>klinik</a:t>
          </a:r>
          <a:r>
            <a:rPr lang="en-US" b="1" dirty="0"/>
            <a:t> </a:t>
          </a:r>
          <a:r>
            <a:rPr lang="en-US" b="1" dirty="0" err="1"/>
            <a:t>araştırma</a:t>
          </a:r>
          <a:r>
            <a:rPr lang="en-US" b="1" dirty="0"/>
            <a:t> </a:t>
          </a:r>
          <a:r>
            <a:rPr lang="en-US" b="1" dirty="0" err="1"/>
            <a:t>kapsamı</a:t>
          </a:r>
          <a:r>
            <a:rPr lang="en-US" b="1" dirty="0"/>
            <a:t> </a:t>
          </a:r>
          <a:r>
            <a:rPr lang="en-US" b="1" dirty="0" err="1"/>
            <a:t>veya</a:t>
          </a:r>
          <a:r>
            <a:rPr lang="en-US" b="1" dirty="0"/>
            <a:t> </a:t>
          </a:r>
          <a:r>
            <a:rPr lang="en-US" b="1" dirty="0" err="1"/>
            <a:t>literatür</a:t>
          </a:r>
          <a:r>
            <a:rPr lang="en-US" b="1" dirty="0"/>
            <a:t> </a:t>
          </a:r>
          <a:r>
            <a:rPr lang="en-US" b="1" dirty="0" err="1"/>
            <a:t>arama</a:t>
          </a:r>
          <a:r>
            <a:rPr lang="en-US" b="1" dirty="0"/>
            <a:t> </a:t>
          </a:r>
          <a:r>
            <a:rPr lang="en-US" b="1" dirty="0" err="1"/>
            <a:t>protokolü</a:t>
          </a:r>
          <a:r>
            <a:rPr lang="en-US" b="1" dirty="0"/>
            <a:t>/</a:t>
          </a:r>
          <a:r>
            <a:rPr lang="en-US" b="1" dirty="0" err="1"/>
            <a:t>tasarımına</a:t>
          </a:r>
          <a:r>
            <a:rPr lang="en-US" b="1" dirty="0"/>
            <a:t> </a:t>
          </a:r>
          <a:r>
            <a:rPr lang="en-US" b="1" dirty="0" err="1"/>
            <a:t>girdi</a:t>
          </a:r>
          <a:r>
            <a:rPr lang="en-US" b="1" dirty="0"/>
            <a:t> </a:t>
          </a:r>
          <a:r>
            <a:rPr lang="en-US" b="1" dirty="0" err="1"/>
            <a:t>olabilir</a:t>
          </a:r>
          <a:r>
            <a:rPr lang="en-US" b="1" dirty="0"/>
            <a:t>.</a:t>
          </a:r>
        </a:p>
      </dgm:t>
    </dgm:pt>
    <dgm:pt modelId="{F0AAB47E-5C3D-48B3-8602-A95C5612CF7F}" type="parTrans" cxnId="{591F4D5D-5A07-474D-99E7-D99F7159FFB4}">
      <dgm:prSet/>
      <dgm:spPr/>
      <dgm:t>
        <a:bodyPr/>
        <a:lstStyle/>
        <a:p>
          <a:endParaRPr lang="en-US"/>
        </a:p>
      </dgm:t>
    </dgm:pt>
    <dgm:pt modelId="{A2B9BE50-E791-40CF-BED7-34F14F5512D8}" type="sibTrans" cxnId="{591F4D5D-5A07-474D-99E7-D99F7159FFB4}">
      <dgm:prSet/>
      <dgm:spPr/>
      <dgm:t>
        <a:bodyPr/>
        <a:lstStyle/>
        <a:p>
          <a:endParaRPr lang="en-US" b="1"/>
        </a:p>
      </dgm:t>
    </dgm:pt>
    <dgm:pt modelId="{AEB097ED-615C-41F6-A7DC-D7A60F886A9B}">
      <dgm:prSet/>
      <dgm:spPr/>
      <dgm:t>
        <a:bodyPr/>
        <a:lstStyle/>
        <a:p>
          <a:r>
            <a:rPr lang="en-US" b="1"/>
            <a:t>Bu veri işlemine dayalı olarak 61. maddenin 3. bölümünde belirtilen bilimsel olarak sağlam bir arama protokolü oluşturulmalıdır.</a:t>
          </a:r>
        </a:p>
      </dgm:t>
    </dgm:pt>
    <dgm:pt modelId="{C59BC519-2739-4801-B226-EB26DECC1381}" type="parTrans" cxnId="{2EED9075-87AC-4F4F-8EB8-590F517A019D}">
      <dgm:prSet/>
      <dgm:spPr/>
      <dgm:t>
        <a:bodyPr/>
        <a:lstStyle/>
        <a:p>
          <a:endParaRPr lang="en-US"/>
        </a:p>
      </dgm:t>
    </dgm:pt>
    <dgm:pt modelId="{DFA24906-BF2D-411E-85C7-C5832455583B}" type="sibTrans" cxnId="{2EED9075-87AC-4F4F-8EB8-590F517A019D}">
      <dgm:prSet/>
      <dgm:spPr/>
      <dgm:t>
        <a:bodyPr/>
        <a:lstStyle/>
        <a:p>
          <a:endParaRPr lang="en-US"/>
        </a:p>
      </dgm:t>
    </dgm:pt>
    <dgm:pt modelId="{0410BF28-C29D-48E8-AE90-D098E942A3FB}" type="pres">
      <dgm:prSet presAssocID="{3CF547C3-DAF7-42B5-9998-C2B920A31E42}" presName="diagram" presStyleCnt="0">
        <dgm:presLayoutVars>
          <dgm:dir/>
          <dgm:resizeHandles val="exact"/>
        </dgm:presLayoutVars>
      </dgm:prSet>
      <dgm:spPr/>
    </dgm:pt>
    <dgm:pt modelId="{9E067E09-797E-44CF-9871-6994044B1979}" type="pres">
      <dgm:prSet presAssocID="{29D6DB3D-AA05-4C3C-9006-AE8F109D5F63}" presName="node" presStyleLbl="node1" presStyleIdx="0" presStyleCnt="4">
        <dgm:presLayoutVars>
          <dgm:bulletEnabled val="1"/>
        </dgm:presLayoutVars>
      </dgm:prSet>
      <dgm:spPr/>
    </dgm:pt>
    <dgm:pt modelId="{6FC399CF-CAB8-4540-826A-5D2CB85658A7}" type="pres">
      <dgm:prSet presAssocID="{86B8E729-CDE1-4757-81C5-660ABA4F80FB}" presName="sibTrans" presStyleLbl="sibTrans2D1" presStyleIdx="0" presStyleCnt="3"/>
      <dgm:spPr/>
    </dgm:pt>
    <dgm:pt modelId="{9042A9F9-91FB-4C97-B6FF-203657939A35}" type="pres">
      <dgm:prSet presAssocID="{86B8E729-CDE1-4757-81C5-660ABA4F80FB}" presName="connectorText" presStyleLbl="sibTrans2D1" presStyleIdx="0" presStyleCnt="3"/>
      <dgm:spPr/>
    </dgm:pt>
    <dgm:pt modelId="{1F764182-47A3-4066-BDC6-366F4C72C27B}" type="pres">
      <dgm:prSet presAssocID="{03FB6883-AE02-4BFF-AC31-6F9EB4AADE2D}" presName="node" presStyleLbl="node1" presStyleIdx="1" presStyleCnt="4">
        <dgm:presLayoutVars>
          <dgm:bulletEnabled val="1"/>
        </dgm:presLayoutVars>
      </dgm:prSet>
      <dgm:spPr/>
    </dgm:pt>
    <dgm:pt modelId="{77C71568-DE3B-44BD-A639-6B5A66568845}" type="pres">
      <dgm:prSet presAssocID="{08F44FCE-CC41-42A1-B808-BFF463BE2A23}" presName="sibTrans" presStyleLbl="sibTrans2D1" presStyleIdx="1" presStyleCnt="3"/>
      <dgm:spPr/>
    </dgm:pt>
    <dgm:pt modelId="{EE12B477-BAA3-4568-91CB-9313CB5567BE}" type="pres">
      <dgm:prSet presAssocID="{08F44FCE-CC41-42A1-B808-BFF463BE2A23}" presName="connectorText" presStyleLbl="sibTrans2D1" presStyleIdx="1" presStyleCnt="3"/>
      <dgm:spPr/>
    </dgm:pt>
    <dgm:pt modelId="{4279CC5E-8ECA-43DA-B2A3-BDF93A5924CB}" type="pres">
      <dgm:prSet presAssocID="{92530237-70CE-4C3D-8E2A-23EA70A6C5E2}" presName="node" presStyleLbl="node1" presStyleIdx="2" presStyleCnt="4">
        <dgm:presLayoutVars>
          <dgm:bulletEnabled val="1"/>
        </dgm:presLayoutVars>
      </dgm:prSet>
      <dgm:spPr/>
    </dgm:pt>
    <dgm:pt modelId="{6F56BC34-2512-4026-A98A-310406D46940}" type="pres">
      <dgm:prSet presAssocID="{A2B9BE50-E791-40CF-BED7-34F14F5512D8}" presName="sibTrans" presStyleLbl="sibTrans2D1" presStyleIdx="2" presStyleCnt="3"/>
      <dgm:spPr/>
    </dgm:pt>
    <dgm:pt modelId="{204F7469-BB2C-43A2-A86B-A604A3D3DA6B}" type="pres">
      <dgm:prSet presAssocID="{A2B9BE50-E791-40CF-BED7-34F14F5512D8}" presName="connectorText" presStyleLbl="sibTrans2D1" presStyleIdx="2" presStyleCnt="3"/>
      <dgm:spPr/>
    </dgm:pt>
    <dgm:pt modelId="{CEE0FA47-57DC-4D00-BB5F-8F4EA7CADA80}" type="pres">
      <dgm:prSet presAssocID="{AEB097ED-615C-41F6-A7DC-D7A60F886A9B}" presName="node" presStyleLbl="node1" presStyleIdx="3" presStyleCnt="4">
        <dgm:presLayoutVars>
          <dgm:bulletEnabled val="1"/>
        </dgm:presLayoutVars>
      </dgm:prSet>
      <dgm:spPr/>
    </dgm:pt>
  </dgm:ptLst>
  <dgm:cxnLst>
    <dgm:cxn modelId="{740B921D-00FE-4351-8B13-5EF375584A20}" type="presOf" srcId="{92530237-70CE-4C3D-8E2A-23EA70A6C5E2}" destId="{4279CC5E-8ECA-43DA-B2A3-BDF93A5924CB}" srcOrd="0" destOrd="0" presId="urn:microsoft.com/office/officeart/2005/8/layout/process5"/>
    <dgm:cxn modelId="{1675501F-19CB-4213-B8F0-5D5C27E0B2A5}" type="presOf" srcId="{08F44FCE-CC41-42A1-B808-BFF463BE2A23}" destId="{77C71568-DE3B-44BD-A639-6B5A66568845}" srcOrd="0" destOrd="0" presId="urn:microsoft.com/office/officeart/2005/8/layout/process5"/>
    <dgm:cxn modelId="{DE48CE2F-AAA5-4A3F-A461-62F78E73CE5B}" type="presOf" srcId="{03FB6883-AE02-4BFF-AC31-6F9EB4AADE2D}" destId="{1F764182-47A3-4066-BDC6-366F4C72C27B}" srcOrd="0" destOrd="0" presId="urn:microsoft.com/office/officeart/2005/8/layout/process5"/>
    <dgm:cxn modelId="{5D62A33A-3E5F-4437-9DF3-C95B0A4C7973}" type="presOf" srcId="{A2B9BE50-E791-40CF-BED7-34F14F5512D8}" destId="{204F7469-BB2C-43A2-A86B-A604A3D3DA6B}" srcOrd="1" destOrd="0" presId="urn:microsoft.com/office/officeart/2005/8/layout/process5"/>
    <dgm:cxn modelId="{591F4D5D-5A07-474D-99E7-D99F7159FFB4}" srcId="{3CF547C3-DAF7-42B5-9998-C2B920A31E42}" destId="{92530237-70CE-4C3D-8E2A-23EA70A6C5E2}" srcOrd="2" destOrd="0" parTransId="{F0AAB47E-5C3D-48B3-8602-A95C5612CF7F}" sibTransId="{A2B9BE50-E791-40CF-BED7-34F14F5512D8}"/>
    <dgm:cxn modelId="{3152FA52-63FE-4E61-8DB3-742E3B3AF7A8}" srcId="{3CF547C3-DAF7-42B5-9998-C2B920A31E42}" destId="{03FB6883-AE02-4BFF-AC31-6F9EB4AADE2D}" srcOrd="1" destOrd="0" parTransId="{91603911-CA28-49B0-B62D-25F1D8E02D0B}" sibTransId="{08F44FCE-CC41-42A1-B808-BFF463BE2A23}"/>
    <dgm:cxn modelId="{2EED9075-87AC-4F4F-8EB8-590F517A019D}" srcId="{3CF547C3-DAF7-42B5-9998-C2B920A31E42}" destId="{AEB097ED-615C-41F6-A7DC-D7A60F886A9B}" srcOrd="3" destOrd="0" parTransId="{C59BC519-2739-4801-B226-EB26DECC1381}" sibTransId="{DFA24906-BF2D-411E-85C7-C5832455583B}"/>
    <dgm:cxn modelId="{FF08CA7A-EA96-45EE-8845-2F0CA04D9645}" type="presOf" srcId="{86B8E729-CDE1-4757-81C5-660ABA4F80FB}" destId="{9042A9F9-91FB-4C97-B6FF-203657939A35}" srcOrd="1" destOrd="0" presId="urn:microsoft.com/office/officeart/2005/8/layout/process5"/>
    <dgm:cxn modelId="{38BBA17D-2ADB-49DD-B484-44DB7086026E}" type="presOf" srcId="{29D6DB3D-AA05-4C3C-9006-AE8F109D5F63}" destId="{9E067E09-797E-44CF-9871-6994044B1979}" srcOrd="0" destOrd="0" presId="urn:microsoft.com/office/officeart/2005/8/layout/process5"/>
    <dgm:cxn modelId="{0077BF99-D372-4D08-8519-1766927B0ED0}" type="presOf" srcId="{86B8E729-CDE1-4757-81C5-660ABA4F80FB}" destId="{6FC399CF-CAB8-4540-826A-5D2CB85658A7}" srcOrd="0" destOrd="0" presId="urn:microsoft.com/office/officeart/2005/8/layout/process5"/>
    <dgm:cxn modelId="{764736C7-AC92-4E97-8DA8-7CF14A1B45C5}" type="presOf" srcId="{3CF547C3-DAF7-42B5-9998-C2B920A31E42}" destId="{0410BF28-C29D-48E8-AE90-D098E942A3FB}" srcOrd="0" destOrd="0" presId="urn:microsoft.com/office/officeart/2005/8/layout/process5"/>
    <dgm:cxn modelId="{6F2919E0-AC79-42F1-B10A-BC0967149E71}" type="presOf" srcId="{08F44FCE-CC41-42A1-B808-BFF463BE2A23}" destId="{EE12B477-BAA3-4568-91CB-9313CB5567BE}" srcOrd="1" destOrd="0" presId="urn:microsoft.com/office/officeart/2005/8/layout/process5"/>
    <dgm:cxn modelId="{6BEAE2F3-2AA8-4690-8A8B-C03780F8B6C5}" type="presOf" srcId="{AEB097ED-615C-41F6-A7DC-D7A60F886A9B}" destId="{CEE0FA47-57DC-4D00-BB5F-8F4EA7CADA80}" srcOrd="0" destOrd="0" presId="urn:microsoft.com/office/officeart/2005/8/layout/process5"/>
    <dgm:cxn modelId="{660FA1FA-0946-47A2-AD22-38B9E7F6DF2D}" type="presOf" srcId="{A2B9BE50-E791-40CF-BED7-34F14F5512D8}" destId="{6F56BC34-2512-4026-A98A-310406D46940}" srcOrd="0" destOrd="0" presId="urn:microsoft.com/office/officeart/2005/8/layout/process5"/>
    <dgm:cxn modelId="{CAC13AFB-5BA6-4F8A-9DC3-CCF545D9330F}" srcId="{3CF547C3-DAF7-42B5-9998-C2B920A31E42}" destId="{29D6DB3D-AA05-4C3C-9006-AE8F109D5F63}" srcOrd="0" destOrd="0" parTransId="{B6013D97-D910-4E16-B43D-C8852A044CCD}" sibTransId="{86B8E729-CDE1-4757-81C5-660ABA4F80FB}"/>
    <dgm:cxn modelId="{3D008A56-C44E-4D13-89C4-2C4B54B6E286}" type="presParOf" srcId="{0410BF28-C29D-48E8-AE90-D098E942A3FB}" destId="{9E067E09-797E-44CF-9871-6994044B1979}" srcOrd="0" destOrd="0" presId="urn:microsoft.com/office/officeart/2005/8/layout/process5"/>
    <dgm:cxn modelId="{69807FFE-31CE-44A1-9E09-477ACC66065A}" type="presParOf" srcId="{0410BF28-C29D-48E8-AE90-D098E942A3FB}" destId="{6FC399CF-CAB8-4540-826A-5D2CB85658A7}" srcOrd="1" destOrd="0" presId="urn:microsoft.com/office/officeart/2005/8/layout/process5"/>
    <dgm:cxn modelId="{BA51B670-0B16-41F4-9F7A-1A1115B58AAE}" type="presParOf" srcId="{6FC399CF-CAB8-4540-826A-5D2CB85658A7}" destId="{9042A9F9-91FB-4C97-B6FF-203657939A35}" srcOrd="0" destOrd="0" presId="urn:microsoft.com/office/officeart/2005/8/layout/process5"/>
    <dgm:cxn modelId="{FD8EE689-9A48-4DCD-A5FA-4B9FBD5D8D32}" type="presParOf" srcId="{0410BF28-C29D-48E8-AE90-D098E942A3FB}" destId="{1F764182-47A3-4066-BDC6-366F4C72C27B}" srcOrd="2" destOrd="0" presId="urn:microsoft.com/office/officeart/2005/8/layout/process5"/>
    <dgm:cxn modelId="{58D1F998-D8A7-4329-8F7D-F45A830856A1}" type="presParOf" srcId="{0410BF28-C29D-48E8-AE90-D098E942A3FB}" destId="{77C71568-DE3B-44BD-A639-6B5A66568845}" srcOrd="3" destOrd="0" presId="urn:microsoft.com/office/officeart/2005/8/layout/process5"/>
    <dgm:cxn modelId="{51D66C68-0159-40E8-BE16-966EA0A47757}" type="presParOf" srcId="{77C71568-DE3B-44BD-A639-6B5A66568845}" destId="{EE12B477-BAA3-4568-91CB-9313CB5567BE}" srcOrd="0" destOrd="0" presId="urn:microsoft.com/office/officeart/2005/8/layout/process5"/>
    <dgm:cxn modelId="{B8E188F6-4398-4450-B7B0-3E158A5BE5A5}" type="presParOf" srcId="{0410BF28-C29D-48E8-AE90-D098E942A3FB}" destId="{4279CC5E-8ECA-43DA-B2A3-BDF93A5924CB}" srcOrd="4" destOrd="0" presId="urn:microsoft.com/office/officeart/2005/8/layout/process5"/>
    <dgm:cxn modelId="{6DC8F656-5A2E-4C22-BA8A-8F4A32FB1C40}" type="presParOf" srcId="{0410BF28-C29D-48E8-AE90-D098E942A3FB}" destId="{6F56BC34-2512-4026-A98A-310406D46940}" srcOrd="5" destOrd="0" presId="urn:microsoft.com/office/officeart/2005/8/layout/process5"/>
    <dgm:cxn modelId="{0DE07F60-CED8-4B22-B770-47F36D068F71}" type="presParOf" srcId="{6F56BC34-2512-4026-A98A-310406D46940}" destId="{204F7469-BB2C-43A2-A86B-A604A3D3DA6B}" srcOrd="0" destOrd="0" presId="urn:microsoft.com/office/officeart/2005/8/layout/process5"/>
    <dgm:cxn modelId="{D3E0522D-01AF-47FC-AB2F-EFE31BB974DF}" type="presParOf" srcId="{0410BF28-C29D-48E8-AE90-D098E942A3FB}" destId="{CEE0FA47-57DC-4D00-BB5F-8F4EA7CADA80}"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7DDFFA-4AB9-4CF6-81AD-41B56A5F785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67F40EE-E73D-48F9-A19C-ADBA9B95EF10}">
      <dgm:prSet/>
      <dgm:spPr/>
      <dgm:t>
        <a:bodyPr/>
        <a:lstStyle/>
        <a:p>
          <a:r>
            <a:rPr lang="en-US" dirty="0" err="1"/>
            <a:t>Tıbbi</a:t>
          </a:r>
          <a:r>
            <a:rPr lang="en-US" dirty="0"/>
            <a:t> </a:t>
          </a:r>
          <a:r>
            <a:rPr lang="en-US" dirty="0" err="1"/>
            <a:t>cihaz</a:t>
          </a:r>
          <a:r>
            <a:rPr lang="en-US" dirty="0"/>
            <a:t>, </a:t>
          </a:r>
          <a:r>
            <a:rPr lang="en-US" dirty="0" err="1"/>
            <a:t>üretici</a:t>
          </a:r>
          <a:r>
            <a:rPr lang="en-US" dirty="0"/>
            <a:t> </a:t>
          </a:r>
          <a:r>
            <a:rPr lang="en-US" dirty="0" err="1"/>
            <a:t>tarafından</a:t>
          </a:r>
          <a:r>
            <a:rPr lang="en-US" dirty="0"/>
            <a:t> </a:t>
          </a:r>
          <a:r>
            <a:rPr lang="en-US" dirty="0" err="1"/>
            <a:t>belirlenen</a:t>
          </a:r>
          <a:r>
            <a:rPr lang="en-US" dirty="0"/>
            <a:t> </a:t>
          </a:r>
          <a:r>
            <a:rPr lang="en-US" dirty="0" err="1"/>
            <a:t>kullanım</a:t>
          </a:r>
          <a:r>
            <a:rPr lang="en-US" dirty="0"/>
            <a:t> </a:t>
          </a:r>
          <a:r>
            <a:rPr lang="en-US" dirty="0" err="1"/>
            <a:t>amacına</a:t>
          </a:r>
          <a:r>
            <a:rPr lang="en-US" dirty="0"/>
            <a:t> </a:t>
          </a:r>
          <a:r>
            <a:rPr lang="en-US" dirty="0" err="1"/>
            <a:t>güvenli</a:t>
          </a:r>
          <a:r>
            <a:rPr lang="en-US" dirty="0"/>
            <a:t> </a:t>
          </a:r>
          <a:r>
            <a:rPr lang="en-US" dirty="0" err="1"/>
            <a:t>bir</a:t>
          </a:r>
          <a:r>
            <a:rPr lang="en-US" dirty="0"/>
            <a:t> </a:t>
          </a:r>
          <a:r>
            <a:rPr lang="en-US" dirty="0" err="1"/>
            <a:t>şekilde</a:t>
          </a:r>
          <a:r>
            <a:rPr lang="en-US" dirty="0"/>
            <a:t> </a:t>
          </a:r>
          <a:r>
            <a:rPr lang="en-US" dirty="0" err="1"/>
            <a:t>ulaşır</a:t>
          </a:r>
          <a:r>
            <a:rPr lang="en-US" dirty="0"/>
            <a:t>.</a:t>
          </a:r>
        </a:p>
      </dgm:t>
    </dgm:pt>
    <dgm:pt modelId="{92DED35F-E5C0-4B6F-890A-3C4EC8C2B6CF}" type="parTrans" cxnId="{CB9731C7-F633-4F3F-AAE1-E4713EF9B3AC}">
      <dgm:prSet/>
      <dgm:spPr/>
      <dgm:t>
        <a:bodyPr/>
        <a:lstStyle/>
        <a:p>
          <a:endParaRPr lang="en-US"/>
        </a:p>
      </dgm:t>
    </dgm:pt>
    <dgm:pt modelId="{A1B07034-EC25-4EEA-85E9-989640773635}" type="sibTrans" cxnId="{CB9731C7-F633-4F3F-AAE1-E4713EF9B3AC}">
      <dgm:prSet/>
      <dgm:spPr/>
      <dgm:t>
        <a:bodyPr/>
        <a:lstStyle/>
        <a:p>
          <a:endParaRPr lang="en-US"/>
        </a:p>
      </dgm:t>
    </dgm:pt>
    <dgm:pt modelId="{9BE12890-5CA9-4BB4-AF9C-E011F6BDE6D9}">
      <dgm:prSet/>
      <dgm:spPr/>
      <dgm:t>
        <a:bodyPr/>
        <a:lstStyle/>
        <a:p>
          <a:r>
            <a:rPr lang="en-US" dirty="0" err="1"/>
            <a:t>Tıbbi</a:t>
          </a:r>
          <a:r>
            <a:rPr lang="en-US" dirty="0"/>
            <a:t> </a:t>
          </a:r>
          <a:r>
            <a:rPr lang="en-US" dirty="0" err="1"/>
            <a:t>cihaz</a:t>
          </a:r>
          <a:r>
            <a:rPr lang="en-US" dirty="0"/>
            <a:t>, hasta </a:t>
          </a:r>
          <a:r>
            <a:rPr lang="en-US" dirty="0" err="1"/>
            <a:t>veya</a:t>
          </a:r>
          <a:r>
            <a:rPr lang="en-US" dirty="0"/>
            <a:t> son </a:t>
          </a:r>
          <a:r>
            <a:rPr lang="en-US" dirty="0" err="1"/>
            <a:t>kullanıcı</a:t>
          </a:r>
          <a:r>
            <a:rPr lang="en-US" dirty="0"/>
            <a:t> </a:t>
          </a:r>
          <a:r>
            <a:rPr lang="en-US" dirty="0" err="1"/>
            <a:t>için</a:t>
          </a:r>
          <a:r>
            <a:rPr lang="en-US" dirty="0"/>
            <a:t> </a:t>
          </a:r>
          <a:r>
            <a:rPr lang="en-US" dirty="0" err="1"/>
            <a:t>kabul</a:t>
          </a:r>
          <a:r>
            <a:rPr lang="en-US" dirty="0"/>
            <a:t> </a:t>
          </a:r>
          <a:r>
            <a:rPr lang="en-US" dirty="0" err="1"/>
            <a:t>edilemez</a:t>
          </a:r>
          <a:r>
            <a:rPr lang="en-US" dirty="0"/>
            <a:t> </a:t>
          </a:r>
          <a:r>
            <a:rPr lang="en-US" dirty="0" err="1"/>
            <a:t>bir</a:t>
          </a:r>
          <a:r>
            <a:rPr lang="en-US" dirty="0"/>
            <a:t> </a:t>
          </a:r>
          <a:r>
            <a:rPr lang="en-US" dirty="0" err="1"/>
            <a:t>güvenlik</a:t>
          </a:r>
          <a:r>
            <a:rPr lang="en-US" dirty="0"/>
            <a:t> </a:t>
          </a:r>
          <a:r>
            <a:rPr lang="en-US" dirty="0" err="1"/>
            <a:t>tehlikesi</a:t>
          </a:r>
          <a:r>
            <a:rPr lang="en-US" dirty="0"/>
            <a:t> </a:t>
          </a:r>
          <a:r>
            <a:rPr lang="en-US" dirty="0" err="1"/>
            <a:t>oluşturmaz</a:t>
          </a:r>
          <a:r>
            <a:rPr lang="en-US" dirty="0"/>
            <a:t>.</a:t>
          </a:r>
        </a:p>
      </dgm:t>
    </dgm:pt>
    <dgm:pt modelId="{9A7432B7-EBB2-4A94-A22F-C3184DD66678}" type="parTrans" cxnId="{513BA281-A308-4179-BEE2-2F0441AFA684}">
      <dgm:prSet/>
      <dgm:spPr/>
      <dgm:t>
        <a:bodyPr/>
        <a:lstStyle/>
        <a:p>
          <a:endParaRPr lang="en-US"/>
        </a:p>
      </dgm:t>
    </dgm:pt>
    <dgm:pt modelId="{4E9AB09B-5C3A-4B1F-BED5-697A9B7F9C08}" type="sibTrans" cxnId="{513BA281-A308-4179-BEE2-2F0441AFA684}">
      <dgm:prSet/>
      <dgm:spPr/>
      <dgm:t>
        <a:bodyPr/>
        <a:lstStyle/>
        <a:p>
          <a:endParaRPr lang="en-US"/>
        </a:p>
      </dgm:t>
    </dgm:pt>
    <dgm:pt modelId="{DF9D4306-0A99-4410-8FFD-CB178B53ECFE}">
      <dgm:prSet/>
      <dgm:spPr/>
      <dgm:t>
        <a:bodyPr/>
        <a:lstStyle/>
        <a:p>
          <a:r>
            <a:rPr lang="en-US" dirty="0" err="1"/>
            <a:t>Cihazın</a:t>
          </a:r>
          <a:r>
            <a:rPr lang="en-US" dirty="0"/>
            <a:t> </a:t>
          </a:r>
          <a:r>
            <a:rPr lang="en-US" dirty="0" err="1"/>
            <a:t>kullanımıyla</a:t>
          </a:r>
          <a:r>
            <a:rPr lang="en-US" dirty="0"/>
            <a:t> </a:t>
          </a:r>
          <a:r>
            <a:rPr lang="en-US" dirty="0" err="1"/>
            <a:t>ilgili</a:t>
          </a:r>
          <a:r>
            <a:rPr lang="en-US" dirty="0"/>
            <a:t> her </a:t>
          </a:r>
          <a:r>
            <a:rPr lang="en-US" dirty="0" err="1"/>
            <a:t>türlü</a:t>
          </a:r>
          <a:r>
            <a:rPr lang="en-US" dirty="0"/>
            <a:t> risk, </a:t>
          </a:r>
          <a:r>
            <a:rPr lang="en-US" dirty="0" err="1"/>
            <a:t>hastaya</a:t>
          </a:r>
          <a:r>
            <a:rPr lang="en-US" dirty="0"/>
            <a:t> </a:t>
          </a:r>
          <a:r>
            <a:rPr lang="en-US" dirty="0" err="1"/>
            <a:t>sağladığı</a:t>
          </a:r>
          <a:r>
            <a:rPr lang="en-US" dirty="0"/>
            <a:t> </a:t>
          </a:r>
          <a:r>
            <a:rPr lang="en-US" dirty="0" err="1"/>
            <a:t>faydayla</a:t>
          </a:r>
          <a:r>
            <a:rPr lang="en-US" dirty="0"/>
            <a:t> </a:t>
          </a:r>
          <a:r>
            <a:rPr lang="en-US" dirty="0" err="1"/>
            <a:t>kıyaslandığında</a:t>
          </a:r>
          <a:r>
            <a:rPr lang="en-US" dirty="0"/>
            <a:t> </a:t>
          </a:r>
          <a:r>
            <a:rPr lang="en-US" dirty="0" err="1"/>
            <a:t>kabul</a:t>
          </a:r>
          <a:r>
            <a:rPr lang="en-US" dirty="0"/>
            <a:t> </a:t>
          </a:r>
          <a:r>
            <a:rPr lang="en-US" dirty="0" err="1"/>
            <a:t>edilebilir</a:t>
          </a:r>
          <a:r>
            <a:rPr lang="en-US" dirty="0"/>
            <a:t>.</a:t>
          </a:r>
        </a:p>
      </dgm:t>
    </dgm:pt>
    <dgm:pt modelId="{811CCE91-690F-4C15-AA29-A181EE6A690A}" type="parTrans" cxnId="{626FFA41-D904-4CA9-B6F2-B2749CA93E58}">
      <dgm:prSet/>
      <dgm:spPr/>
      <dgm:t>
        <a:bodyPr/>
        <a:lstStyle/>
        <a:p>
          <a:endParaRPr lang="en-US"/>
        </a:p>
      </dgm:t>
    </dgm:pt>
    <dgm:pt modelId="{F63F2CBC-3575-46E0-991B-3BD3442D366F}" type="sibTrans" cxnId="{626FFA41-D904-4CA9-B6F2-B2749CA93E58}">
      <dgm:prSet/>
      <dgm:spPr/>
      <dgm:t>
        <a:bodyPr/>
        <a:lstStyle/>
        <a:p>
          <a:endParaRPr lang="en-US"/>
        </a:p>
      </dgm:t>
    </dgm:pt>
    <dgm:pt modelId="{B59FD948-59E8-4BDA-A038-2226FAD25914}">
      <dgm:prSet/>
      <dgm:spPr/>
      <dgm:t>
        <a:bodyPr/>
        <a:lstStyle/>
        <a:p>
          <a:r>
            <a:rPr lang="en-US"/>
            <a:t>Pazar sonrası klinik takip veya CE onay sonrası çalışmanın gereklidir/gerekli değildir.</a:t>
          </a:r>
        </a:p>
      </dgm:t>
    </dgm:pt>
    <dgm:pt modelId="{F2AD9C77-A129-45D1-9464-C94AFFB0C97C}" type="parTrans" cxnId="{20DD63BD-7CBA-49D9-8166-2A4E1AA089FF}">
      <dgm:prSet/>
      <dgm:spPr/>
      <dgm:t>
        <a:bodyPr/>
        <a:lstStyle/>
        <a:p>
          <a:endParaRPr lang="en-US"/>
        </a:p>
      </dgm:t>
    </dgm:pt>
    <dgm:pt modelId="{4462EC2F-B7D0-41FC-B42A-BF0719AB6DF6}" type="sibTrans" cxnId="{20DD63BD-7CBA-49D9-8166-2A4E1AA089FF}">
      <dgm:prSet/>
      <dgm:spPr/>
      <dgm:t>
        <a:bodyPr/>
        <a:lstStyle/>
        <a:p>
          <a:endParaRPr lang="en-US"/>
        </a:p>
      </dgm:t>
    </dgm:pt>
    <dgm:pt modelId="{F890C50C-9FA9-4065-A7BB-24E62795E63F}">
      <dgm:prSet/>
      <dgm:spPr/>
      <dgm:t>
        <a:bodyPr/>
        <a:lstStyle/>
        <a:p>
          <a:r>
            <a:rPr lang="en-US" dirty="0" err="1"/>
            <a:t>Klinik</a:t>
          </a:r>
          <a:r>
            <a:rPr lang="en-US" dirty="0"/>
            <a:t> </a:t>
          </a:r>
          <a:r>
            <a:rPr lang="en-US" dirty="0" err="1"/>
            <a:t>kanıtlar</a:t>
          </a:r>
          <a:r>
            <a:rPr lang="en-US" dirty="0"/>
            <a:t>, </a:t>
          </a:r>
          <a:r>
            <a:rPr lang="en-US" dirty="0" err="1"/>
            <a:t>ilgili</a:t>
          </a:r>
          <a:r>
            <a:rPr lang="en-US" dirty="0"/>
            <a:t> </a:t>
          </a:r>
          <a:r>
            <a:rPr lang="en-US" dirty="0" err="1"/>
            <a:t>genel</a:t>
          </a:r>
          <a:r>
            <a:rPr lang="en-US" dirty="0"/>
            <a:t> </a:t>
          </a:r>
          <a:r>
            <a:rPr lang="en-US" dirty="0" err="1"/>
            <a:t>güvenlilik</a:t>
          </a:r>
          <a:r>
            <a:rPr lang="en-US" dirty="0"/>
            <a:t> ve </a:t>
          </a:r>
          <a:r>
            <a:rPr lang="en-US" dirty="0" err="1"/>
            <a:t>performans</a:t>
          </a:r>
          <a:r>
            <a:rPr lang="en-US" dirty="0"/>
            <a:t> </a:t>
          </a:r>
          <a:r>
            <a:rPr lang="en-US" dirty="0" err="1"/>
            <a:t>gerekliliklerine</a:t>
          </a:r>
          <a:r>
            <a:rPr lang="en-US" dirty="0"/>
            <a:t> </a:t>
          </a:r>
          <a:r>
            <a:rPr lang="en-US" dirty="0" err="1"/>
            <a:t>uygunluğu</a:t>
          </a:r>
          <a:r>
            <a:rPr lang="en-US" dirty="0"/>
            <a:t> </a:t>
          </a:r>
          <a:r>
            <a:rPr lang="en-US" dirty="0" err="1"/>
            <a:t>gösterir</a:t>
          </a:r>
          <a:r>
            <a:rPr lang="en-US" dirty="0"/>
            <a:t>.</a:t>
          </a:r>
        </a:p>
      </dgm:t>
    </dgm:pt>
    <dgm:pt modelId="{C55885A5-6D67-4F39-95EA-D1582C1684F7}" type="parTrans" cxnId="{062C1250-9E59-4024-ACCA-D1040845D7A0}">
      <dgm:prSet/>
      <dgm:spPr/>
      <dgm:t>
        <a:bodyPr/>
        <a:lstStyle/>
        <a:p>
          <a:endParaRPr lang="en-US"/>
        </a:p>
      </dgm:t>
    </dgm:pt>
    <dgm:pt modelId="{43341378-3C05-4D41-BDAB-14CAA6D9A2E4}" type="sibTrans" cxnId="{062C1250-9E59-4024-ACCA-D1040845D7A0}">
      <dgm:prSet/>
      <dgm:spPr/>
      <dgm:t>
        <a:bodyPr/>
        <a:lstStyle/>
        <a:p>
          <a:endParaRPr lang="en-US"/>
        </a:p>
      </dgm:t>
    </dgm:pt>
    <dgm:pt modelId="{38DC3950-F5A8-47FC-BB7F-8A1C5C1E3570}" type="pres">
      <dgm:prSet presAssocID="{767DDFFA-4AB9-4CF6-81AD-41B56A5F7854}" presName="diagram" presStyleCnt="0">
        <dgm:presLayoutVars>
          <dgm:dir/>
          <dgm:resizeHandles val="exact"/>
        </dgm:presLayoutVars>
      </dgm:prSet>
      <dgm:spPr/>
    </dgm:pt>
    <dgm:pt modelId="{36019488-7BAD-41F7-9F6A-C0DECC0C105B}" type="pres">
      <dgm:prSet presAssocID="{A67F40EE-E73D-48F9-A19C-ADBA9B95EF10}" presName="node" presStyleLbl="node1" presStyleIdx="0" presStyleCnt="5">
        <dgm:presLayoutVars>
          <dgm:bulletEnabled val="1"/>
        </dgm:presLayoutVars>
      </dgm:prSet>
      <dgm:spPr/>
    </dgm:pt>
    <dgm:pt modelId="{9FE0AF36-B7AA-4038-923F-2E437F5A5131}" type="pres">
      <dgm:prSet presAssocID="{A1B07034-EC25-4EEA-85E9-989640773635}" presName="sibTrans" presStyleCnt="0"/>
      <dgm:spPr/>
    </dgm:pt>
    <dgm:pt modelId="{9B945B9F-6378-4C49-96AD-FC12C29CB8D3}" type="pres">
      <dgm:prSet presAssocID="{9BE12890-5CA9-4BB4-AF9C-E011F6BDE6D9}" presName="node" presStyleLbl="node1" presStyleIdx="1" presStyleCnt="5">
        <dgm:presLayoutVars>
          <dgm:bulletEnabled val="1"/>
        </dgm:presLayoutVars>
      </dgm:prSet>
      <dgm:spPr/>
    </dgm:pt>
    <dgm:pt modelId="{193CF6F8-B8DB-4593-B0B9-A445557409F5}" type="pres">
      <dgm:prSet presAssocID="{4E9AB09B-5C3A-4B1F-BED5-697A9B7F9C08}" presName="sibTrans" presStyleCnt="0"/>
      <dgm:spPr/>
    </dgm:pt>
    <dgm:pt modelId="{2E0093F2-5827-448A-8E8A-33AD6A73EDE8}" type="pres">
      <dgm:prSet presAssocID="{DF9D4306-0A99-4410-8FFD-CB178B53ECFE}" presName="node" presStyleLbl="node1" presStyleIdx="2" presStyleCnt="5">
        <dgm:presLayoutVars>
          <dgm:bulletEnabled val="1"/>
        </dgm:presLayoutVars>
      </dgm:prSet>
      <dgm:spPr/>
    </dgm:pt>
    <dgm:pt modelId="{49F660A2-A239-4BBE-ADB1-C8D6566D6018}" type="pres">
      <dgm:prSet presAssocID="{F63F2CBC-3575-46E0-991B-3BD3442D366F}" presName="sibTrans" presStyleCnt="0"/>
      <dgm:spPr/>
    </dgm:pt>
    <dgm:pt modelId="{12944E19-4E51-49A0-9015-EB05CD2D3B94}" type="pres">
      <dgm:prSet presAssocID="{B59FD948-59E8-4BDA-A038-2226FAD25914}" presName="node" presStyleLbl="node1" presStyleIdx="3" presStyleCnt="5">
        <dgm:presLayoutVars>
          <dgm:bulletEnabled val="1"/>
        </dgm:presLayoutVars>
      </dgm:prSet>
      <dgm:spPr/>
    </dgm:pt>
    <dgm:pt modelId="{26C4EB5F-EAD8-4BAE-8C91-AB932D4BCC3A}" type="pres">
      <dgm:prSet presAssocID="{4462EC2F-B7D0-41FC-B42A-BF0719AB6DF6}" presName="sibTrans" presStyleCnt="0"/>
      <dgm:spPr/>
    </dgm:pt>
    <dgm:pt modelId="{0D815FDF-FCA2-4D49-922F-24A296FFF50F}" type="pres">
      <dgm:prSet presAssocID="{F890C50C-9FA9-4065-A7BB-24E62795E63F}" presName="node" presStyleLbl="node1" presStyleIdx="4" presStyleCnt="5">
        <dgm:presLayoutVars>
          <dgm:bulletEnabled val="1"/>
        </dgm:presLayoutVars>
      </dgm:prSet>
      <dgm:spPr/>
    </dgm:pt>
  </dgm:ptLst>
  <dgm:cxnLst>
    <dgm:cxn modelId="{533E9922-77C3-4AF0-9A3D-1DC4BC4E5A3E}" type="presOf" srcId="{B59FD948-59E8-4BDA-A038-2226FAD25914}" destId="{12944E19-4E51-49A0-9015-EB05CD2D3B94}" srcOrd="0" destOrd="0" presId="urn:microsoft.com/office/officeart/2005/8/layout/default"/>
    <dgm:cxn modelId="{626FFA41-D904-4CA9-B6F2-B2749CA93E58}" srcId="{767DDFFA-4AB9-4CF6-81AD-41B56A5F7854}" destId="{DF9D4306-0A99-4410-8FFD-CB178B53ECFE}" srcOrd="2" destOrd="0" parTransId="{811CCE91-690F-4C15-AA29-A181EE6A690A}" sibTransId="{F63F2CBC-3575-46E0-991B-3BD3442D366F}"/>
    <dgm:cxn modelId="{062C1250-9E59-4024-ACCA-D1040845D7A0}" srcId="{767DDFFA-4AB9-4CF6-81AD-41B56A5F7854}" destId="{F890C50C-9FA9-4065-A7BB-24E62795E63F}" srcOrd="4" destOrd="0" parTransId="{C55885A5-6D67-4F39-95EA-D1582C1684F7}" sibTransId="{43341378-3C05-4D41-BDAB-14CAA6D9A2E4}"/>
    <dgm:cxn modelId="{C6C88652-012C-4760-9538-A4F222CFF431}" type="presOf" srcId="{F890C50C-9FA9-4065-A7BB-24E62795E63F}" destId="{0D815FDF-FCA2-4D49-922F-24A296FFF50F}" srcOrd="0" destOrd="0" presId="urn:microsoft.com/office/officeart/2005/8/layout/default"/>
    <dgm:cxn modelId="{513BA281-A308-4179-BEE2-2F0441AFA684}" srcId="{767DDFFA-4AB9-4CF6-81AD-41B56A5F7854}" destId="{9BE12890-5CA9-4BB4-AF9C-E011F6BDE6D9}" srcOrd="1" destOrd="0" parTransId="{9A7432B7-EBB2-4A94-A22F-C3184DD66678}" sibTransId="{4E9AB09B-5C3A-4B1F-BED5-697A9B7F9C08}"/>
    <dgm:cxn modelId="{721E1596-56DC-4FD2-AFF0-23E357A0978C}" type="presOf" srcId="{9BE12890-5CA9-4BB4-AF9C-E011F6BDE6D9}" destId="{9B945B9F-6378-4C49-96AD-FC12C29CB8D3}" srcOrd="0" destOrd="0" presId="urn:microsoft.com/office/officeart/2005/8/layout/default"/>
    <dgm:cxn modelId="{B2A7C59B-79CA-4B71-A1C5-9933FBD020CF}" type="presOf" srcId="{767DDFFA-4AB9-4CF6-81AD-41B56A5F7854}" destId="{38DC3950-F5A8-47FC-BB7F-8A1C5C1E3570}" srcOrd="0" destOrd="0" presId="urn:microsoft.com/office/officeart/2005/8/layout/default"/>
    <dgm:cxn modelId="{3BCAA79C-18CF-475F-AC2A-FDF3D7B7F4C7}" type="presOf" srcId="{DF9D4306-0A99-4410-8FFD-CB178B53ECFE}" destId="{2E0093F2-5827-448A-8E8A-33AD6A73EDE8}" srcOrd="0" destOrd="0" presId="urn:microsoft.com/office/officeart/2005/8/layout/default"/>
    <dgm:cxn modelId="{20DD63BD-7CBA-49D9-8166-2A4E1AA089FF}" srcId="{767DDFFA-4AB9-4CF6-81AD-41B56A5F7854}" destId="{B59FD948-59E8-4BDA-A038-2226FAD25914}" srcOrd="3" destOrd="0" parTransId="{F2AD9C77-A129-45D1-9464-C94AFFB0C97C}" sibTransId="{4462EC2F-B7D0-41FC-B42A-BF0719AB6DF6}"/>
    <dgm:cxn modelId="{CB9731C7-F633-4F3F-AAE1-E4713EF9B3AC}" srcId="{767DDFFA-4AB9-4CF6-81AD-41B56A5F7854}" destId="{A67F40EE-E73D-48F9-A19C-ADBA9B95EF10}" srcOrd="0" destOrd="0" parTransId="{92DED35F-E5C0-4B6F-890A-3C4EC8C2B6CF}" sibTransId="{A1B07034-EC25-4EEA-85E9-989640773635}"/>
    <dgm:cxn modelId="{126EC9FC-C75F-4EE9-82F0-83BE523D3322}" type="presOf" srcId="{A67F40EE-E73D-48F9-A19C-ADBA9B95EF10}" destId="{36019488-7BAD-41F7-9F6A-C0DECC0C105B}" srcOrd="0" destOrd="0" presId="urn:microsoft.com/office/officeart/2005/8/layout/default"/>
    <dgm:cxn modelId="{7DD6B19D-DE9A-491E-B948-1DD5685658B2}" type="presParOf" srcId="{38DC3950-F5A8-47FC-BB7F-8A1C5C1E3570}" destId="{36019488-7BAD-41F7-9F6A-C0DECC0C105B}" srcOrd="0" destOrd="0" presId="urn:microsoft.com/office/officeart/2005/8/layout/default"/>
    <dgm:cxn modelId="{6A9DAEBD-93C4-435F-807F-45D6AE781E3B}" type="presParOf" srcId="{38DC3950-F5A8-47FC-BB7F-8A1C5C1E3570}" destId="{9FE0AF36-B7AA-4038-923F-2E437F5A5131}" srcOrd="1" destOrd="0" presId="urn:microsoft.com/office/officeart/2005/8/layout/default"/>
    <dgm:cxn modelId="{9D12320B-E78C-4205-9D50-7ED2B805E3E2}" type="presParOf" srcId="{38DC3950-F5A8-47FC-BB7F-8A1C5C1E3570}" destId="{9B945B9F-6378-4C49-96AD-FC12C29CB8D3}" srcOrd="2" destOrd="0" presId="urn:microsoft.com/office/officeart/2005/8/layout/default"/>
    <dgm:cxn modelId="{41CD4F9E-DF74-4084-8825-8A90B191A8FF}" type="presParOf" srcId="{38DC3950-F5A8-47FC-BB7F-8A1C5C1E3570}" destId="{193CF6F8-B8DB-4593-B0B9-A445557409F5}" srcOrd="3" destOrd="0" presId="urn:microsoft.com/office/officeart/2005/8/layout/default"/>
    <dgm:cxn modelId="{E42F467D-2EC9-4949-BAA4-766C8EC96321}" type="presParOf" srcId="{38DC3950-F5A8-47FC-BB7F-8A1C5C1E3570}" destId="{2E0093F2-5827-448A-8E8A-33AD6A73EDE8}" srcOrd="4" destOrd="0" presId="urn:microsoft.com/office/officeart/2005/8/layout/default"/>
    <dgm:cxn modelId="{4E971E31-87F0-419B-B0E2-9FD06C6D0B68}" type="presParOf" srcId="{38DC3950-F5A8-47FC-BB7F-8A1C5C1E3570}" destId="{49F660A2-A239-4BBE-ADB1-C8D6566D6018}" srcOrd="5" destOrd="0" presId="urn:microsoft.com/office/officeart/2005/8/layout/default"/>
    <dgm:cxn modelId="{80D0102F-E342-47D7-B003-68B3A8A70622}" type="presParOf" srcId="{38DC3950-F5A8-47FC-BB7F-8A1C5C1E3570}" destId="{12944E19-4E51-49A0-9015-EB05CD2D3B94}" srcOrd="6" destOrd="0" presId="urn:microsoft.com/office/officeart/2005/8/layout/default"/>
    <dgm:cxn modelId="{4CBFE212-5713-4449-BC8A-72F7969AEF74}" type="presParOf" srcId="{38DC3950-F5A8-47FC-BB7F-8A1C5C1E3570}" destId="{26C4EB5F-EAD8-4BAE-8C91-AB932D4BCC3A}" srcOrd="7" destOrd="0" presId="urn:microsoft.com/office/officeart/2005/8/layout/default"/>
    <dgm:cxn modelId="{EF0001F4-43AA-45E7-A6AF-543440028CBC}" type="presParOf" srcId="{38DC3950-F5A8-47FC-BB7F-8A1C5C1E3570}" destId="{0D815FDF-FCA2-4D49-922F-24A296FFF50F}"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CA80B3-5F14-4C58-8D2E-42C80F17CCBE}">
      <dsp:nvSpPr>
        <dsp:cNvPr id="0" name=""/>
        <dsp:cNvSpPr/>
      </dsp:nvSpPr>
      <dsp:spPr>
        <a:xfrm>
          <a:off x="2567" y="1014701"/>
          <a:ext cx="9011170" cy="57220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7E67C1-CF8E-4838-9C1B-1A3B5E1F61B2}">
      <dsp:nvSpPr>
        <dsp:cNvPr id="0" name=""/>
        <dsp:cNvSpPr/>
      </dsp:nvSpPr>
      <dsp:spPr>
        <a:xfrm>
          <a:off x="1003808" y="1965880"/>
          <a:ext cx="9011170" cy="572209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err="1"/>
            <a:t>KYS’de</a:t>
          </a:r>
          <a:r>
            <a:rPr lang="en-US" sz="4600" kern="1200" dirty="0"/>
            <a:t>, </a:t>
          </a:r>
          <a:r>
            <a:rPr lang="en-US" sz="4600" kern="1200" dirty="0" err="1"/>
            <a:t>Klinik</a:t>
          </a:r>
          <a:r>
            <a:rPr lang="en-US" sz="4600" kern="1200" dirty="0"/>
            <a:t> </a:t>
          </a:r>
          <a:r>
            <a:rPr lang="en-US" sz="4600" kern="1200" dirty="0" err="1"/>
            <a:t>Değerlendirme</a:t>
          </a:r>
          <a:r>
            <a:rPr lang="en-US" sz="4600" kern="1200" dirty="0"/>
            <a:t> </a:t>
          </a:r>
          <a:r>
            <a:rPr lang="en-US" sz="4600" kern="1200" dirty="0" err="1"/>
            <a:t>prosedürü</a:t>
          </a:r>
          <a:r>
            <a:rPr lang="en-US" sz="4600" kern="1200" dirty="0"/>
            <a:t> </a:t>
          </a:r>
          <a:r>
            <a:rPr lang="en-US" sz="4600" kern="1200" dirty="0" err="1"/>
            <a:t>tanımlanmalıdır</a:t>
          </a:r>
          <a:r>
            <a:rPr lang="en-US" sz="4600" kern="1200" dirty="0"/>
            <a:t>. </a:t>
          </a:r>
          <a:r>
            <a:rPr lang="en-US" sz="4600" kern="1200" dirty="0" err="1"/>
            <a:t>İş</a:t>
          </a:r>
          <a:r>
            <a:rPr lang="en-US" sz="4600" kern="1200" dirty="0"/>
            <a:t> </a:t>
          </a:r>
          <a:r>
            <a:rPr lang="en-US" sz="4600" kern="1200" dirty="0" err="1"/>
            <a:t>akışındaki</a:t>
          </a:r>
          <a:r>
            <a:rPr lang="en-US" sz="4600" kern="1200" dirty="0"/>
            <a:t> </a:t>
          </a:r>
          <a:r>
            <a:rPr lang="en-US" sz="4600" kern="1200" dirty="0" err="1"/>
            <a:t>tüm</a:t>
          </a:r>
          <a:r>
            <a:rPr lang="en-US" sz="4600" kern="1200" dirty="0"/>
            <a:t> </a:t>
          </a:r>
          <a:r>
            <a:rPr lang="en-US" sz="4600" kern="1200" dirty="0" err="1"/>
            <a:t>aşamalar</a:t>
          </a:r>
          <a:r>
            <a:rPr lang="en-US" sz="4600" kern="1200" dirty="0"/>
            <a:t>, </a:t>
          </a:r>
          <a:r>
            <a:rPr lang="en-US" sz="4600" kern="1200" dirty="0" err="1"/>
            <a:t>veri</a:t>
          </a:r>
          <a:r>
            <a:rPr lang="en-US" sz="4600" kern="1200" dirty="0"/>
            <a:t> </a:t>
          </a:r>
          <a:r>
            <a:rPr lang="en-US" sz="4600" kern="1200" dirty="0" err="1"/>
            <a:t>kaynakları</a:t>
          </a:r>
          <a:r>
            <a:rPr lang="en-US" sz="4600" kern="1200" dirty="0"/>
            <a:t>, </a:t>
          </a:r>
          <a:r>
            <a:rPr lang="en-US" sz="4600" kern="1200" dirty="0" err="1"/>
            <a:t>veri</a:t>
          </a:r>
          <a:r>
            <a:rPr lang="en-US" sz="4600" kern="1200" dirty="0"/>
            <a:t> </a:t>
          </a:r>
          <a:r>
            <a:rPr lang="en-US" sz="4600" kern="1200" dirty="0" err="1"/>
            <a:t>toplama</a:t>
          </a:r>
          <a:r>
            <a:rPr lang="en-US" sz="4600" kern="1200" dirty="0"/>
            <a:t> </a:t>
          </a:r>
          <a:r>
            <a:rPr lang="en-US" sz="4600" kern="1200" dirty="0" err="1"/>
            <a:t>yöntemleri</a:t>
          </a:r>
          <a:r>
            <a:rPr lang="en-US" sz="4600" kern="1200" dirty="0"/>
            <a:t> ve </a:t>
          </a:r>
          <a:r>
            <a:rPr lang="en-US" sz="4600" kern="1200" dirty="0" err="1"/>
            <a:t>veri</a:t>
          </a:r>
          <a:r>
            <a:rPr lang="en-US" sz="4600" kern="1200" dirty="0"/>
            <a:t> </a:t>
          </a:r>
          <a:r>
            <a:rPr lang="en-US" sz="4600" kern="1200" dirty="0" err="1"/>
            <a:t>kalitesi</a:t>
          </a:r>
          <a:r>
            <a:rPr lang="en-US" sz="4600" kern="1200" dirty="0"/>
            <a:t>, </a:t>
          </a:r>
          <a:r>
            <a:rPr lang="en-US" sz="4600" kern="1200" dirty="0" err="1"/>
            <a:t>değerlendirme</a:t>
          </a:r>
          <a:r>
            <a:rPr lang="en-US" sz="4600" kern="1200" dirty="0"/>
            <a:t> </a:t>
          </a:r>
          <a:r>
            <a:rPr lang="en-US" sz="4600" kern="1200" dirty="0" err="1"/>
            <a:t>kriterleri</a:t>
          </a:r>
          <a:r>
            <a:rPr lang="en-US" sz="4600" kern="1200" dirty="0"/>
            <a:t> ve </a:t>
          </a:r>
          <a:r>
            <a:rPr lang="en-US" sz="4600" kern="1200" dirty="0" err="1"/>
            <a:t>gözden</a:t>
          </a:r>
          <a:r>
            <a:rPr lang="en-US" sz="4600" kern="1200" dirty="0"/>
            <a:t> </a:t>
          </a:r>
          <a:r>
            <a:rPr lang="en-US" sz="4600" kern="1200" dirty="0" err="1"/>
            <a:t>geçirme</a:t>
          </a:r>
          <a:r>
            <a:rPr lang="en-US" sz="4600" kern="1200" dirty="0"/>
            <a:t> </a:t>
          </a:r>
          <a:r>
            <a:rPr lang="en-US" sz="4600" kern="1200" dirty="0" err="1"/>
            <a:t>sıklığı</a:t>
          </a:r>
          <a:r>
            <a:rPr lang="en-US" sz="4600" kern="1200" dirty="0"/>
            <a:t> </a:t>
          </a:r>
          <a:r>
            <a:rPr lang="en-US" sz="4600" kern="1200" dirty="0" err="1"/>
            <a:t>belirtilmelidir</a:t>
          </a:r>
          <a:r>
            <a:rPr lang="en-US" sz="4600" kern="1200" dirty="0"/>
            <a:t>.</a:t>
          </a:r>
        </a:p>
      </dsp:txBody>
      <dsp:txXfrm>
        <a:off x="1171402" y="2133474"/>
        <a:ext cx="8675982" cy="5386905"/>
      </dsp:txXfrm>
    </dsp:sp>
    <dsp:sp modelId="{A2C4E0E0-A34C-4FD7-ACB1-8A2950498BDE}">
      <dsp:nvSpPr>
        <dsp:cNvPr id="0" name=""/>
        <dsp:cNvSpPr/>
      </dsp:nvSpPr>
      <dsp:spPr>
        <a:xfrm>
          <a:off x="11016220" y="1014701"/>
          <a:ext cx="9011170" cy="57220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E6EDF6-7E46-42F2-9A08-8CB936221309}">
      <dsp:nvSpPr>
        <dsp:cNvPr id="0" name=""/>
        <dsp:cNvSpPr/>
      </dsp:nvSpPr>
      <dsp:spPr>
        <a:xfrm>
          <a:off x="12017461" y="1965880"/>
          <a:ext cx="9011170" cy="572209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a:t>Yeterli Klinik veriler, literatüre veya araştırma kaynaklarına veya her ikisine de dayanabilir. MDCG-2020-6, eski cihazlar (legacy device) için ‘yeterli klinik kanıtı’ tanımlar.</a:t>
          </a:r>
        </a:p>
      </dsp:txBody>
      <dsp:txXfrm>
        <a:off x="12185055" y="2133474"/>
        <a:ext cx="8675982" cy="53869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C5D308-6909-4498-A80E-98279409C0C9}">
      <dsp:nvSpPr>
        <dsp:cNvPr id="0" name=""/>
        <dsp:cNvSpPr/>
      </dsp:nvSpPr>
      <dsp:spPr>
        <a:xfrm>
          <a:off x="2492" y="227445"/>
          <a:ext cx="8747365" cy="55545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0CBF5A-DF05-47AA-932E-F196CF5D7AA8}">
      <dsp:nvSpPr>
        <dsp:cNvPr id="0" name=""/>
        <dsp:cNvSpPr/>
      </dsp:nvSpPr>
      <dsp:spPr>
        <a:xfrm>
          <a:off x="974421" y="1150778"/>
          <a:ext cx="8747365" cy="555457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a:t>Üreticiler her ürün grubu için risk sınıfına göre seçilen bir yöntemle madde 61 ve Ek 14 Bölüm A gereğince Klinik Değerlendirme çalışması yürütmek zorundadır. </a:t>
          </a:r>
        </a:p>
      </dsp:txBody>
      <dsp:txXfrm>
        <a:off x="1137109" y="1313466"/>
        <a:ext cx="8421989" cy="5229201"/>
      </dsp:txXfrm>
    </dsp:sp>
    <dsp:sp modelId="{1EDAE9AC-7438-4FFE-A646-66587421753A}">
      <dsp:nvSpPr>
        <dsp:cNvPr id="0" name=""/>
        <dsp:cNvSpPr/>
      </dsp:nvSpPr>
      <dsp:spPr>
        <a:xfrm>
          <a:off x="10693716" y="227445"/>
          <a:ext cx="8747365" cy="55545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BB7850-5306-4911-9000-5730477ED1BB}">
      <dsp:nvSpPr>
        <dsp:cNvPr id="0" name=""/>
        <dsp:cNvSpPr/>
      </dsp:nvSpPr>
      <dsp:spPr>
        <a:xfrm>
          <a:off x="11665646" y="1150778"/>
          <a:ext cx="8747365" cy="555457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err="1"/>
            <a:t>Yönetmelikte</a:t>
          </a:r>
          <a:r>
            <a:rPr lang="en-US" sz="4300" kern="1200" dirty="0"/>
            <a:t> </a:t>
          </a:r>
          <a:r>
            <a:rPr lang="en-US" sz="4300" kern="1200" dirty="0" err="1"/>
            <a:t>belirtilen</a:t>
          </a:r>
          <a:r>
            <a:rPr lang="en-US" sz="4300" kern="1200" dirty="0"/>
            <a:t> </a:t>
          </a:r>
          <a:r>
            <a:rPr lang="en-US" sz="4300" kern="1200" dirty="0" err="1"/>
            <a:t>maddelerce</a:t>
          </a:r>
          <a:r>
            <a:rPr lang="en-US" sz="4300" kern="1200" dirty="0"/>
            <a:t> </a:t>
          </a:r>
          <a:r>
            <a:rPr lang="en-US" sz="4300" kern="1200" dirty="0" err="1"/>
            <a:t>üç</a:t>
          </a:r>
          <a:r>
            <a:rPr lang="en-US" sz="4300" kern="1200" dirty="0"/>
            <a:t> </a:t>
          </a:r>
          <a:r>
            <a:rPr lang="en-US" sz="4300" kern="1200" dirty="0" err="1"/>
            <a:t>türlü</a:t>
          </a:r>
          <a:r>
            <a:rPr lang="en-US" sz="4300" kern="1200" dirty="0"/>
            <a:t> </a:t>
          </a:r>
          <a:r>
            <a:rPr lang="en-US" sz="4300" kern="1200" dirty="0" err="1"/>
            <a:t>klinik</a:t>
          </a:r>
          <a:r>
            <a:rPr lang="en-US" sz="4300" kern="1200" dirty="0"/>
            <a:t> data </a:t>
          </a:r>
          <a:r>
            <a:rPr lang="en-US" sz="4300" kern="1200" dirty="0" err="1"/>
            <a:t>toplama</a:t>
          </a:r>
          <a:r>
            <a:rPr lang="en-US" sz="4300" kern="1200" dirty="0"/>
            <a:t> </a:t>
          </a:r>
          <a:r>
            <a:rPr lang="en-US" sz="4300" kern="1200" dirty="0" err="1"/>
            <a:t>yöntemi</a:t>
          </a:r>
          <a:r>
            <a:rPr lang="en-US" sz="4300" kern="1200" dirty="0"/>
            <a:t> </a:t>
          </a:r>
          <a:r>
            <a:rPr lang="en-US" sz="4300" kern="1200" dirty="0" err="1"/>
            <a:t>vardır</a:t>
          </a:r>
          <a:r>
            <a:rPr lang="en-US" sz="4300" kern="1200" dirty="0"/>
            <a:t>. </a:t>
          </a:r>
          <a:r>
            <a:rPr lang="en-US" sz="4300" kern="1200" dirty="0" err="1"/>
            <a:t>İkisi</a:t>
          </a:r>
          <a:r>
            <a:rPr lang="en-US" sz="4300" kern="1200" dirty="0"/>
            <a:t> </a:t>
          </a:r>
          <a:r>
            <a:rPr lang="en-US" sz="4300" kern="1200" dirty="0" err="1"/>
            <a:t>piyasaya</a:t>
          </a:r>
          <a:r>
            <a:rPr lang="en-US" sz="4300" kern="1200" dirty="0"/>
            <a:t> </a:t>
          </a:r>
          <a:r>
            <a:rPr lang="en-US" sz="4300" kern="1200" dirty="0" err="1"/>
            <a:t>sunulmadan</a:t>
          </a:r>
          <a:r>
            <a:rPr lang="en-US" sz="4300" kern="1200" dirty="0"/>
            <a:t> </a:t>
          </a:r>
          <a:r>
            <a:rPr lang="en-US" sz="4300" kern="1200" dirty="0" err="1"/>
            <a:t>önce</a:t>
          </a:r>
          <a:r>
            <a:rPr lang="en-US" sz="4300" kern="1200" dirty="0"/>
            <a:t> </a:t>
          </a:r>
          <a:r>
            <a:rPr lang="en-US" sz="4300" kern="1200" dirty="0" err="1"/>
            <a:t>sürecinde</a:t>
          </a:r>
          <a:r>
            <a:rPr lang="en-US" sz="4300" kern="1200" dirty="0"/>
            <a:t> (</a:t>
          </a:r>
          <a:r>
            <a:rPr lang="en-US" sz="4300" kern="1200" dirty="0" err="1"/>
            <a:t>Klinik</a:t>
          </a:r>
          <a:r>
            <a:rPr lang="en-US" sz="4300" kern="1200" dirty="0"/>
            <a:t> </a:t>
          </a:r>
          <a:r>
            <a:rPr lang="en-US" sz="4300" kern="1200" dirty="0" err="1"/>
            <a:t>öncesi</a:t>
          </a:r>
          <a:r>
            <a:rPr lang="en-US" sz="4300" kern="1200" dirty="0"/>
            <a:t>), </a:t>
          </a:r>
          <a:r>
            <a:rPr lang="en-US" sz="4300" kern="1200" dirty="0" err="1"/>
            <a:t>diğeri</a:t>
          </a:r>
          <a:r>
            <a:rPr lang="en-US" sz="4300" kern="1200" dirty="0"/>
            <a:t> </a:t>
          </a:r>
          <a:r>
            <a:rPr lang="en-US" sz="4300" kern="1200" dirty="0" err="1"/>
            <a:t>piyasaya</a:t>
          </a:r>
          <a:r>
            <a:rPr lang="en-US" sz="4300" kern="1200" dirty="0"/>
            <a:t> </a:t>
          </a:r>
          <a:r>
            <a:rPr lang="en-US" sz="4300" kern="1200" dirty="0" err="1"/>
            <a:t>arz</a:t>
          </a:r>
          <a:r>
            <a:rPr lang="en-US" sz="4300" kern="1200" dirty="0"/>
            <a:t> </a:t>
          </a:r>
          <a:r>
            <a:rPr lang="en-US" sz="4300" kern="1200" dirty="0" err="1"/>
            <a:t>sonrası</a:t>
          </a:r>
          <a:r>
            <a:rPr lang="en-US" sz="4300" kern="1200" dirty="0"/>
            <a:t> </a:t>
          </a:r>
          <a:r>
            <a:rPr lang="en-US" sz="4300" kern="1200" dirty="0" err="1"/>
            <a:t>süreçte</a:t>
          </a:r>
          <a:r>
            <a:rPr lang="en-US" sz="4300" kern="1200" dirty="0"/>
            <a:t> (</a:t>
          </a:r>
          <a:r>
            <a:rPr lang="en-US" sz="4300" kern="1200" dirty="0" err="1"/>
            <a:t>klinik</a:t>
          </a:r>
          <a:r>
            <a:rPr lang="en-US" sz="4300" kern="1200" dirty="0"/>
            <a:t> </a:t>
          </a:r>
          <a:r>
            <a:rPr lang="en-US" sz="4300" kern="1200" dirty="0" err="1"/>
            <a:t>sonrası</a:t>
          </a:r>
          <a:r>
            <a:rPr lang="en-US" sz="4300" kern="1200" dirty="0"/>
            <a:t>) </a:t>
          </a:r>
          <a:r>
            <a:rPr lang="en-US" sz="4300" kern="1200" dirty="0" err="1"/>
            <a:t>değerlendirilir</a:t>
          </a:r>
          <a:r>
            <a:rPr lang="en-US" sz="4300" kern="1200" dirty="0"/>
            <a:t>. </a:t>
          </a:r>
          <a:r>
            <a:rPr lang="en-US" sz="4300" kern="1200" dirty="0" err="1"/>
            <a:t>Sonuçlar</a:t>
          </a:r>
          <a:r>
            <a:rPr lang="en-US" sz="4300" kern="1200" dirty="0"/>
            <a:t> </a:t>
          </a:r>
          <a:r>
            <a:rPr lang="en-US" sz="4300" kern="1200" dirty="0" err="1"/>
            <a:t>Kalite</a:t>
          </a:r>
          <a:r>
            <a:rPr lang="en-US" sz="4300" kern="1200" dirty="0"/>
            <a:t> </a:t>
          </a:r>
          <a:r>
            <a:rPr lang="en-US" sz="4300" kern="1200" dirty="0" err="1"/>
            <a:t>Yönetim</a:t>
          </a:r>
          <a:r>
            <a:rPr lang="en-US" sz="4300" kern="1200" dirty="0"/>
            <a:t> </a:t>
          </a:r>
          <a:r>
            <a:rPr lang="en-US" sz="4300" kern="1200" dirty="0" err="1"/>
            <a:t>Sistemindeki</a:t>
          </a:r>
          <a:r>
            <a:rPr lang="en-US" sz="4300" kern="1200" dirty="0"/>
            <a:t> </a:t>
          </a:r>
          <a:r>
            <a:rPr lang="en-US" sz="4300" kern="1200" dirty="0" err="1"/>
            <a:t>diğer</a:t>
          </a:r>
          <a:r>
            <a:rPr lang="en-US" sz="4300" kern="1200" dirty="0"/>
            <a:t> </a:t>
          </a:r>
          <a:r>
            <a:rPr lang="en-US" sz="4300" kern="1200" dirty="0" err="1"/>
            <a:t>süreçlere</a:t>
          </a:r>
          <a:r>
            <a:rPr lang="en-US" sz="4300" kern="1200" dirty="0"/>
            <a:t> </a:t>
          </a:r>
          <a:r>
            <a:rPr lang="en-US" sz="4300" kern="1200" dirty="0" err="1"/>
            <a:t>aktarılır</a:t>
          </a:r>
          <a:r>
            <a:rPr lang="en-US" sz="4300" kern="1200" dirty="0"/>
            <a:t>. </a:t>
          </a:r>
        </a:p>
      </dsp:txBody>
      <dsp:txXfrm>
        <a:off x="11828334" y="1313466"/>
        <a:ext cx="8421989" cy="52292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B3C980-0F70-4E7F-95BC-DE51BD656CFA}">
      <dsp:nvSpPr>
        <dsp:cNvPr id="0" name=""/>
        <dsp:cNvSpPr/>
      </dsp:nvSpPr>
      <dsp:spPr>
        <a:xfrm>
          <a:off x="0" y="0"/>
          <a:ext cx="21031200" cy="144817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35FDEA-C7DE-4AB4-9FE5-030F27541B61}">
      <dsp:nvSpPr>
        <dsp:cNvPr id="0" name=""/>
        <dsp:cNvSpPr/>
      </dsp:nvSpPr>
      <dsp:spPr>
        <a:xfrm>
          <a:off x="438074" y="332639"/>
          <a:ext cx="796498" cy="7964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63D7BC-1857-4B69-8128-CDEDCC65500C}">
      <dsp:nvSpPr>
        <dsp:cNvPr id="0" name=""/>
        <dsp:cNvSpPr/>
      </dsp:nvSpPr>
      <dsp:spPr>
        <a:xfrm>
          <a:off x="1672647" y="6798"/>
          <a:ext cx="19358552" cy="1448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266" tIns="153266" rIns="153266" bIns="153266" numCol="1" spcCol="1270" anchor="ctr" anchorCtr="0">
          <a:noAutofit/>
        </a:bodyPr>
        <a:lstStyle/>
        <a:p>
          <a:pPr marL="0" lvl="0" indent="0" algn="l" defTabSz="1955800">
            <a:lnSpc>
              <a:spcPct val="100000"/>
            </a:lnSpc>
            <a:spcBef>
              <a:spcPct val="0"/>
            </a:spcBef>
            <a:spcAft>
              <a:spcPct val="35000"/>
            </a:spcAft>
            <a:buNone/>
          </a:pPr>
          <a:r>
            <a:rPr lang="en-US" sz="4400" kern="1200" dirty="0"/>
            <a:t>PLAN</a:t>
          </a:r>
        </a:p>
      </dsp:txBody>
      <dsp:txXfrm>
        <a:off x="1672647" y="6798"/>
        <a:ext cx="19358552" cy="1448179"/>
      </dsp:txXfrm>
    </dsp:sp>
    <dsp:sp modelId="{D52D6FEB-1276-456C-9A7D-AC4B006D2CF4}">
      <dsp:nvSpPr>
        <dsp:cNvPr id="0" name=""/>
        <dsp:cNvSpPr/>
      </dsp:nvSpPr>
      <dsp:spPr>
        <a:xfrm>
          <a:off x="0" y="1758575"/>
          <a:ext cx="21031200" cy="144817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FEFED8-721D-4C05-BB79-D1B4D595822D}">
      <dsp:nvSpPr>
        <dsp:cNvPr id="0" name=""/>
        <dsp:cNvSpPr/>
      </dsp:nvSpPr>
      <dsp:spPr>
        <a:xfrm>
          <a:off x="438074" y="2142863"/>
          <a:ext cx="796498" cy="7964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60B248-97E3-4C4D-9C5A-4936CB714B3D}">
      <dsp:nvSpPr>
        <dsp:cNvPr id="0" name=""/>
        <dsp:cNvSpPr/>
      </dsp:nvSpPr>
      <dsp:spPr>
        <a:xfrm>
          <a:off x="1672647" y="1817023"/>
          <a:ext cx="19358552" cy="1448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266" tIns="153266" rIns="153266" bIns="153266" numCol="1" spcCol="1270" anchor="ctr" anchorCtr="0">
          <a:noAutofit/>
        </a:bodyPr>
        <a:lstStyle/>
        <a:p>
          <a:pPr marL="0" lvl="0" indent="0" algn="l" defTabSz="1955800">
            <a:lnSpc>
              <a:spcPct val="100000"/>
            </a:lnSpc>
            <a:spcBef>
              <a:spcPct val="0"/>
            </a:spcBef>
            <a:spcAft>
              <a:spcPct val="35000"/>
            </a:spcAft>
            <a:buNone/>
          </a:pPr>
          <a:r>
            <a:rPr lang="en-US" sz="4400" kern="1200" dirty="0"/>
            <a:t>COLLECT</a:t>
          </a:r>
        </a:p>
      </dsp:txBody>
      <dsp:txXfrm>
        <a:off x="1672647" y="1817023"/>
        <a:ext cx="19358552" cy="1448179"/>
      </dsp:txXfrm>
    </dsp:sp>
    <dsp:sp modelId="{EA9D9BE0-BB31-4E0D-9892-1154F94C595A}">
      <dsp:nvSpPr>
        <dsp:cNvPr id="0" name=""/>
        <dsp:cNvSpPr/>
      </dsp:nvSpPr>
      <dsp:spPr>
        <a:xfrm>
          <a:off x="0" y="3627248"/>
          <a:ext cx="21031200" cy="144817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8BCF74-6F37-4AF8-B5EE-AD09D3BC699B}">
      <dsp:nvSpPr>
        <dsp:cNvPr id="0" name=""/>
        <dsp:cNvSpPr/>
      </dsp:nvSpPr>
      <dsp:spPr>
        <a:xfrm>
          <a:off x="438074" y="3953088"/>
          <a:ext cx="796498" cy="79649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646FAA-7E57-42DA-9C3E-DD5205986253}">
      <dsp:nvSpPr>
        <dsp:cNvPr id="0" name=""/>
        <dsp:cNvSpPr/>
      </dsp:nvSpPr>
      <dsp:spPr>
        <a:xfrm>
          <a:off x="1672647" y="3627248"/>
          <a:ext cx="19358552" cy="1448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266" tIns="153266" rIns="153266" bIns="153266" numCol="1" spcCol="1270" anchor="ctr" anchorCtr="0">
          <a:noAutofit/>
        </a:bodyPr>
        <a:lstStyle/>
        <a:p>
          <a:pPr marL="0" lvl="0" indent="0" algn="l" defTabSz="1955800">
            <a:lnSpc>
              <a:spcPct val="100000"/>
            </a:lnSpc>
            <a:spcBef>
              <a:spcPct val="0"/>
            </a:spcBef>
            <a:spcAft>
              <a:spcPct val="35000"/>
            </a:spcAft>
            <a:buNone/>
          </a:pPr>
          <a:r>
            <a:rPr lang="en-US" sz="4400" kern="1200" dirty="0"/>
            <a:t>APPRAISE</a:t>
          </a:r>
        </a:p>
      </dsp:txBody>
      <dsp:txXfrm>
        <a:off x="1672647" y="3627248"/>
        <a:ext cx="19358552" cy="1448179"/>
      </dsp:txXfrm>
    </dsp:sp>
    <dsp:sp modelId="{16EE9184-9254-4BB1-BAF3-704830B41742}">
      <dsp:nvSpPr>
        <dsp:cNvPr id="0" name=""/>
        <dsp:cNvSpPr/>
      </dsp:nvSpPr>
      <dsp:spPr>
        <a:xfrm>
          <a:off x="0" y="5437472"/>
          <a:ext cx="21031200" cy="144817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E368C7-E575-418C-B2DC-82933B0E42FD}">
      <dsp:nvSpPr>
        <dsp:cNvPr id="0" name=""/>
        <dsp:cNvSpPr/>
      </dsp:nvSpPr>
      <dsp:spPr>
        <a:xfrm>
          <a:off x="438074" y="5763313"/>
          <a:ext cx="796498" cy="7964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26CA34-BBDD-4182-A98E-1C9CB47A4839}">
      <dsp:nvSpPr>
        <dsp:cNvPr id="0" name=""/>
        <dsp:cNvSpPr/>
      </dsp:nvSpPr>
      <dsp:spPr>
        <a:xfrm>
          <a:off x="1672647" y="5437472"/>
          <a:ext cx="19358552" cy="1448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266" tIns="153266" rIns="153266" bIns="153266" numCol="1" spcCol="1270" anchor="ctr" anchorCtr="0">
          <a:noAutofit/>
        </a:bodyPr>
        <a:lstStyle/>
        <a:p>
          <a:pPr marL="0" lvl="0" indent="0" algn="l" defTabSz="1955800">
            <a:lnSpc>
              <a:spcPct val="100000"/>
            </a:lnSpc>
            <a:spcBef>
              <a:spcPct val="0"/>
            </a:spcBef>
            <a:spcAft>
              <a:spcPct val="35000"/>
            </a:spcAft>
            <a:buNone/>
          </a:pPr>
          <a:r>
            <a:rPr lang="en-US" sz="4400" kern="1200" dirty="0"/>
            <a:t>ANALYZE</a:t>
          </a:r>
        </a:p>
      </dsp:txBody>
      <dsp:txXfrm>
        <a:off x="1672647" y="5437472"/>
        <a:ext cx="19358552" cy="1448179"/>
      </dsp:txXfrm>
    </dsp:sp>
    <dsp:sp modelId="{5A6CB2AE-7BE2-4ED7-9958-901CB8A3F095}">
      <dsp:nvSpPr>
        <dsp:cNvPr id="0" name=""/>
        <dsp:cNvSpPr/>
      </dsp:nvSpPr>
      <dsp:spPr>
        <a:xfrm>
          <a:off x="0" y="7247697"/>
          <a:ext cx="21031200" cy="144817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59712A-F6AA-4FA2-9A12-4C68F6B6F253}">
      <dsp:nvSpPr>
        <dsp:cNvPr id="0" name=""/>
        <dsp:cNvSpPr/>
      </dsp:nvSpPr>
      <dsp:spPr>
        <a:xfrm>
          <a:off x="438074" y="7573537"/>
          <a:ext cx="796498" cy="79649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97C650-32A7-4363-BD9F-8FA6E976A9FB}">
      <dsp:nvSpPr>
        <dsp:cNvPr id="0" name=""/>
        <dsp:cNvSpPr/>
      </dsp:nvSpPr>
      <dsp:spPr>
        <a:xfrm>
          <a:off x="1672647" y="7247697"/>
          <a:ext cx="19358552" cy="1448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266" tIns="153266" rIns="153266" bIns="153266" numCol="1" spcCol="1270" anchor="ctr" anchorCtr="0">
          <a:noAutofit/>
        </a:bodyPr>
        <a:lstStyle/>
        <a:p>
          <a:pPr marL="0" lvl="0" indent="0" algn="l" defTabSz="1955800">
            <a:lnSpc>
              <a:spcPct val="100000"/>
            </a:lnSpc>
            <a:spcBef>
              <a:spcPct val="0"/>
            </a:spcBef>
            <a:spcAft>
              <a:spcPct val="35000"/>
            </a:spcAft>
            <a:buNone/>
          </a:pPr>
          <a:r>
            <a:rPr lang="en-US" sz="4400" kern="1200" dirty="0"/>
            <a:t>REPORT &amp; REVIEW</a:t>
          </a:r>
        </a:p>
      </dsp:txBody>
      <dsp:txXfrm>
        <a:off x="1672647" y="7247697"/>
        <a:ext cx="19358552" cy="14481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2D2C6A-B9DD-4E36-85E0-9E33086303B7}">
      <dsp:nvSpPr>
        <dsp:cNvPr id="0" name=""/>
        <dsp:cNvSpPr/>
      </dsp:nvSpPr>
      <dsp:spPr>
        <a:xfrm>
          <a:off x="785851" y="5254"/>
          <a:ext cx="3268261" cy="196095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Administrative Particulars and Details of Authors and Reviewers</a:t>
          </a:r>
        </a:p>
      </dsp:txBody>
      <dsp:txXfrm>
        <a:off x="843285" y="62688"/>
        <a:ext cx="3153393" cy="1846088"/>
      </dsp:txXfrm>
    </dsp:sp>
    <dsp:sp modelId="{0C1CF458-B17E-4992-916D-A59151E8DA00}">
      <dsp:nvSpPr>
        <dsp:cNvPr id="0" name=""/>
        <dsp:cNvSpPr/>
      </dsp:nvSpPr>
      <dsp:spPr>
        <a:xfrm>
          <a:off x="4341720" y="580468"/>
          <a:ext cx="692871" cy="810528"/>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4341720" y="742574"/>
        <a:ext cx="485010" cy="486316"/>
      </dsp:txXfrm>
    </dsp:sp>
    <dsp:sp modelId="{4AD72105-4517-473D-AB4A-BBC2E543F748}">
      <dsp:nvSpPr>
        <dsp:cNvPr id="0" name=""/>
        <dsp:cNvSpPr/>
      </dsp:nvSpPr>
      <dsp:spPr>
        <a:xfrm>
          <a:off x="5361417" y="5254"/>
          <a:ext cx="3268261" cy="1960956"/>
        </a:xfrm>
        <a:prstGeom prst="roundRect">
          <a:avLst>
            <a:gd name="adj" fmla="val 10000"/>
          </a:avLst>
        </a:prstGeom>
        <a:solidFill>
          <a:schemeClr val="accent5">
            <a:hueOff val="-482753"/>
            <a:satOff val="-1244"/>
            <a:lumOff val="-8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Executive Summary</a:t>
          </a:r>
        </a:p>
      </dsp:txBody>
      <dsp:txXfrm>
        <a:off x="5418851" y="62688"/>
        <a:ext cx="3153393" cy="1846088"/>
      </dsp:txXfrm>
    </dsp:sp>
    <dsp:sp modelId="{70A7A9FE-7C38-4798-B24A-3C3C8E31EA13}">
      <dsp:nvSpPr>
        <dsp:cNvPr id="0" name=""/>
        <dsp:cNvSpPr/>
      </dsp:nvSpPr>
      <dsp:spPr>
        <a:xfrm>
          <a:off x="8917286" y="580468"/>
          <a:ext cx="692871" cy="810528"/>
        </a:xfrm>
        <a:prstGeom prst="rightArrow">
          <a:avLst>
            <a:gd name="adj1" fmla="val 60000"/>
            <a:gd name="adj2" fmla="val 50000"/>
          </a:avLst>
        </a:prstGeom>
        <a:solidFill>
          <a:schemeClr val="accent5">
            <a:hueOff val="-519888"/>
            <a:satOff val="-1340"/>
            <a:lumOff val="-90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917286" y="742574"/>
        <a:ext cx="485010" cy="486316"/>
      </dsp:txXfrm>
    </dsp:sp>
    <dsp:sp modelId="{CA13796F-1DBE-43D0-9591-1A57A03D4B2E}">
      <dsp:nvSpPr>
        <dsp:cNvPr id="0" name=""/>
        <dsp:cNvSpPr/>
      </dsp:nvSpPr>
      <dsp:spPr>
        <a:xfrm>
          <a:off x="9936983" y="5254"/>
          <a:ext cx="3268261" cy="1960956"/>
        </a:xfrm>
        <a:prstGeom prst="roundRect">
          <a:avLst>
            <a:gd name="adj" fmla="val 10000"/>
          </a:avLst>
        </a:prstGeom>
        <a:solidFill>
          <a:schemeClr val="accent5">
            <a:hueOff val="-965506"/>
            <a:satOff val="-2488"/>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SCOPE (Hypothesis and Objectives)</a:t>
          </a:r>
        </a:p>
      </dsp:txBody>
      <dsp:txXfrm>
        <a:off x="9994417" y="62688"/>
        <a:ext cx="3153393" cy="1846088"/>
      </dsp:txXfrm>
    </dsp:sp>
    <dsp:sp modelId="{4F7E31D5-8C3F-4E46-8AE9-3AABCD8E3C8C}">
      <dsp:nvSpPr>
        <dsp:cNvPr id="0" name=""/>
        <dsp:cNvSpPr/>
      </dsp:nvSpPr>
      <dsp:spPr>
        <a:xfrm>
          <a:off x="13492852" y="580468"/>
          <a:ext cx="692871" cy="810528"/>
        </a:xfrm>
        <a:prstGeom prst="rightArrow">
          <a:avLst>
            <a:gd name="adj1" fmla="val 60000"/>
            <a:gd name="adj2" fmla="val 50000"/>
          </a:avLst>
        </a:prstGeom>
        <a:solidFill>
          <a:schemeClr val="accent5">
            <a:hueOff val="-1039776"/>
            <a:satOff val="-2680"/>
            <a:lumOff val="-181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13492852" y="742574"/>
        <a:ext cx="485010" cy="486316"/>
      </dsp:txXfrm>
    </dsp:sp>
    <dsp:sp modelId="{338DF628-38F0-4BDA-B54B-7F406B0BAB85}">
      <dsp:nvSpPr>
        <dsp:cNvPr id="0" name=""/>
        <dsp:cNvSpPr/>
      </dsp:nvSpPr>
      <dsp:spPr>
        <a:xfrm>
          <a:off x="14512550" y="5254"/>
          <a:ext cx="3268261" cy="1960956"/>
        </a:xfrm>
        <a:prstGeom prst="roundRect">
          <a:avLst>
            <a:gd name="adj" fmla="val 10000"/>
          </a:avLst>
        </a:prstGeom>
        <a:solidFill>
          <a:schemeClr val="accent5">
            <a:hueOff val="-1448259"/>
            <a:satOff val="-3733"/>
            <a:lumOff val="-25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DEVICE DESCRIPTION, INTENDED USE and DEVICE CHARACTERISTICS</a:t>
          </a:r>
        </a:p>
      </dsp:txBody>
      <dsp:txXfrm>
        <a:off x="14569984" y="62688"/>
        <a:ext cx="3153393" cy="1846088"/>
      </dsp:txXfrm>
    </dsp:sp>
    <dsp:sp modelId="{F4FB5345-3CDB-40DD-98FC-39D1983B65E7}">
      <dsp:nvSpPr>
        <dsp:cNvPr id="0" name=""/>
        <dsp:cNvSpPr/>
      </dsp:nvSpPr>
      <dsp:spPr>
        <a:xfrm rot="5400000">
          <a:off x="15800245" y="2194989"/>
          <a:ext cx="692871" cy="810528"/>
        </a:xfrm>
        <a:prstGeom prst="rightArrow">
          <a:avLst>
            <a:gd name="adj1" fmla="val 60000"/>
            <a:gd name="adj2" fmla="val 50000"/>
          </a:avLst>
        </a:prstGeom>
        <a:solidFill>
          <a:schemeClr val="accent5">
            <a:hueOff val="-1559664"/>
            <a:satOff val="-4020"/>
            <a:lumOff val="-271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5400000">
        <a:off x="15903523" y="2253818"/>
        <a:ext cx="486316" cy="485010"/>
      </dsp:txXfrm>
    </dsp:sp>
    <dsp:sp modelId="{43A6F39D-2ED6-4259-9AF7-2A1E34F8C4C3}">
      <dsp:nvSpPr>
        <dsp:cNvPr id="0" name=""/>
        <dsp:cNvSpPr/>
      </dsp:nvSpPr>
      <dsp:spPr>
        <a:xfrm>
          <a:off x="14512550" y="3273515"/>
          <a:ext cx="3268261" cy="1960956"/>
        </a:xfrm>
        <a:prstGeom prst="roundRect">
          <a:avLst>
            <a:gd name="adj" fmla="val 10000"/>
          </a:avLst>
        </a:prstGeom>
        <a:solidFill>
          <a:schemeClr val="accent5">
            <a:hueOff val="-1931012"/>
            <a:satOff val="-4977"/>
            <a:lumOff val="-33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Summary of Clinical Evaluation Plan including GSPR identification</a:t>
          </a:r>
        </a:p>
      </dsp:txBody>
      <dsp:txXfrm>
        <a:off x="14569984" y="3330949"/>
        <a:ext cx="3153393" cy="1846088"/>
      </dsp:txXfrm>
    </dsp:sp>
    <dsp:sp modelId="{02F727C4-E323-42C0-9068-11571F79EBB2}">
      <dsp:nvSpPr>
        <dsp:cNvPr id="0" name=""/>
        <dsp:cNvSpPr/>
      </dsp:nvSpPr>
      <dsp:spPr>
        <a:xfrm rot="10800000">
          <a:off x="13532071" y="3848729"/>
          <a:ext cx="692871" cy="810528"/>
        </a:xfrm>
        <a:prstGeom prst="rightArrow">
          <a:avLst>
            <a:gd name="adj1" fmla="val 60000"/>
            <a:gd name="adj2" fmla="val 50000"/>
          </a:avLst>
        </a:prstGeom>
        <a:solidFill>
          <a:schemeClr val="accent5">
            <a:hueOff val="-2079552"/>
            <a:satOff val="-5360"/>
            <a:lumOff val="-362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10800000">
        <a:off x="13739932" y="4010835"/>
        <a:ext cx="485010" cy="486316"/>
      </dsp:txXfrm>
    </dsp:sp>
    <dsp:sp modelId="{D6306729-E8F2-4B3D-9E56-A0F083FD5309}">
      <dsp:nvSpPr>
        <dsp:cNvPr id="0" name=""/>
        <dsp:cNvSpPr/>
      </dsp:nvSpPr>
      <dsp:spPr>
        <a:xfrm>
          <a:off x="9936983" y="3273515"/>
          <a:ext cx="3268261" cy="1960956"/>
        </a:xfrm>
        <a:prstGeom prst="roundRect">
          <a:avLst>
            <a:gd name="adj" fmla="val 10000"/>
          </a:avLst>
        </a:prstGeom>
        <a:solidFill>
          <a:schemeClr val="accent5">
            <a:hueOff val="-2413765"/>
            <a:satOff val="-6221"/>
            <a:lumOff val="-42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Common Specifications or Harmonized Standards (Applicable Standards)</a:t>
          </a:r>
        </a:p>
      </dsp:txBody>
      <dsp:txXfrm>
        <a:off x="9994417" y="3330949"/>
        <a:ext cx="3153393" cy="1846088"/>
      </dsp:txXfrm>
    </dsp:sp>
    <dsp:sp modelId="{CCA07661-38CA-48BC-BD8D-9E6E8B391EA9}">
      <dsp:nvSpPr>
        <dsp:cNvPr id="0" name=""/>
        <dsp:cNvSpPr/>
      </dsp:nvSpPr>
      <dsp:spPr>
        <a:xfrm rot="10800000">
          <a:off x="8956505" y="3848729"/>
          <a:ext cx="692871" cy="810528"/>
        </a:xfrm>
        <a:prstGeom prst="rightArrow">
          <a:avLst>
            <a:gd name="adj1" fmla="val 60000"/>
            <a:gd name="adj2" fmla="val 50000"/>
          </a:avLst>
        </a:prstGeom>
        <a:solidFill>
          <a:schemeClr val="accent5">
            <a:hueOff val="-2599440"/>
            <a:satOff val="-6700"/>
            <a:lumOff val="-452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10800000">
        <a:off x="9164366" y="4010835"/>
        <a:ext cx="485010" cy="486316"/>
      </dsp:txXfrm>
    </dsp:sp>
    <dsp:sp modelId="{9734871D-F89B-4435-A3FD-19251759A9D0}">
      <dsp:nvSpPr>
        <dsp:cNvPr id="0" name=""/>
        <dsp:cNvSpPr/>
      </dsp:nvSpPr>
      <dsp:spPr>
        <a:xfrm>
          <a:off x="5361417" y="3273515"/>
          <a:ext cx="3268261" cy="1960956"/>
        </a:xfrm>
        <a:prstGeom prst="roundRect">
          <a:avLst>
            <a:gd name="adj" fmla="val 10000"/>
          </a:avLst>
        </a:prstGeom>
        <a:solidFill>
          <a:schemeClr val="accent5">
            <a:hueOff val="-2896518"/>
            <a:satOff val="-7465"/>
            <a:lumOff val="-50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Equivalence (If Relevant) Access to Data If Class III or implantable</a:t>
          </a:r>
        </a:p>
      </dsp:txBody>
      <dsp:txXfrm>
        <a:off x="5418851" y="3330949"/>
        <a:ext cx="3153393" cy="1846088"/>
      </dsp:txXfrm>
    </dsp:sp>
    <dsp:sp modelId="{C9D588B4-CC98-4B88-A64B-99ADF6D79448}">
      <dsp:nvSpPr>
        <dsp:cNvPr id="0" name=""/>
        <dsp:cNvSpPr/>
      </dsp:nvSpPr>
      <dsp:spPr>
        <a:xfrm rot="10800000">
          <a:off x="4380939" y="3848729"/>
          <a:ext cx="692871" cy="810528"/>
        </a:xfrm>
        <a:prstGeom prst="rightArrow">
          <a:avLst>
            <a:gd name="adj1" fmla="val 60000"/>
            <a:gd name="adj2" fmla="val 50000"/>
          </a:avLst>
        </a:prstGeom>
        <a:solidFill>
          <a:schemeClr val="accent5">
            <a:hueOff val="-3119328"/>
            <a:satOff val="-8040"/>
            <a:lumOff val="-543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10800000">
        <a:off x="4588800" y="4010835"/>
        <a:ext cx="485010" cy="486316"/>
      </dsp:txXfrm>
    </dsp:sp>
    <dsp:sp modelId="{C9C19F37-9E38-413C-828A-CAAAFA3B2CFB}">
      <dsp:nvSpPr>
        <dsp:cNvPr id="0" name=""/>
        <dsp:cNvSpPr/>
      </dsp:nvSpPr>
      <dsp:spPr>
        <a:xfrm>
          <a:off x="785851" y="3273515"/>
          <a:ext cx="3268261" cy="1960956"/>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CURRENT KNOWLEDGE, STATE-OF-THE ART and BENCHMARK</a:t>
          </a:r>
        </a:p>
      </dsp:txBody>
      <dsp:txXfrm>
        <a:off x="843285" y="3330949"/>
        <a:ext cx="3153393" cy="1846088"/>
      </dsp:txXfrm>
    </dsp:sp>
    <dsp:sp modelId="{A8E3BFDB-019E-48F9-8D31-82EBCAF198B2}">
      <dsp:nvSpPr>
        <dsp:cNvPr id="0" name=""/>
        <dsp:cNvSpPr/>
      </dsp:nvSpPr>
      <dsp:spPr>
        <a:xfrm rot="5400000">
          <a:off x="2073546" y="5463250"/>
          <a:ext cx="692871" cy="810528"/>
        </a:xfrm>
        <a:prstGeom prst="rightArrow">
          <a:avLst>
            <a:gd name="adj1" fmla="val 60000"/>
            <a:gd name="adj2" fmla="val 50000"/>
          </a:avLst>
        </a:prstGeom>
        <a:solidFill>
          <a:schemeClr val="accent5">
            <a:hueOff val="-3639215"/>
            <a:satOff val="-9379"/>
            <a:lumOff val="-633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5400000">
        <a:off x="2176824" y="5522079"/>
        <a:ext cx="486316" cy="485010"/>
      </dsp:txXfrm>
    </dsp:sp>
    <dsp:sp modelId="{D80FB4EC-EDBA-47D2-9896-0CF19DDF575E}">
      <dsp:nvSpPr>
        <dsp:cNvPr id="0" name=""/>
        <dsp:cNvSpPr/>
      </dsp:nvSpPr>
      <dsp:spPr>
        <a:xfrm>
          <a:off x="785851" y="6541777"/>
          <a:ext cx="3268261" cy="1960956"/>
        </a:xfrm>
        <a:prstGeom prst="roundRect">
          <a:avLst>
            <a:gd name="adj" fmla="val 10000"/>
          </a:avLst>
        </a:prstGeom>
        <a:solidFill>
          <a:schemeClr val="accent5">
            <a:hueOff val="-3862025"/>
            <a:satOff val="-9954"/>
            <a:lumOff val="-6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Objective and Systematic Search Protocol &amp;Appraisal- Clinical Literature Review</a:t>
          </a:r>
        </a:p>
      </dsp:txBody>
      <dsp:txXfrm>
        <a:off x="843285" y="6599211"/>
        <a:ext cx="3153393" cy="1846088"/>
      </dsp:txXfrm>
    </dsp:sp>
    <dsp:sp modelId="{1050CC94-0B96-4E50-A754-4777FBF17567}">
      <dsp:nvSpPr>
        <dsp:cNvPr id="0" name=""/>
        <dsp:cNvSpPr/>
      </dsp:nvSpPr>
      <dsp:spPr>
        <a:xfrm>
          <a:off x="4341720" y="7116991"/>
          <a:ext cx="692871" cy="810528"/>
        </a:xfrm>
        <a:prstGeom prst="rightArrow">
          <a:avLst>
            <a:gd name="adj1" fmla="val 60000"/>
            <a:gd name="adj2" fmla="val 50000"/>
          </a:avLst>
        </a:prstGeom>
        <a:solidFill>
          <a:schemeClr val="accent5">
            <a:hueOff val="-4159103"/>
            <a:satOff val="-10719"/>
            <a:lumOff val="-724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4341720" y="7279097"/>
        <a:ext cx="485010" cy="486316"/>
      </dsp:txXfrm>
    </dsp:sp>
    <dsp:sp modelId="{068784BD-F1A8-47A7-8FAA-D71D0E37962A}">
      <dsp:nvSpPr>
        <dsp:cNvPr id="0" name=""/>
        <dsp:cNvSpPr/>
      </dsp:nvSpPr>
      <dsp:spPr>
        <a:xfrm>
          <a:off x="5361417" y="6541777"/>
          <a:ext cx="3268261" cy="1960956"/>
        </a:xfrm>
        <a:prstGeom prst="roundRect">
          <a:avLst>
            <a:gd name="adj" fmla="val 10000"/>
          </a:avLst>
        </a:prstGeom>
        <a:solidFill>
          <a:schemeClr val="accent5">
            <a:hueOff val="-4344777"/>
            <a:satOff val="-11198"/>
            <a:lumOff val="-75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Clinical Investigation or PMCF investigation data presentation</a:t>
          </a:r>
        </a:p>
      </dsp:txBody>
      <dsp:txXfrm>
        <a:off x="5418851" y="6599211"/>
        <a:ext cx="3153393" cy="1846088"/>
      </dsp:txXfrm>
    </dsp:sp>
    <dsp:sp modelId="{31B9FA4B-D9A1-49B2-9E8A-0465D38F6D6E}">
      <dsp:nvSpPr>
        <dsp:cNvPr id="0" name=""/>
        <dsp:cNvSpPr/>
      </dsp:nvSpPr>
      <dsp:spPr>
        <a:xfrm>
          <a:off x="8917286" y="7116991"/>
          <a:ext cx="692871" cy="810528"/>
        </a:xfrm>
        <a:prstGeom prst="rightArrow">
          <a:avLst>
            <a:gd name="adj1" fmla="val 60000"/>
            <a:gd name="adj2" fmla="val 50000"/>
          </a:avLst>
        </a:prstGeom>
        <a:solidFill>
          <a:schemeClr val="accent5">
            <a:hueOff val="-4678991"/>
            <a:satOff val="-12059"/>
            <a:lumOff val="-81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917286" y="7279097"/>
        <a:ext cx="485010" cy="486316"/>
      </dsp:txXfrm>
    </dsp:sp>
    <dsp:sp modelId="{CD70C387-BF69-4651-A411-2E49889BAEA3}">
      <dsp:nvSpPr>
        <dsp:cNvPr id="0" name=""/>
        <dsp:cNvSpPr/>
      </dsp:nvSpPr>
      <dsp:spPr>
        <a:xfrm>
          <a:off x="9936983" y="6541777"/>
          <a:ext cx="3268261" cy="1960956"/>
        </a:xfrm>
        <a:prstGeom prst="roundRect">
          <a:avLst>
            <a:gd name="adj" fmla="val 10000"/>
          </a:avLst>
        </a:prstGeom>
        <a:solidFill>
          <a:schemeClr val="accent5">
            <a:hueOff val="-4827531"/>
            <a:satOff val="-12442"/>
            <a:lumOff val="-84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Data link to PMS and PMCF  </a:t>
          </a:r>
        </a:p>
      </dsp:txBody>
      <dsp:txXfrm>
        <a:off x="9994417" y="6599211"/>
        <a:ext cx="3153393" cy="1846088"/>
      </dsp:txXfrm>
    </dsp:sp>
    <dsp:sp modelId="{6F4A05B4-242A-4BC0-BFE2-1E3697072967}">
      <dsp:nvSpPr>
        <dsp:cNvPr id="0" name=""/>
        <dsp:cNvSpPr/>
      </dsp:nvSpPr>
      <dsp:spPr>
        <a:xfrm>
          <a:off x="13492852" y="7116991"/>
          <a:ext cx="692871" cy="810528"/>
        </a:xfrm>
        <a:prstGeom prst="rightArrow">
          <a:avLst>
            <a:gd name="adj1" fmla="val 60000"/>
            <a:gd name="adj2" fmla="val 50000"/>
          </a:avLst>
        </a:prstGeom>
        <a:solidFill>
          <a:schemeClr val="accent5">
            <a:hueOff val="-5198879"/>
            <a:satOff val="-13399"/>
            <a:lumOff val="-905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13492852" y="7279097"/>
        <a:ext cx="485010" cy="486316"/>
      </dsp:txXfrm>
    </dsp:sp>
    <dsp:sp modelId="{A0A0BFAD-78C0-48CC-8AD0-74B7D2391666}">
      <dsp:nvSpPr>
        <dsp:cNvPr id="0" name=""/>
        <dsp:cNvSpPr/>
      </dsp:nvSpPr>
      <dsp:spPr>
        <a:xfrm>
          <a:off x="14512550" y="6541777"/>
          <a:ext cx="3268261" cy="1960956"/>
        </a:xfrm>
        <a:prstGeom prst="roundRect">
          <a:avLst>
            <a:gd name="adj" fmla="val 10000"/>
          </a:avLst>
        </a:prstGeom>
        <a:solidFill>
          <a:schemeClr val="accent5">
            <a:hueOff val="-5310283"/>
            <a:satOff val="-13686"/>
            <a:lumOff val="-92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Reference to IFU, SSCP, labelling consistency of data is demonstrated</a:t>
          </a:r>
        </a:p>
      </dsp:txBody>
      <dsp:txXfrm>
        <a:off x="14569984" y="6599211"/>
        <a:ext cx="3153393" cy="1846088"/>
      </dsp:txXfrm>
    </dsp:sp>
    <dsp:sp modelId="{AD354DD9-71C4-4D02-A18C-9B2034F2385B}">
      <dsp:nvSpPr>
        <dsp:cNvPr id="0" name=""/>
        <dsp:cNvSpPr/>
      </dsp:nvSpPr>
      <dsp:spPr>
        <a:xfrm rot="5683242">
          <a:off x="15609635" y="8820451"/>
          <a:ext cx="792751" cy="810528"/>
        </a:xfrm>
        <a:prstGeom prst="rightArrow">
          <a:avLst>
            <a:gd name="adj1" fmla="val 60000"/>
            <a:gd name="adj2" fmla="val 50000"/>
          </a:avLst>
        </a:prstGeom>
        <a:solidFill>
          <a:schemeClr val="accent5">
            <a:hueOff val="-5718767"/>
            <a:satOff val="-14739"/>
            <a:lumOff val="-995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5400000">
        <a:off x="15772639" y="8829743"/>
        <a:ext cx="486316" cy="554926"/>
      </dsp:txXfrm>
    </dsp:sp>
    <dsp:sp modelId="{1F827666-F2D9-48FB-A2E5-91CAD0BB11C7}">
      <dsp:nvSpPr>
        <dsp:cNvPr id="0" name=""/>
        <dsp:cNvSpPr/>
      </dsp:nvSpPr>
      <dsp:spPr>
        <a:xfrm>
          <a:off x="13918478" y="9993417"/>
          <a:ext cx="3862333" cy="2251688"/>
        </a:xfrm>
        <a:prstGeom prst="roundRect">
          <a:avLst>
            <a:gd name="adj" fmla="val 10000"/>
          </a:avLst>
        </a:prstGeom>
        <a:solidFill>
          <a:schemeClr val="accent5">
            <a:hueOff val="-5793037"/>
            <a:satOff val="-14931"/>
            <a:lumOff val="-100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Summary of all available data and conclusions (Pre-clinical, Safety and Performance)</a:t>
          </a:r>
        </a:p>
      </dsp:txBody>
      <dsp:txXfrm>
        <a:off x="13984428" y="10059367"/>
        <a:ext cx="3730433" cy="2119788"/>
      </dsp:txXfrm>
    </dsp:sp>
    <dsp:sp modelId="{250244DC-3966-4286-8A3A-D070744D9F83}">
      <dsp:nvSpPr>
        <dsp:cNvPr id="0" name=""/>
        <dsp:cNvSpPr/>
      </dsp:nvSpPr>
      <dsp:spPr>
        <a:xfrm rot="10800000">
          <a:off x="12937999" y="10713997"/>
          <a:ext cx="692871" cy="810528"/>
        </a:xfrm>
        <a:prstGeom prst="rightArrow">
          <a:avLst>
            <a:gd name="adj1" fmla="val 60000"/>
            <a:gd name="adj2" fmla="val 50000"/>
          </a:avLst>
        </a:prstGeom>
        <a:solidFill>
          <a:schemeClr val="accent5">
            <a:hueOff val="-6238655"/>
            <a:satOff val="-16079"/>
            <a:lumOff val="-1086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10800000">
        <a:off x="13145860" y="10876103"/>
        <a:ext cx="485010" cy="486316"/>
      </dsp:txXfrm>
    </dsp:sp>
    <dsp:sp modelId="{4FC177D3-A733-4DDD-B6C2-ADE8C327432B}">
      <dsp:nvSpPr>
        <dsp:cNvPr id="0" name=""/>
        <dsp:cNvSpPr/>
      </dsp:nvSpPr>
      <dsp:spPr>
        <a:xfrm>
          <a:off x="7410813" y="9810038"/>
          <a:ext cx="5200359" cy="2618446"/>
        </a:xfrm>
        <a:prstGeom prst="roundRect">
          <a:avLst>
            <a:gd name="adj" fmla="val 10000"/>
          </a:avLst>
        </a:prstGeom>
        <a:solidFill>
          <a:schemeClr val="accent5">
            <a:hueOff val="-6275789"/>
            <a:satOff val="-16175"/>
            <a:lumOff val="-109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1" kern="1200" dirty="0"/>
            <a:t>Where demonstration of conformity based on clinical data is not deemed appropriate (Article 61(10) of Regulation (EU) 2017/745) </a:t>
          </a:r>
          <a:endParaRPr lang="en-US" sz="2400" b="1" kern="1200" dirty="0"/>
        </a:p>
      </dsp:txBody>
      <dsp:txXfrm>
        <a:off x="7487505" y="9886730"/>
        <a:ext cx="5046975" cy="2465062"/>
      </dsp:txXfrm>
    </dsp:sp>
    <dsp:sp modelId="{9A7913C7-95F0-4550-9CDA-5F63C7F3799F}">
      <dsp:nvSpPr>
        <dsp:cNvPr id="0" name=""/>
        <dsp:cNvSpPr/>
      </dsp:nvSpPr>
      <dsp:spPr>
        <a:xfrm rot="10800000">
          <a:off x="6430335" y="10713997"/>
          <a:ext cx="692871" cy="810528"/>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10800000">
        <a:off x="6638196" y="10876103"/>
        <a:ext cx="485010" cy="486316"/>
      </dsp:txXfrm>
    </dsp:sp>
    <dsp:sp modelId="{EC644AAF-3934-4F9F-AFBB-6209F376EBD1}">
      <dsp:nvSpPr>
        <dsp:cNvPr id="0" name=""/>
        <dsp:cNvSpPr/>
      </dsp:nvSpPr>
      <dsp:spPr>
        <a:xfrm>
          <a:off x="557269" y="10035538"/>
          <a:ext cx="5546239" cy="2167445"/>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1" kern="1200" dirty="0"/>
            <a:t>The voluntary clinical consultation on the clinical development strategy (Article 61(2) of Regulation (EU) 2017/745) </a:t>
          </a:r>
          <a:endParaRPr lang="en-US" sz="2400" b="1" kern="1200" dirty="0"/>
        </a:p>
      </dsp:txBody>
      <dsp:txXfrm>
        <a:off x="620751" y="10099020"/>
        <a:ext cx="5419275" cy="20404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8243D3-F0FF-4A20-B9C0-E87ECEAE164C}">
      <dsp:nvSpPr>
        <dsp:cNvPr id="0" name=""/>
        <dsp:cNvSpPr/>
      </dsp:nvSpPr>
      <dsp:spPr>
        <a:xfrm>
          <a:off x="0" y="46607"/>
          <a:ext cx="20777199" cy="22643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l" defTabSz="2533650">
            <a:lnSpc>
              <a:spcPct val="90000"/>
            </a:lnSpc>
            <a:spcBef>
              <a:spcPct val="0"/>
            </a:spcBef>
            <a:spcAft>
              <a:spcPct val="35000"/>
            </a:spcAft>
            <a:buNone/>
          </a:pPr>
          <a:r>
            <a:rPr lang="tr-TR" sz="5700" b="1" kern="1200" dirty="0"/>
            <a:t>Ek II – Eski (</a:t>
          </a:r>
          <a:r>
            <a:rPr lang="tr-TR" sz="5700" b="1" kern="1200" dirty="0" err="1"/>
            <a:t>legacy</a:t>
          </a:r>
          <a:r>
            <a:rPr lang="tr-TR" sz="5700" b="1" kern="1200" dirty="0"/>
            <a:t>) Cihazlara Yönelik Klinik Değerlendirme Planı</a:t>
          </a:r>
          <a:endParaRPr lang="en-US" sz="5700" kern="1200" dirty="0"/>
        </a:p>
      </dsp:txBody>
      <dsp:txXfrm>
        <a:off x="110536" y="157143"/>
        <a:ext cx="20556127" cy="2043261"/>
      </dsp:txXfrm>
    </dsp:sp>
    <dsp:sp modelId="{D003C0E1-8B37-4A15-989B-367D50BBEE12}">
      <dsp:nvSpPr>
        <dsp:cNvPr id="0" name=""/>
        <dsp:cNvSpPr/>
      </dsp:nvSpPr>
      <dsp:spPr>
        <a:xfrm>
          <a:off x="0" y="2475101"/>
          <a:ext cx="20777199" cy="22643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l" defTabSz="2533650">
            <a:lnSpc>
              <a:spcPct val="90000"/>
            </a:lnSpc>
            <a:spcBef>
              <a:spcPct val="0"/>
            </a:spcBef>
            <a:spcAft>
              <a:spcPct val="35000"/>
            </a:spcAft>
            <a:buNone/>
          </a:pPr>
          <a:r>
            <a:rPr lang="tr-TR" sz="5700" kern="1200"/>
            <a:t>Eski (legacy) cihazlara yönelik modifiye edilmiş Klinik Değerlendirme Planı asgari aşağıdakileri içerir:</a:t>
          </a:r>
          <a:endParaRPr lang="en-US" sz="5700" kern="1200"/>
        </a:p>
      </dsp:txBody>
      <dsp:txXfrm>
        <a:off x="110536" y="2585637"/>
        <a:ext cx="20556127" cy="2043261"/>
      </dsp:txXfrm>
    </dsp:sp>
    <dsp:sp modelId="{6BA8EE2B-2967-404E-B504-7122461B4E73}">
      <dsp:nvSpPr>
        <dsp:cNvPr id="0" name=""/>
        <dsp:cNvSpPr/>
      </dsp:nvSpPr>
      <dsp:spPr>
        <a:xfrm>
          <a:off x="0" y="4739434"/>
          <a:ext cx="20777199" cy="5663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9676" tIns="72390" rIns="405384" bIns="72390" numCol="1" spcCol="1270" anchor="t" anchorCtr="0">
          <a:noAutofit/>
        </a:bodyPr>
        <a:lstStyle/>
        <a:p>
          <a:pPr marL="285750" lvl="1" indent="-285750" algn="l" defTabSz="1955800">
            <a:lnSpc>
              <a:spcPct val="90000"/>
            </a:lnSpc>
            <a:spcBef>
              <a:spcPct val="0"/>
            </a:spcBef>
            <a:spcAft>
              <a:spcPct val="20000"/>
            </a:spcAft>
            <a:buChar char="•"/>
          </a:pPr>
          <a:r>
            <a:rPr lang="tr-TR" sz="4400" kern="1200"/>
            <a:t>İlgili klinik veriler ile desteklenmesi gereken GSPR’lerin tanımlanması, </a:t>
          </a:r>
          <a:endParaRPr lang="en-US" sz="4400" kern="1200"/>
        </a:p>
        <a:p>
          <a:pPr marL="285750" lvl="1" indent="-285750" algn="l" defTabSz="1955800">
            <a:lnSpc>
              <a:spcPct val="90000"/>
            </a:lnSpc>
            <a:spcBef>
              <a:spcPct val="0"/>
            </a:spcBef>
            <a:spcAft>
              <a:spcPct val="20000"/>
            </a:spcAft>
            <a:buChar char="•"/>
          </a:pPr>
          <a:r>
            <a:rPr lang="tr-TR" sz="4400" kern="1200"/>
            <a:t>Cihazın kullanım amacının belirtilmesi,</a:t>
          </a:r>
          <a:endParaRPr lang="en-US" sz="4400" kern="1200"/>
        </a:p>
        <a:p>
          <a:pPr marL="285750" lvl="1" indent="-285750" algn="l" defTabSz="1955800">
            <a:lnSpc>
              <a:spcPct val="90000"/>
            </a:lnSpc>
            <a:spcBef>
              <a:spcPct val="0"/>
            </a:spcBef>
            <a:spcAft>
              <a:spcPct val="20000"/>
            </a:spcAft>
            <a:buChar char="•"/>
          </a:pPr>
          <a:r>
            <a:rPr lang="tr-TR" sz="4400" kern="1200"/>
            <a:t>Belirgin endikasyonlar ve kontrendikasyonlar ile birlikte hedef grupların açık bir spesifikasyonu,</a:t>
          </a:r>
          <a:endParaRPr lang="en-US" sz="4400" kern="1200"/>
        </a:p>
        <a:p>
          <a:pPr marL="285750" lvl="1" indent="-285750" algn="l" defTabSz="1955800">
            <a:lnSpc>
              <a:spcPct val="90000"/>
            </a:lnSpc>
            <a:spcBef>
              <a:spcPct val="0"/>
            </a:spcBef>
            <a:spcAft>
              <a:spcPct val="20000"/>
            </a:spcAft>
            <a:buChar char="•"/>
          </a:pPr>
          <a:r>
            <a:rPr lang="tr-TR" sz="4400" kern="1200" dirty="0"/>
            <a:t>İlgili ve belirlenmiş klinik çıktı parametreleri ile birlikte, hastalara yönelik amaçlanan klinik faydaların ayrıntılı açıklamasını,</a:t>
          </a:r>
          <a:endParaRPr lang="en-US" sz="4400" kern="1200" dirty="0"/>
        </a:p>
        <a:p>
          <a:pPr marL="285750" lvl="1" indent="-285750" algn="l" defTabSz="1955800">
            <a:lnSpc>
              <a:spcPct val="90000"/>
            </a:lnSpc>
            <a:spcBef>
              <a:spcPct val="0"/>
            </a:spcBef>
            <a:spcAft>
              <a:spcPct val="20000"/>
            </a:spcAft>
            <a:buChar char="•"/>
          </a:pPr>
          <a:r>
            <a:rPr lang="tr-TR" sz="4400" kern="1200"/>
            <a:t>Alternatif tedavilerin tanımlanması, analiz edilmesi ve değerlendirilmesine yönelik bir strateji, </a:t>
          </a:r>
          <a:endParaRPr lang="en-US" sz="4400" kern="1200"/>
        </a:p>
      </dsp:txBody>
      <dsp:txXfrm>
        <a:off x="0" y="4739434"/>
        <a:ext cx="20777199" cy="56635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F4D98C-3902-4BB4-B87C-E90C4DC8CBDC}">
      <dsp:nvSpPr>
        <dsp:cNvPr id="0" name=""/>
        <dsp:cNvSpPr/>
      </dsp:nvSpPr>
      <dsp:spPr>
        <a:xfrm>
          <a:off x="2567" y="1014701"/>
          <a:ext cx="9011170" cy="572209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234685-34A1-4FE9-8B12-23D0F3059C31}">
      <dsp:nvSpPr>
        <dsp:cNvPr id="0" name=""/>
        <dsp:cNvSpPr/>
      </dsp:nvSpPr>
      <dsp:spPr>
        <a:xfrm>
          <a:off x="1003808" y="1965880"/>
          <a:ext cx="9011170" cy="572209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en-US" sz="5800" kern="1200" dirty="0" err="1"/>
            <a:t>Klinik</a:t>
          </a:r>
          <a:r>
            <a:rPr lang="en-US" sz="5800" kern="1200" dirty="0"/>
            <a:t> </a:t>
          </a:r>
          <a:r>
            <a:rPr lang="en-US" sz="5800" kern="1200" dirty="0" err="1"/>
            <a:t>Değerlendirmenin</a:t>
          </a:r>
          <a:r>
            <a:rPr lang="en-US" sz="5800" kern="1200" dirty="0"/>
            <a:t> </a:t>
          </a:r>
          <a:r>
            <a:rPr lang="en-US" sz="5800" kern="1200" dirty="0" err="1"/>
            <a:t>bazı</a:t>
          </a:r>
          <a:r>
            <a:rPr lang="en-US" sz="5800" kern="1200" dirty="0"/>
            <a:t> </a:t>
          </a:r>
          <a:r>
            <a:rPr lang="en-US" sz="5800" kern="1200" dirty="0" err="1"/>
            <a:t>bölüm</a:t>
          </a:r>
          <a:r>
            <a:rPr lang="en-US" sz="5800" kern="1200" dirty="0"/>
            <a:t> </a:t>
          </a:r>
          <a:r>
            <a:rPr lang="en-US" sz="5800" kern="1200" dirty="0" err="1"/>
            <a:t>ya</a:t>
          </a:r>
          <a:r>
            <a:rPr lang="en-US" sz="5800" kern="1200" dirty="0"/>
            <a:t> da alt </a:t>
          </a:r>
          <a:r>
            <a:rPr lang="en-US" sz="5800" kern="1200" dirty="0" err="1"/>
            <a:t>bölümlerinde</a:t>
          </a:r>
          <a:r>
            <a:rPr lang="en-US" sz="5800" kern="1200" dirty="0"/>
            <a:t> RYS ve PGS ye </a:t>
          </a:r>
          <a:r>
            <a:rPr lang="en-US" sz="5800" kern="1200" dirty="0" err="1"/>
            <a:t>veri</a:t>
          </a:r>
          <a:r>
            <a:rPr lang="en-US" sz="5800" kern="1200" dirty="0"/>
            <a:t> </a:t>
          </a:r>
          <a:r>
            <a:rPr lang="en-US" sz="5800" kern="1200" dirty="0" err="1"/>
            <a:t>transferinin</a:t>
          </a:r>
          <a:r>
            <a:rPr lang="en-US" sz="5800" kern="1200" dirty="0"/>
            <a:t> </a:t>
          </a:r>
          <a:r>
            <a:rPr lang="en-US" sz="5800" kern="1200" dirty="0" err="1"/>
            <a:t>yapıldığı</a:t>
          </a:r>
          <a:r>
            <a:rPr lang="en-US" sz="5800" kern="1200" dirty="0"/>
            <a:t> </a:t>
          </a:r>
          <a:r>
            <a:rPr lang="en-US" sz="5800" kern="1200" dirty="0" err="1"/>
            <a:t>gösterilmeli</a:t>
          </a:r>
          <a:r>
            <a:rPr lang="en-US" sz="5800" kern="1200" dirty="0"/>
            <a:t> ve </a:t>
          </a:r>
          <a:r>
            <a:rPr lang="en-US" sz="5800" kern="1200" dirty="0" err="1"/>
            <a:t>riskler</a:t>
          </a:r>
          <a:r>
            <a:rPr lang="en-US" sz="5800" kern="1200" dirty="0"/>
            <a:t> </a:t>
          </a:r>
          <a:r>
            <a:rPr lang="en-US" sz="5800" kern="1200" dirty="0" err="1"/>
            <a:t>tanımlanmalıdır</a:t>
          </a:r>
          <a:r>
            <a:rPr lang="en-US" sz="5800" kern="1200" dirty="0"/>
            <a:t>. </a:t>
          </a:r>
        </a:p>
      </dsp:txBody>
      <dsp:txXfrm>
        <a:off x="1171402" y="2133474"/>
        <a:ext cx="8675982" cy="5386905"/>
      </dsp:txXfrm>
    </dsp:sp>
    <dsp:sp modelId="{0B71DE6A-0E6C-418C-B6ED-9CD18285D917}">
      <dsp:nvSpPr>
        <dsp:cNvPr id="0" name=""/>
        <dsp:cNvSpPr/>
      </dsp:nvSpPr>
      <dsp:spPr>
        <a:xfrm>
          <a:off x="11016220" y="1014701"/>
          <a:ext cx="9011170" cy="572209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9FE986-78CE-466D-B4E4-DF595363C0FA}">
      <dsp:nvSpPr>
        <dsp:cNvPr id="0" name=""/>
        <dsp:cNvSpPr/>
      </dsp:nvSpPr>
      <dsp:spPr>
        <a:xfrm>
          <a:off x="12017461" y="1965880"/>
          <a:ext cx="9011170" cy="572209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en-US" sz="5800" kern="1200"/>
            <a:t>Standardize edilmiş kalite yönetim sistemi prosedürlerinde bu bilgiler verilmelidir. </a:t>
          </a:r>
        </a:p>
      </dsp:txBody>
      <dsp:txXfrm>
        <a:off x="12185055" y="2133474"/>
        <a:ext cx="8675982" cy="538690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067E09-797E-44CF-9871-6994044B1979}">
      <dsp:nvSpPr>
        <dsp:cNvPr id="0" name=""/>
        <dsp:cNvSpPr/>
      </dsp:nvSpPr>
      <dsp:spPr>
        <a:xfrm>
          <a:off x="194086" y="5437"/>
          <a:ext cx="5432375" cy="325942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kern="1200" dirty="0"/>
            <a:t>Risk </a:t>
          </a:r>
          <a:r>
            <a:rPr lang="en-US" sz="3300" b="1" kern="1200" dirty="0" err="1"/>
            <a:t>Yönetim</a:t>
          </a:r>
          <a:r>
            <a:rPr lang="en-US" sz="3300" b="1" kern="1200" dirty="0"/>
            <a:t> </a:t>
          </a:r>
          <a:r>
            <a:rPr lang="en-US" sz="3300" b="1" kern="1200" dirty="0" err="1"/>
            <a:t>Sürecinden</a:t>
          </a:r>
          <a:r>
            <a:rPr lang="en-US" sz="3300" b="1" kern="1200" dirty="0"/>
            <a:t> </a:t>
          </a:r>
          <a:r>
            <a:rPr lang="en-US" sz="3300" b="1" kern="1200" dirty="0" err="1"/>
            <a:t>artık</a:t>
          </a:r>
          <a:r>
            <a:rPr lang="en-US" sz="3300" b="1" kern="1200" dirty="0"/>
            <a:t> </a:t>
          </a:r>
          <a:r>
            <a:rPr lang="en-US" sz="3300" b="1" kern="1200" dirty="0" err="1"/>
            <a:t>riskler</a:t>
          </a:r>
          <a:endParaRPr lang="en-US" sz="3300" b="1" kern="1200" dirty="0"/>
        </a:p>
      </dsp:txBody>
      <dsp:txXfrm>
        <a:off x="289551" y="100902"/>
        <a:ext cx="5241445" cy="3068495"/>
      </dsp:txXfrm>
    </dsp:sp>
    <dsp:sp modelId="{6FC399CF-CAB8-4540-826A-5D2CB85658A7}">
      <dsp:nvSpPr>
        <dsp:cNvPr id="0" name=""/>
        <dsp:cNvSpPr/>
      </dsp:nvSpPr>
      <dsp:spPr>
        <a:xfrm>
          <a:off x="6104511" y="961535"/>
          <a:ext cx="1151663" cy="1347229"/>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b="1" kern="1200"/>
        </a:p>
      </dsp:txBody>
      <dsp:txXfrm>
        <a:off x="6104511" y="1230981"/>
        <a:ext cx="806164" cy="808337"/>
      </dsp:txXfrm>
    </dsp:sp>
    <dsp:sp modelId="{1F764182-47A3-4066-BDC6-366F4C72C27B}">
      <dsp:nvSpPr>
        <dsp:cNvPr id="0" name=""/>
        <dsp:cNvSpPr/>
      </dsp:nvSpPr>
      <dsp:spPr>
        <a:xfrm>
          <a:off x="7799412" y="5437"/>
          <a:ext cx="5432375" cy="3259425"/>
        </a:xfrm>
        <a:prstGeom prst="roundRect">
          <a:avLst>
            <a:gd name="adj" fmla="val 10000"/>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kern="1200" dirty="0"/>
            <a:t>PMS </a:t>
          </a:r>
          <a:r>
            <a:rPr lang="en-US" sz="3300" b="1" kern="1200" dirty="0" err="1"/>
            <a:t>üzerinden</a:t>
          </a:r>
          <a:r>
            <a:rPr lang="en-US" sz="3300" b="1" kern="1200" dirty="0"/>
            <a:t> </a:t>
          </a:r>
          <a:r>
            <a:rPr lang="en-US" sz="3300" b="1" kern="1200" dirty="0" err="1"/>
            <a:t>proaktif</a:t>
          </a:r>
          <a:r>
            <a:rPr lang="en-US" sz="3300" b="1" kern="1200" dirty="0"/>
            <a:t> </a:t>
          </a:r>
          <a:r>
            <a:rPr lang="en-US" sz="3300" b="1" kern="1200" dirty="0" err="1"/>
            <a:t>veri</a:t>
          </a:r>
          <a:r>
            <a:rPr lang="en-US" sz="3300" b="1" kern="1200" dirty="0"/>
            <a:t> </a:t>
          </a:r>
          <a:r>
            <a:rPr lang="en-US" sz="3300" b="1" kern="1200" dirty="0" err="1"/>
            <a:t>araması</a:t>
          </a:r>
          <a:r>
            <a:rPr lang="en-US" sz="3300" b="1" kern="1200" dirty="0"/>
            <a:t> </a:t>
          </a:r>
          <a:r>
            <a:rPr lang="en-US" sz="3300" b="1" kern="1200" dirty="0" err="1"/>
            <a:t>sonucu</a:t>
          </a:r>
          <a:r>
            <a:rPr lang="en-US" sz="3300" b="1" kern="1200" dirty="0"/>
            <a:t> </a:t>
          </a:r>
          <a:r>
            <a:rPr lang="en-US" sz="3300" b="1" kern="1200" dirty="0" err="1"/>
            <a:t>ortaya</a:t>
          </a:r>
          <a:r>
            <a:rPr lang="en-US" sz="3300" b="1" kern="1200" dirty="0"/>
            <a:t> </a:t>
          </a:r>
          <a:r>
            <a:rPr lang="en-US" sz="3300" b="1" kern="1200" dirty="0" err="1"/>
            <a:t>çıkan</a:t>
          </a:r>
          <a:r>
            <a:rPr lang="en-US" sz="3300" b="1" kern="1200" dirty="0"/>
            <a:t> </a:t>
          </a:r>
          <a:r>
            <a:rPr lang="en-US" sz="3300" b="1" kern="1200" dirty="0" err="1"/>
            <a:t>riskler</a:t>
          </a:r>
          <a:endParaRPr lang="en-US" sz="3300" b="1" kern="1200" dirty="0"/>
        </a:p>
      </dsp:txBody>
      <dsp:txXfrm>
        <a:off x="7894877" y="100902"/>
        <a:ext cx="5241445" cy="3068495"/>
      </dsp:txXfrm>
    </dsp:sp>
    <dsp:sp modelId="{77C71568-DE3B-44BD-A639-6B5A66568845}">
      <dsp:nvSpPr>
        <dsp:cNvPr id="0" name=""/>
        <dsp:cNvSpPr/>
      </dsp:nvSpPr>
      <dsp:spPr>
        <a:xfrm>
          <a:off x="13709836" y="961535"/>
          <a:ext cx="1151663" cy="1347229"/>
        </a:xfrm>
        <a:prstGeom prst="rightArrow">
          <a:avLst>
            <a:gd name="adj1" fmla="val 60000"/>
            <a:gd name="adj2" fmla="val 50000"/>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b="1" kern="1200"/>
        </a:p>
      </dsp:txBody>
      <dsp:txXfrm>
        <a:off x="13709836" y="1230981"/>
        <a:ext cx="806164" cy="808337"/>
      </dsp:txXfrm>
    </dsp:sp>
    <dsp:sp modelId="{4279CC5E-8ECA-43DA-B2A3-BDF93A5924CB}">
      <dsp:nvSpPr>
        <dsp:cNvPr id="0" name=""/>
        <dsp:cNvSpPr/>
      </dsp:nvSpPr>
      <dsp:spPr>
        <a:xfrm>
          <a:off x="15404737" y="5437"/>
          <a:ext cx="5432375" cy="3259425"/>
        </a:xfrm>
        <a:prstGeom prst="roundRect">
          <a:avLst>
            <a:gd name="adj" fmla="val 10000"/>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kern="1200" dirty="0" err="1"/>
            <a:t>Tüm</a:t>
          </a:r>
          <a:r>
            <a:rPr lang="en-US" sz="3300" b="1" kern="1200" dirty="0"/>
            <a:t> </a:t>
          </a:r>
          <a:r>
            <a:rPr lang="en-US" sz="3300" b="1" kern="1200" dirty="0" err="1"/>
            <a:t>bu</a:t>
          </a:r>
          <a:r>
            <a:rPr lang="en-US" sz="3300" b="1" kern="1200" dirty="0"/>
            <a:t> </a:t>
          </a:r>
          <a:r>
            <a:rPr lang="en-US" sz="3300" b="1" kern="1200" dirty="0" err="1"/>
            <a:t>veriler</a:t>
          </a:r>
          <a:r>
            <a:rPr lang="en-US" sz="3300" b="1" kern="1200" dirty="0"/>
            <a:t>, </a:t>
          </a:r>
          <a:r>
            <a:rPr lang="en-US" sz="3300" b="1" kern="1200" dirty="0" err="1"/>
            <a:t>klinik</a:t>
          </a:r>
          <a:r>
            <a:rPr lang="en-US" sz="3300" b="1" kern="1200" dirty="0"/>
            <a:t> </a:t>
          </a:r>
          <a:r>
            <a:rPr lang="en-US" sz="3300" b="1" kern="1200" dirty="0" err="1"/>
            <a:t>kanıt</a:t>
          </a:r>
          <a:r>
            <a:rPr lang="en-US" sz="3300" b="1" kern="1200" dirty="0"/>
            <a:t> </a:t>
          </a:r>
          <a:r>
            <a:rPr lang="en-US" sz="3300" b="1" kern="1200" dirty="0" err="1"/>
            <a:t>yaratma</a:t>
          </a:r>
          <a:r>
            <a:rPr lang="en-US" sz="3300" b="1" kern="1200" dirty="0"/>
            <a:t> </a:t>
          </a:r>
          <a:r>
            <a:rPr lang="en-US" sz="3300" b="1" kern="1200" dirty="0" err="1"/>
            <a:t>yolu</a:t>
          </a:r>
          <a:r>
            <a:rPr lang="en-US" sz="3300" b="1" kern="1200" dirty="0"/>
            <a:t> </a:t>
          </a:r>
          <a:r>
            <a:rPr lang="en-US" sz="3300" b="1" kern="1200" dirty="0" err="1"/>
            <a:t>için</a:t>
          </a:r>
          <a:r>
            <a:rPr lang="en-US" sz="3300" b="1" kern="1200" dirty="0"/>
            <a:t> </a:t>
          </a:r>
          <a:r>
            <a:rPr lang="en-US" sz="3300" b="1" kern="1200" dirty="0" err="1"/>
            <a:t>bir</a:t>
          </a:r>
          <a:r>
            <a:rPr lang="en-US" sz="3300" b="1" kern="1200" dirty="0"/>
            <a:t> </a:t>
          </a:r>
          <a:r>
            <a:rPr lang="en-US" sz="3300" b="1" kern="1200" dirty="0" err="1"/>
            <a:t>klinik</a:t>
          </a:r>
          <a:r>
            <a:rPr lang="en-US" sz="3300" b="1" kern="1200" dirty="0"/>
            <a:t> </a:t>
          </a:r>
          <a:r>
            <a:rPr lang="en-US" sz="3300" b="1" kern="1200" dirty="0" err="1"/>
            <a:t>araştırma</a:t>
          </a:r>
          <a:r>
            <a:rPr lang="en-US" sz="3300" b="1" kern="1200" dirty="0"/>
            <a:t> </a:t>
          </a:r>
          <a:r>
            <a:rPr lang="en-US" sz="3300" b="1" kern="1200" dirty="0" err="1"/>
            <a:t>kapsamı</a:t>
          </a:r>
          <a:r>
            <a:rPr lang="en-US" sz="3300" b="1" kern="1200" dirty="0"/>
            <a:t> </a:t>
          </a:r>
          <a:r>
            <a:rPr lang="en-US" sz="3300" b="1" kern="1200" dirty="0" err="1"/>
            <a:t>veya</a:t>
          </a:r>
          <a:r>
            <a:rPr lang="en-US" sz="3300" b="1" kern="1200" dirty="0"/>
            <a:t> </a:t>
          </a:r>
          <a:r>
            <a:rPr lang="en-US" sz="3300" b="1" kern="1200" dirty="0" err="1"/>
            <a:t>literatür</a:t>
          </a:r>
          <a:r>
            <a:rPr lang="en-US" sz="3300" b="1" kern="1200" dirty="0"/>
            <a:t> </a:t>
          </a:r>
          <a:r>
            <a:rPr lang="en-US" sz="3300" b="1" kern="1200" dirty="0" err="1"/>
            <a:t>arama</a:t>
          </a:r>
          <a:r>
            <a:rPr lang="en-US" sz="3300" b="1" kern="1200" dirty="0"/>
            <a:t> </a:t>
          </a:r>
          <a:r>
            <a:rPr lang="en-US" sz="3300" b="1" kern="1200" dirty="0" err="1"/>
            <a:t>protokolü</a:t>
          </a:r>
          <a:r>
            <a:rPr lang="en-US" sz="3300" b="1" kern="1200" dirty="0"/>
            <a:t>/</a:t>
          </a:r>
          <a:r>
            <a:rPr lang="en-US" sz="3300" b="1" kern="1200" dirty="0" err="1"/>
            <a:t>tasarımına</a:t>
          </a:r>
          <a:r>
            <a:rPr lang="en-US" sz="3300" b="1" kern="1200" dirty="0"/>
            <a:t> </a:t>
          </a:r>
          <a:r>
            <a:rPr lang="en-US" sz="3300" b="1" kern="1200" dirty="0" err="1"/>
            <a:t>girdi</a:t>
          </a:r>
          <a:r>
            <a:rPr lang="en-US" sz="3300" b="1" kern="1200" dirty="0"/>
            <a:t> </a:t>
          </a:r>
          <a:r>
            <a:rPr lang="en-US" sz="3300" b="1" kern="1200" dirty="0" err="1"/>
            <a:t>olabilir</a:t>
          </a:r>
          <a:r>
            <a:rPr lang="en-US" sz="3300" b="1" kern="1200" dirty="0"/>
            <a:t>.</a:t>
          </a:r>
        </a:p>
      </dsp:txBody>
      <dsp:txXfrm>
        <a:off x="15500202" y="100902"/>
        <a:ext cx="5241445" cy="3068495"/>
      </dsp:txXfrm>
    </dsp:sp>
    <dsp:sp modelId="{6F56BC34-2512-4026-A98A-310406D46940}">
      <dsp:nvSpPr>
        <dsp:cNvPr id="0" name=""/>
        <dsp:cNvSpPr/>
      </dsp:nvSpPr>
      <dsp:spPr>
        <a:xfrm rot="5400000">
          <a:off x="17545093" y="3645129"/>
          <a:ext cx="1151663" cy="1347229"/>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b="1" kern="1200"/>
        </a:p>
      </dsp:txBody>
      <dsp:txXfrm rot="-5400000">
        <a:off x="17716757" y="3742912"/>
        <a:ext cx="808337" cy="806164"/>
      </dsp:txXfrm>
    </dsp:sp>
    <dsp:sp modelId="{CEE0FA47-57DC-4D00-BB5F-8F4EA7CADA80}">
      <dsp:nvSpPr>
        <dsp:cNvPr id="0" name=""/>
        <dsp:cNvSpPr/>
      </dsp:nvSpPr>
      <dsp:spPr>
        <a:xfrm>
          <a:off x="15404737" y="5437813"/>
          <a:ext cx="5432375" cy="3259425"/>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kern="1200"/>
            <a:t>Bu veri işlemine dayalı olarak 61. maddenin 3. bölümünde belirtilen bilimsel olarak sağlam bir arama protokolü oluşturulmalıdır.</a:t>
          </a:r>
        </a:p>
      </dsp:txBody>
      <dsp:txXfrm>
        <a:off x="15500202" y="5533278"/>
        <a:ext cx="5241445" cy="306849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19488-7BAD-41F7-9F6A-C0DECC0C105B}">
      <dsp:nvSpPr>
        <dsp:cNvPr id="0" name=""/>
        <dsp:cNvSpPr/>
      </dsp:nvSpPr>
      <dsp:spPr>
        <a:xfrm>
          <a:off x="0" y="79375"/>
          <a:ext cx="6572250" cy="39433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dirty="0" err="1"/>
            <a:t>Tıbbi</a:t>
          </a:r>
          <a:r>
            <a:rPr lang="en-US" sz="4900" kern="1200" dirty="0"/>
            <a:t> </a:t>
          </a:r>
          <a:r>
            <a:rPr lang="en-US" sz="4900" kern="1200" dirty="0" err="1"/>
            <a:t>cihaz</a:t>
          </a:r>
          <a:r>
            <a:rPr lang="en-US" sz="4900" kern="1200" dirty="0"/>
            <a:t>, </a:t>
          </a:r>
          <a:r>
            <a:rPr lang="en-US" sz="4900" kern="1200" dirty="0" err="1"/>
            <a:t>üretici</a:t>
          </a:r>
          <a:r>
            <a:rPr lang="en-US" sz="4900" kern="1200" dirty="0"/>
            <a:t> </a:t>
          </a:r>
          <a:r>
            <a:rPr lang="en-US" sz="4900" kern="1200" dirty="0" err="1"/>
            <a:t>tarafından</a:t>
          </a:r>
          <a:r>
            <a:rPr lang="en-US" sz="4900" kern="1200" dirty="0"/>
            <a:t> </a:t>
          </a:r>
          <a:r>
            <a:rPr lang="en-US" sz="4900" kern="1200" dirty="0" err="1"/>
            <a:t>belirlenen</a:t>
          </a:r>
          <a:r>
            <a:rPr lang="en-US" sz="4900" kern="1200" dirty="0"/>
            <a:t> </a:t>
          </a:r>
          <a:r>
            <a:rPr lang="en-US" sz="4900" kern="1200" dirty="0" err="1"/>
            <a:t>kullanım</a:t>
          </a:r>
          <a:r>
            <a:rPr lang="en-US" sz="4900" kern="1200" dirty="0"/>
            <a:t> </a:t>
          </a:r>
          <a:r>
            <a:rPr lang="en-US" sz="4900" kern="1200" dirty="0" err="1"/>
            <a:t>amacına</a:t>
          </a:r>
          <a:r>
            <a:rPr lang="en-US" sz="4900" kern="1200" dirty="0"/>
            <a:t> </a:t>
          </a:r>
          <a:r>
            <a:rPr lang="en-US" sz="4900" kern="1200" dirty="0" err="1"/>
            <a:t>güvenli</a:t>
          </a:r>
          <a:r>
            <a:rPr lang="en-US" sz="4900" kern="1200" dirty="0"/>
            <a:t> </a:t>
          </a:r>
          <a:r>
            <a:rPr lang="en-US" sz="4900" kern="1200" dirty="0" err="1"/>
            <a:t>bir</a:t>
          </a:r>
          <a:r>
            <a:rPr lang="en-US" sz="4900" kern="1200" dirty="0"/>
            <a:t> </a:t>
          </a:r>
          <a:r>
            <a:rPr lang="en-US" sz="4900" kern="1200" dirty="0" err="1"/>
            <a:t>şekilde</a:t>
          </a:r>
          <a:r>
            <a:rPr lang="en-US" sz="4900" kern="1200" dirty="0"/>
            <a:t> </a:t>
          </a:r>
          <a:r>
            <a:rPr lang="en-US" sz="4900" kern="1200" dirty="0" err="1"/>
            <a:t>ulaşır</a:t>
          </a:r>
          <a:r>
            <a:rPr lang="en-US" sz="4900" kern="1200" dirty="0"/>
            <a:t>.</a:t>
          </a:r>
        </a:p>
      </dsp:txBody>
      <dsp:txXfrm>
        <a:off x="0" y="79375"/>
        <a:ext cx="6572250" cy="3943350"/>
      </dsp:txXfrm>
    </dsp:sp>
    <dsp:sp modelId="{9B945B9F-6378-4C49-96AD-FC12C29CB8D3}">
      <dsp:nvSpPr>
        <dsp:cNvPr id="0" name=""/>
        <dsp:cNvSpPr/>
      </dsp:nvSpPr>
      <dsp:spPr>
        <a:xfrm>
          <a:off x="7229475" y="79375"/>
          <a:ext cx="6572250" cy="39433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dirty="0" err="1"/>
            <a:t>Tıbbi</a:t>
          </a:r>
          <a:r>
            <a:rPr lang="en-US" sz="4900" kern="1200" dirty="0"/>
            <a:t> </a:t>
          </a:r>
          <a:r>
            <a:rPr lang="en-US" sz="4900" kern="1200" dirty="0" err="1"/>
            <a:t>cihaz</a:t>
          </a:r>
          <a:r>
            <a:rPr lang="en-US" sz="4900" kern="1200" dirty="0"/>
            <a:t>, hasta </a:t>
          </a:r>
          <a:r>
            <a:rPr lang="en-US" sz="4900" kern="1200" dirty="0" err="1"/>
            <a:t>veya</a:t>
          </a:r>
          <a:r>
            <a:rPr lang="en-US" sz="4900" kern="1200" dirty="0"/>
            <a:t> son </a:t>
          </a:r>
          <a:r>
            <a:rPr lang="en-US" sz="4900" kern="1200" dirty="0" err="1"/>
            <a:t>kullanıcı</a:t>
          </a:r>
          <a:r>
            <a:rPr lang="en-US" sz="4900" kern="1200" dirty="0"/>
            <a:t> </a:t>
          </a:r>
          <a:r>
            <a:rPr lang="en-US" sz="4900" kern="1200" dirty="0" err="1"/>
            <a:t>için</a:t>
          </a:r>
          <a:r>
            <a:rPr lang="en-US" sz="4900" kern="1200" dirty="0"/>
            <a:t> </a:t>
          </a:r>
          <a:r>
            <a:rPr lang="en-US" sz="4900" kern="1200" dirty="0" err="1"/>
            <a:t>kabul</a:t>
          </a:r>
          <a:r>
            <a:rPr lang="en-US" sz="4900" kern="1200" dirty="0"/>
            <a:t> </a:t>
          </a:r>
          <a:r>
            <a:rPr lang="en-US" sz="4900" kern="1200" dirty="0" err="1"/>
            <a:t>edilemez</a:t>
          </a:r>
          <a:r>
            <a:rPr lang="en-US" sz="4900" kern="1200" dirty="0"/>
            <a:t> </a:t>
          </a:r>
          <a:r>
            <a:rPr lang="en-US" sz="4900" kern="1200" dirty="0" err="1"/>
            <a:t>bir</a:t>
          </a:r>
          <a:r>
            <a:rPr lang="en-US" sz="4900" kern="1200" dirty="0"/>
            <a:t> </a:t>
          </a:r>
          <a:r>
            <a:rPr lang="en-US" sz="4900" kern="1200" dirty="0" err="1"/>
            <a:t>güvenlik</a:t>
          </a:r>
          <a:r>
            <a:rPr lang="en-US" sz="4900" kern="1200" dirty="0"/>
            <a:t> </a:t>
          </a:r>
          <a:r>
            <a:rPr lang="en-US" sz="4900" kern="1200" dirty="0" err="1"/>
            <a:t>tehlikesi</a:t>
          </a:r>
          <a:r>
            <a:rPr lang="en-US" sz="4900" kern="1200" dirty="0"/>
            <a:t> </a:t>
          </a:r>
          <a:r>
            <a:rPr lang="en-US" sz="4900" kern="1200" dirty="0" err="1"/>
            <a:t>oluşturmaz</a:t>
          </a:r>
          <a:r>
            <a:rPr lang="en-US" sz="4900" kern="1200" dirty="0"/>
            <a:t>.</a:t>
          </a:r>
        </a:p>
      </dsp:txBody>
      <dsp:txXfrm>
        <a:off x="7229475" y="79375"/>
        <a:ext cx="6572250" cy="3943350"/>
      </dsp:txXfrm>
    </dsp:sp>
    <dsp:sp modelId="{2E0093F2-5827-448A-8E8A-33AD6A73EDE8}">
      <dsp:nvSpPr>
        <dsp:cNvPr id="0" name=""/>
        <dsp:cNvSpPr/>
      </dsp:nvSpPr>
      <dsp:spPr>
        <a:xfrm>
          <a:off x="14458950" y="79375"/>
          <a:ext cx="6572250" cy="39433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dirty="0" err="1"/>
            <a:t>Cihazın</a:t>
          </a:r>
          <a:r>
            <a:rPr lang="en-US" sz="4900" kern="1200" dirty="0"/>
            <a:t> </a:t>
          </a:r>
          <a:r>
            <a:rPr lang="en-US" sz="4900" kern="1200" dirty="0" err="1"/>
            <a:t>kullanımıyla</a:t>
          </a:r>
          <a:r>
            <a:rPr lang="en-US" sz="4900" kern="1200" dirty="0"/>
            <a:t> </a:t>
          </a:r>
          <a:r>
            <a:rPr lang="en-US" sz="4900" kern="1200" dirty="0" err="1"/>
            <a:t>ilgili</a:t>
          </a:r>
          <a:r>
            <a:rPr lang="en-US" sz="4900" kern="1200" dirty="0"/>
            <a:t> her </a:t>
          </a:r>
          <a:r>
            <a:rPr lang="en-US" sz="4900" kern="1200" dirty="0" err="1"/>
            <a:t>türlü</a:t>
          </a:r>
          <a:r>
            <a:rPr lang="en-US" sz="4900" kern="1200" dirty="0"/>
            <a:t> risk, </a:t>
          </a:r>
          <a:r>
            <a:rPr lang="en-US" sz="4900" kern="1200" dirty="0" err="1"/>
            <a:t>hastaya</a:t>
          </a:r>
          <a:r>
            <a:rPr lang="en-US" sz="4900" kern="1200" dirty="0"/>
            <a:t> </a:t>
          </a:r>
          <a:r>
            <a:rPr lang="en-US" sz="4900" kern="1200" dirty="0" err="1"/>
            <a:t>sağladığı</a:t>
          </a:r>
          <a:r>
            <a:rPr lang="en-US" sz="4900" kern="1200" dirty="0"/>
            <a:t> </a:t>
          </a:r>
          <a:r>
            <a:rPr lang="en-US" sz="4900" kern="1200" dirty="0" err="1"/>
            <a:t>faydayla</a:t>
          </a:r>
          <a:r>
            <a:rPr lang="en-US" sz="4900" kern="1200" dirty="0"/>
            <a:t> </a:t>
          </a:r>
          <a:r>
            <a:rPr lang="en-US" sz="4900" kern="1200" dirty="0" err="1"/>
            <a:t>kıyaslandığında</a:t>
          </a:r>
          <a:r>
            <a:rPr lang="en-US" sz="4900" kern="1200" dirty="0"/>
            <a:t> </a:t>
          </a:r>
          <a:r>
            <a:rPr lang="en-US" sz="4900" kern="1200" dirty="0" err="1"/>
            <a:t>kabul</a:t>
          </a:r>
          <a:r>
            <a:rPr lang="en-US" sz="4900" kern="1200" dirty="0"/>
            <a:t> </a:t>
          </a:r>
          <a:r>
            <a:rPr lang="en-US" sz="4900" kern="1200" dirty="0" err="1"/>
            <a:t>edilebilir</a:t>
          </a:r>
          <a:r>
            <a:rPr lang="en-US" sz="4900" kern="1200" dirty="0"/>
            <a:t>.</a:t>
          </a:r>
        </a:p>
      </dsp:txBody>
      <dsp:txXfrm>
        <a:off x="14458950" y="79375"/>
        <a:ext cx="6572250" cy="3943350"/>
      </dsp:txXfrm>
    </dsp:sp>
    <dsp:sp modelId="{12944E19-4E51-49A0-9015-EB05CD2D3B94}">
      <dsp:nvSpPr>
        <dsp:cNvPr id="0" name=""/>
        <dsp:cNvSpPr/>
      </dsp:nvSpPr>
      <dsp:spPr>
        <a:xfrm>
          <a:off x="3614737" y="4679950"/>
          <a:ext cx="6572250" cy="39433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a:t>Pazar sonrası klinik takip veya CE onay sonrası çalışmanın gereklidir/gerekli değildir.</a:t>
          </a:r>
        </a:p>
      </dsp:txBody>
      <dsp:txXfrm>
        <a:off x="3614737" y="4679950"/>
        <a:ext cx="6572250" cy="3943350"/>
      </dsp:txXfrm>
    </dsp:sp>
    <dsp:sp modelId="{0D815FDF-FCA2-4D49-922F-24A296FFF50F}">
      <dsp:nvSpPr>
        <dsp:cNvPr id="0" name=""/>
        <dsp:cNvSpPr/>
      </dsp:nvSpPr>
      <dsp:spPr>
        <a:xfrm>
          <a:off x="10844212" y="4679950"/>
          <a:ext cx="6572250" cy="39433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dirty="0" err="1"/>
            <a:t>Klinik</a:t>
          </a:r>
          <a:r>
            <a:rPr lang="en-US" sz="4900" kern="1200" dirty="0"/>
            <a:t> </a:t>
          </a:r>
          <a:r>
            <a:rPr lang="en-US" sz="4900" kern="1200" dirty="0" err="1"/>
            <a:t>kanıtlar</a:t>
          </a:r>
          <a:r>
            <a:rPr lang="en-US" sz="4900" kern="1200" dirty="0"/>
            <a:t>, </a:t>
          </a:r>
          <a:r>
            <a:rPr lang="en-US" sz="4900" kern="1200" dirty="0" err="1"/>
            <a:t>ilgili</a:t>
          </a:r>
          <a:r>
            <a:rPr lang="en-US" sz="4900" kern="1200" dirty="0"/>
            <a:t> </a:t>
          </a:r>
          <a:r>
            <a:rPr lang="en-US" sz="4900" kern="1200" dirty="0" err="1"/>
            <a:t>genel</a:t>
          </a:r>
          <a:r>
            <a:rPr lang="en-US" sz="4900" kern="1200" dirty="0"/>
            <a:t> </a:t>
          </a:r>
          <a:r>
            <a:rPr lang="en-US" sz="4900" kern="1200" dirty="0" err="1"/>
            <a:t>güvenlilik</a:t>
          </a:r>
          <a:r>
            <a:rPr lang="en-US" sz="4900" kern="1200" dirty="0"/>
            <a:t> ve </a:t>
          </a:r>
          <a:r>
            <a:rPr lang="en-US" sz="4900" kern="1200" dirty="0" err="1"/>
            <a:t>performans</a:t>
          </a:r>
          <a:r>
            <a:rPr lang="en-US" sz="4900" kern="1200" dirty="0"/>
            <a:t> </a:t>
          </a:r>
          <a:r>
            <a:rPr lang="en-US" sz="4900" kern="1200" dirty="0" err="1"/>
            <a:t>gerekliliklerine</a:t>
          </a:r>
          <a:r>
            <a:rPr lang="en-US" sz="4900" kern="1200" dirty="0"/>
            <a:t> </a:t>
          </a:r>
          <a:r>
            <a:rPr lang="en-US" sz="4900" kern="1200" dirty="0" err="1"/>
            <a:t>uygunluğu</a:t>
          </a:r>
          <a:r>
            <a:rPr lang="en-US" sz="4900" kern="1200" dirty="0"/>
            <a:t> </a:t>
          </a:r>
          <a:r>
            <a:rPr lang="en-US" sz="4900" kern="1200" dirty="0" err="1"/>
            <a:t>gösterir</a:t>
          </a:r>
          <a:r>
            <a:rPr lang="en-US" sz="4900" kern="1200" dirty="0"/>
            <a:t>.</a:t>
          </a:r>
        </a:p>
      </dsp:txBody>
      <dsp:txXfrm>
        <a:off x="10844212" y="4679950"/>
        <a:ext cx="6572250" cy="394335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owl with salmon cakes, salad, and humm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917BD-F415-207F-F315-91BB62D33D32}"/>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3EE45310-BB27-CFA4-A965-7168A406669F}"/>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830CEB84-4E32-D270-2660-563DED84BF4A}"/>
              </a:ext>
            </a:extLst>
          </p:cNvPr>
          <p:cNvSpPr>
            <a:spLocks noGrp="1"/>
          </p:cNvSpPr>
          <p:nvPr>
            <p:ph type="dt" sz="half" idx="10"/>
          </p:nvPr>
        </p:nvSpPr>
        <p:spPr/>
        <p:txBody>
          <a:bodyPr/>
          <a:lstStyle/>
          <a:p>
            <a:fld id="{0A6E3868-12F1-41EB-99EA-9294679E5191}" type="datetime1">
              <a:rPr lang="en-US" smtClean="0"/>
              <a:t>10/26/2022</a:t>
            </a:fld>
            <a:endParaRPr lang="en-US"/>
          </a:p>
        </p:txBody>
      </p:sp>
      <p:sp>
        <p:nvSpPr>
          <p:cNvPr id="5" name="Footer Placeholder 4">
            <a:extLst>
              <a:ext uri="{FF2B5EF4-FFF2-40B4-BE49-F238E27FC236}">
                <a16:creationId xmlns:a16="http://schemas.microsoft.com/office/drawing/2014/main" id="{60ED8D28-8B6E-56ED-FB90-3CAF46234E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3AED20-7BE1-1FCA-5CD2-AEADE0BCD69F}"/>
              </a:ext>
            </a:extLst>
          </p:cNvPr>
          <p:cNvSpPr>
            <a:spLocks noGrp="1"/>
          </p:cNvSpPr>
          <p:nvPr>
            <p:ph type="sldNum" sz="quarter" idx="12"/>
          </p:nvPr>
        </p:nvSpPr>
        <p:spPr/>
        <p:txBody>
          <a:bodyPr/>
          <a:lstStyle/>
          <a:p>
            <a:fld id="{28F0157C-36F9-4B94-BE21-845A3703820D}" type="slidenum">
              <a:rPr lang="en-US" smtClean="0"/>
              <a:t>‹#›</a:t>
            </a:fld>
            <a:endParaRPr lang="en-US"/>
          </a:p>
        </p:txBody>
      </p:sp>
    </p:spTree>
    <p:extLst>
      <p:ext uri="{BB962C8B-B14F-4D97-AF65-F5344CB8AC3E}">
        <p14:creationId xmlns:p14="http://schemas.microsoft.com/office/powerpoint/2010/main" val="27845998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4DFE9-35F4-2337-3A4D-F7EBCF7C65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6735B7-D18F-0E4F-AD8B-434A24A28F98}"/>
              </a:ext>
            </a:extLst>
          </p:cNvPr>
          <p:cNvSpPr>
            <a:spLocks noGrp="1"/>
          </p:cNvSpPr>
          <p:nvPr>
            <p:ph type="dt" sz="half" idx="10"/>
          </p:nvPr>
        </p:nvSpPr>
        <p:spPr/>
        <p:txBody>
          <a:bodyPr/>
          <a:lstStyle/>
          <a:p>
            <a:fld id="{AEFBA4F1-A8EF-464B-913A-25D4148AC03D}" type="datetime1">
              <a:rPr lang="en-US" smtClean="0"/>
              <a:t>10/26/2022</a:t>
            </a:fld>
            <a:endParaRPr lang="en-US"/>
          </a:p>
        </p:txBody>
      </p:sp>
      <p:sp>
        <p:nvSpPr>
          <p:cNvPr id="4" name="Footer Placeholder 3">
            <a:extLst>
              <a:ext uri="{FF2B5EF4-FFF2-40B4-BE49-F238E27FC236}">
                <a16:creationId xmlns:a16="http://schemas.microsoft.com/office/drawing/2014/main" id="{925EC183-9247-71DD-021C-B2B392FC25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A5AD44-88D1-3BD5-2CA7-00EC9EC48AD3}"/>
              </a:ext>
            </a:extLst>
          </p:cNvPr>
          <p:cNvSpPr>
            <a:spLocks noGrp="1"/>
          </p:cNvSpPr>
          <p:nvPr>
            <p:ph type="sldNum" sz="quarter" idx="12"/>
          </p:nvPr>
        </p:nvSpPr>
        <p:spPr/>
        <p:txBody>
          <a:bodyPr/>
          <a:lstStyle/>
          <a:p>
            <a:fld id="{FD0446A7-7861-42B3-8920-0A6CACB3DFBF}" type="slidenum">
              <a:rPr lang="en-US" smtClean="0"/>
              <a:t>‹#›</a:t>
            </a:fld>
            <a:endParaRPr lang="en-US"/>
          </a:p>
        </p:txBody>
      </p:sp>
    </p:spTree>
    <p:extLst>
      <p:ext uri="{BB962C8B-B14F-4D97-AF65-F5344CB8AC3E}">
        <p14:creationId xmlns:p14="http://schemas.microsoft.com/office/powerpoint/2010/main" val="2409211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6F870-4C29-1B26-563F-038311A268CD}"/>
              </a:ext>
            </a:extLst>
          </p:cNvPr>
          <p:cNvSpPr>
            <a:spLocks noGrp="1"/>
          </p:cNvSpPr>
          <p:nvPr>
            <p:ph type="title"/>
          </p:nvPr>
        </p:nvSpPr>
        <p:spPr>
          <a:xfrm>
            <a:off x="1679576" y="730251"/>
            <a:ext cx="21031200" cy="2651126"/>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761AAE-DA90-4438-B542-AF4224CB78C8}"/>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9FA9A67A-56C1-6724-F15C-1F105AA8B0AE}"/>
              </a:ext>
            </a:extLst>
          </p:cNvPr>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81776C-8DAC-2224-4FA4-5800894D4224}"/>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C2682D7A-129B-2B72-EA85-AEB294D8071E}"/>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3E3425-3191-6EFA-B4A7-0340CB768BF5}"/>
              </a:ext>
            </a:extLst>
          </p:cNvPr>
          <p:cNvSpPr>
            <a:spLocks noGrp="1"/>
          </p:cNvSpPr>
          <p:nvPr>
            <p:ph type="dt" sz="half" idx="10"/>
          </p:nvPr>
        </p:nvSpPr>
        <p:spPr/>
        <p:txBody>
          <a:bodyPr/>
          <a:lstStyle/>
          <a:p>
            <a:fld id="{32B64621-F049-4DA3-8302-C1A843BC4E29}" type="datetime1">
              <a:rPr lang="en-US" smtClean="0"/>
              <a:t>10/26/2022</a:t>
            </a:fld>
            <a:endParaRPr lang="en-US"/>
          </a:p>
        </p:txBody>
      </p:sp>
      <p:sp>
        <p:nvSpPr>
          <p:cNvPr id="8" name="Footer Placeholder 7">
            <a:extLst>
              <a:ext uri="{FF2B5EF4-FFF2-40B4-BE49-F238E27FC236}">
                <a16:creationId xmlns:a16="http://schemas.microsoft.com/office/drawing/2014/main" id="{CABC4E56-417B-8AC1-7B4C-209B142221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4661B9-BD52-E580-3E5A-829FB7A12353}"/>
              </a:ext>
            </a:extLst>
          </p:cNvPr>
          <p:cNvSpPr>
            <a:spLocks noGrp="1"/>
          </p:cNvSpPr>
          <p:nvPr>
            <p:ph type="sldNum" sz="quarter" idx="12"/>
          </p:nvPr>
        </p:nvSpPr>
        <p:spPr/>
        <p:txBody>
          <a:bodyPr/>
          <a:lstStyle/>
          <a:p>
            <a:fld id="{FD0446A7-7861-42B3-8920-0A6CACB3DFBF}" type="slidenum">
              <a:rPr lang="en-US" smtClean="0"/>
              <a:t>‹#›</a:t>
            </a:fld>
            <a:endParaRPr lang="en-US"/>
          </a:p>
        </p:txBody>
      </p:sp>
    </p:spTree>
    <p:extLst>
      <p:ext uri="{BB962C8B-B14F-4D97-AF65-F5344CB8AC3E}">
        <p14:creationId xmlns:p14="http://schemas.microsoft.com/office/powerpoint/2010/main" val="9613471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E6B37-3CEB-70D7-38EE-2653B793CB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3CDBBC-7565-4371-ADF6-76CB446C975D}"/>
              </a:ext>
            </a:extLst>
          </p:cNvPr>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49BC58-5487-D49C-B558-9436DA9A3F4E}"/>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450D2F-F549-ABFF-9278-0C1BD08754F0}"/>
              </a:ext>
            </a:extLst>
          </p:cNvPr>
          <p:cNvSpPr>
            <a:spLocks noGrp="1"/>
          </p:cNvSpPr>
          <p:nvPr>
            <p:ph type="dt" sz="half" idx="10"/>
          </p:nvPr>
        </p:nvSpPr>
        <p:spPr/>
        <p:txBody>
          <a:bodyPr/>
          <a:lstStyle/>
          <a:p>
            <a:fld id="{6FA5FD40-BEA2-4B4D-A810-4D3814CBCA31}" type="datetime1">
              <a:rPr lang="en-US" smtClean="0"/>
              <a:t>10/26/2022</a:t>
            </a:fld>
            <a:endParaRPr lang="en-US"/>
          </a:p>
        </p:txBody>
      </p:sp>
      <p:sp>
        <p:nvSpPr>
          <p:cNvPr id="6" name="Footer Placeholder 5">
            <a:extLst>
              <a:ext uri="{FF2B5EF4-FFF2-40B4-BE49-F238E27FC236}">
                <a16:creationId xmlns:a16="http://schemas.microsoft.com/office/drawing/2014/main" id="{84CA55E4-0279-802E-B8E3-C4D1B76010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63AE07-5692-72A7-6F4D-BA64C65EA7FF}"/>
              </a:ext>
            </a:extLst>
          </p:cNvPr>
          <p:cNvSpPr>
            <a:spLocks noGrp="1"/>
          </p:cNvSpPr>
          <p:nvPr>
            <p:ph type="sldNum" sz="quarter" idx="12"/>
          </p:nvPr>
        </p:nvSpPr>
        <p:spPr/>
        <p:txBody>
          <a:bodyPr/>
          <a:lstStyle/>
          <a:p>
            <a:fld id="{FD0446A7-7861-42B3-8920-0A6CACB3DFBF}" type="slidenum">
              <a:rPr lang="en-US" smtClean="0"/>
              <a:t>‹#›</a:t>
            </a:fld>
            <a:endParaRPr lang="en-US"/>
          </a:p>
        </p:txBody>
      </p:sp>
    </p:spTree>
    <p:extLst>
      <p:ext uri="{BB962C8B-B14F-4D97-AF65-F5344CB8AC3E}">
        <p14:creationId xmlns:p14="http://schemas.microsoft.com/office/powerpoint/2010/main" val="28146723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18A170-0D2D-044D-30AE-7C3DF3F3F724}"/>
              </a:ext>
            </a:extLst>
          </p:cNvPr>
          <p:cNvSpPr>
            <a:spLocks noGrp="1"/>
          </p:cNvSpPr>
          <p:nvPr>
            <p:ph type="dt" sz="half" idx="10"/>
          </p:nvPr>
        </p:nvSpPr>
        <p:spPr/>
        <p:txBody>
          <a:bodyPr/>
          <a:lstStyle/>
          <a:p>
            <a:fld id="{5275BE53-F35B-42C3-9EDF-8B44C02EE9C3}" type="datetime1">
              <a:rPr lang="en-US" smtClean="0"/>
              <a:t>10/26/2022</a:t>
            </a:fld>
            <a:endParaRPr lang="en-US"/>
          </a:p>
        </p:txBody>
      </p:sp>
      <p:sp>
        <p:nvSpPr>
          <p:cNvPr id="3" name="Footer Placeholder 2">
            <a:extLst>
              <a:ext uri="{FF2B5EF4-FFF2-40B4-BE49-F238E27FC236}">
                <a16:creationId xmlns:a16="http://schemas.microsoft.com/office/drawing/2014/main" id="{ED439060-5334-731A-3085-3953F4A70A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27F472-12A0-73F3-9E31-94EFCB6B18E6}"/>
              </a:ext>
            </a:extLst>
          </p:cNvPr>
          <p:cNvSpPr>
            <a:spLocks noGrp="1"/>
          </p:cNvSpPr>
          <p:nvPr>
            <p:ph type="sldNum" sz="quarter" idx="12"/>
          </p:nvPr>
        </p:nvSpPr>
        <p:spPr/>
        <p:txBody>
          <a:bodyPr/>
          <a:lstStyle/>
          <a:p>
            <a:fld id="{FD0446A7-7861-42B3-8920-0A6CACB3DFBF}" type="slidenum">
              <a:rPr lang="en-US" smtClean="0"/>
              <a:t>‹#›</a:t>
            </a:fld>
            <a:endParaRPr lang="en-US"/>
          </a:p>
        </p:txBody>
      </p:sp>
    </p:spTree>
    <p:extLst>
      <p:ext uri="{BB962C8B-B14F-4D97-AF65-F5344CB8AC3E}">
        <p14:creationId xmlns:p14="http://schemas.microsoft.com/office/powerpoint/2010/main" val="996791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F534A-5AC1-70A5-260F-C80D084786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188EE5-5DA6-A9EF-D6B0-11DF2D74F6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82259B-1A64-9575-D686-0FD96072D424}"/>
              </a:ext>
            </a:extLst>
          </p:cNvPr>
          <p:cNvSpPr>
            <a:spLocks noGrp="1"/>
          </p:cNvSpPr>
          <p:nvPr>
            <p:ph type="dt" sz="half" idx="10"/>
          </p:nvPr>
        </p:nvSpPr>
        <p:spPr/>
        <p:txBody>
          <a:bodyPr/>
          <a:lstStyle/>
          <a:p>
            <a:fld id="{AF36D9D4-BD5A-4C86-A474-D530F1C7424C}" type="datetime1">
              <a:rPr lang="en-US" smtClean="0"/>
              <a:t>10/26/2022</a:t>
            </a:fld>
            <a:endParaRPr lang="en-US"/>
          </a:p>
        </p:txBody>
      </p:sp>
      <p:sp>
        <p:nvSpPr>
          <p:cNvPr id="5" name="Footer Placeholder 4">
            <a:extLst>
              <a:ext uri="{FF2B5EF4-FFF2-40B4-BE49-F238E27FC236}">
                <a16:creationId xmlns:a16="http://schemas.microsoft.com/office/drawing/2014/main" id="{37A62326-D08F-F48F-51A1-9D360FB69D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806F06-7D72-B64C-AE91-C748A0330C06}"/>
              </a:ext>
            </a:extLst>
          </p:cNvPr>
          <p:cNvSpPr>
            <a:spLocks noGrp="1"/>
          </p:cNvSpPr>
          <p:nvPr>
            <p:ph type="sldNum" sz="quarter" idx="12"/>
          </p:nvPr>
        </p:nvSpPr>
        <p:spPr/>
        <p:txBody>
          <a:bodyPr/>
          <a:lstStyle/>
          <a:p>
            <a:fld id="{FD0446A7-7861-42B3-8920-0A6CACB3DFBF}" type="slidenum">
              <a:rPr lang="en-US" smtClean="0"/>
              <a:t>‹#›</a:t>
            </a:fld>
            <a:endParaRPr lang="en-US"/>
          </a:p>
        </p:txBody>
      </p:sp>
    </p:spTree>
    <p:extLst>
      <p:ext uri="{BB962C8B-B14F-4D97-AF65-F5344CB8AC3E}">
        <p14:creationId xmlns:p14="http://schemas.microsoft.com/office/powerpoint/2010/main" val="28377322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9F19E0-8FE3-45E8-A227-D74EEF1A6322}"/>
              </a:ext>
            </a:extLst>
          </p:cNvPr>
          <p:cNvSpPr>
            <a:spLocks noGrp="1"/>
          </p:cNvSpPr>
          <p:nvPr>
            <p:ph type="dt" sz="half" idx="10"/>
          </p:nvPr>
        </p:nvSpPr>
        <p:spPr/>
        <p:txBody>
          <a:bodyPr/>
          <a:lstStyle/>
          <a:p>
            <a:fld id="{74A3FD34-C090-4408-8BE2-8635FE5F29C7}" type="datetime1">
              <a:rPr lang="en-US" smtClean="0"/>
              <a:t>10/26/2022</a:t>
            </a:fld>
            <a:endParaRPr lang="en-US"/>
          </a:p>
        </p:txBody>
      </p:sp>
      <p:sp>
        <p:nvSpPr>
          <p:cNvPr id="3" name="Footer Placeholder 2">
            <a:extLst>
              <a:ext uri="{FF2B5EF4-FFF2-40B4-BE49-F238E27FC236}">
                <a16:creationId xmlns:a16="http://schemas.microsoft.com/office/drawing/2014/main" id="{ABFB1926-56F3-40BC-A03F-62B969419E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FFE2B6-07A4-4AA0-9BCE-204E13DA447E}"/>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4283717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3.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66" r:id="rId1"/>
    <p:sldLayoutId id="2147483651" r:id="rId2"/>
    <p:sldLayoutId id="2147483668" r:id="rId3"/>
    <p:sldLayoutId id="2147483669" r:id="rId4"/>
    <p:sldLayoutId id="2147483670" r:id="rId5"/>
    <p:sldLayoutId id="2147483667"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transition spd="med"/>
  <p:hf hdr="0" ftr="0" dt="0"/>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01A4CE-88AC-EC82-4B9E-523CA7EC1B8D}"/>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8BDE90-0615-F3B0-0F91-90E6AB2E521A}"/>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5B7636-31B6-CC3C-3E5B-992E3EC2F24B}"/>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3653A1AC-FB4C-4B44-BF53-A9C5C46AF9C1}" type="datetime1">
              <a:rPr lang="en-US" smtClean="0"/>
              <a:t>10/26/2022</a:t>
            </a:fld>
            <a:endParaRPr lang="en-US"/>
          </a:p>
        </p:txBody>
      </p:sp>
      <p:sp>
        <p:nvSpPr>
          <p:cNvPr id="5" name="Footer Placeholder 4">
            <a:extLst>
              <a:ext uri="{FF2B5EF4-FFF2-40B4-BE49-F238E27FC236}">
                <a16:creationId xmlns:a16="http://schemas.microsoft.com/office/drawing/2014/main" id="{04A5A279-5A78-AD85-CE1D-B0C9CA1D2B72}"/>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6C8A62-EC36-8486-A41F-F23F4F1B8BBF}"/>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28F0157C-36F9-4B94-BE21-845A3703820D}" type="slidenum">
              <a:rPr lang="en-US" smtClean="0"/>
              <a:t>‹#›</a:t>
            </a:fld>
            <a:endParaRPr lang="en-US"/>
          </a:p>
        </p:txBody>
      </p:sp>
    </p:spTree>
    <p:extLst>
      <p:ext uri="{BB962C8B-B14F-4D97-AF65-F5344CB8AC3E}">
        <p14:creationId xmlns:p14="http://schemas.microsoft.com/office/powerpoint/2010/main" val="2459997392"/>
      </p:ext>
    </p:extLst>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9CBFAB-4F3B-EC26-D55F-B94501A31F1B}"/>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A70224-D58D-B9DD-EEB7-349FCB52FF6A}"/>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D9D47A-CF8A-B2CC-54D4-5E982D83EDEC}"/>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08B1EABE-7989-419A-8FFF-8DE44E5D8D9F}" type="datetime1">
              <a:rPr lang="en-US" smtClean="0"/>
              <a:t>10/26/2022</a:t>
            </a:fld>
            <a:endParaRPr lang="en-US"/>
          </a:p>
        </p:txBody>
      </p:sp>
      <p:sp>
        <p:nvSpPr>
          <p:cNvPr id="5" name="Footer Placeholder 4">
            <a:extLst>
              <a:ext uri="{FF2B5EF4-FFF2-40B4-BE49-F238E27FC236}">
                <a16:creationId xmlns:a16="http://schemas.microsoft.com/office/drawing/2014/main" id="{F5BE6B6F-C224-8B56-AF9F-8BE571AE7C72}"/>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E53594-D2F5-F39B-01A6-42FF677ECA4C}"/>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FD0446A7-7861-42B3-8920-0A6CACB3DFBF}" type="slidenum">
              <a:rPr lang="en-US" smtClean="0"/>
              <a:t>‹#›</a:t>
            </a:fld>
            <a:endParaRPr lang="en-US"/>
          </a:p>
        </p:txBody>
      </p:sp>
    </p:spTree>
    <p:extLst>
      <p:ext uri="{BB962C8B-B14F-4D97-AF65-F5344CB8AC3E}">
        <p14:creationId xmlns:p14="http://schemas.microsoft.com/office/powerpoint/2010/main" val="2928555170"/>
      </p:ext>
    </p:extLst>
  </p:cSld>
  <p:clrMap bg1="lt1" tx1="dk1" bg2="lt2" tx2="dk2" accent1="accent1" accent2="accent2" accent3="accent3" accent4="accent4" accent5="accent5" accent6="accent6" hlink="hlink" folHlink="folHlink"/>
  <p:sldLayoutIdLst>
    <p:sldLayoutId id="2147483654" r:id="rId1"/>
    <p:sldLayoutId id="2147483653" r:id="rId2"/>
    <p:sldLayoutId id="2147483652" r:id="rId3"/>
    <p:sldLayoutId id="2147483655" r:id="rId4"/>
    <p:sldLayoutId id="2147483650"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4BD48A-4D17-4225-AC4D-67B4C686C55D}"/>
              </a:ext>
            </a:extLst>
          </p:cNvPr>
          <p:cNvSpPr>
            <a:spLocks noGrp="1"/>
          </p:cNvSpPr>
          <p:nvPr>
            <p:ph type="title"/>
          </p:nvPr>
        </p:nvSpPr>
        <p:spPr>
          <a:xfrm>
            <a:off x="1682496" y="1105565"/>
            <a:ext cx="18978000"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7F14A2B-77AF-4E51-B0C1-0D361EF81A2C}"/>
              </a:ext>
            </a:extLst>
          </p:cNvPr>
          <p:cNvSpPr>
            <a:spLocks noGrp="1"/>
          </p:cNvSpPr>
          <p:nvPr>
            <p:ph type="body" idx="1"/>
          </p:nvPr>
        </p:nvSpPr>
        <p:spPr>
          <a:xfrm>
            <a:off x="1682496" y="4192398"/>
            <a:ext cx="18978000" cy="749476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39C2F5-57CA-4152-A766-8F877538FB16}"/>
              </a:ext>
            </a:extLst>
          </p:cNvPr>
          <p:cNvSpPr>
            <a:spLocks noGrp="1"/>
          </p:cNvSpPr>
          <p:nvPr>
            <p:ph type="dt" sz="half" idx="2"/>
          </p:nvPr>
        </p:nvSpPr>
        <p:spPr>
          <a:xfrm>
            <a:off x="1682496" y="12205387"/>
            <a:ext cx="5486400" cy="730250"/>
          </a:xfrm>
          <a:prstGeom prst="rect">
            <a:avLst/>
          </a:prstGeom>
        </p:spPr>
        <p:txBody>
          <a:bodyPr vert="horz" lIns="91440" tIns="45720" rIns="91440" bIns="45720" rtlCol="0" anchor="ctr"/>
          <a:lstStyle>
            <a:lvl1pPr algn="l">
              <a:defRPr lang="en-US" sz="2000" b="1" kern="1200" cap="all" spc="600" baseline="0" smtClean="0">
                <a:solidFill>
                  <a:schemeClr val="tx1"/>
                </a:solidFill>
                <a:latin typeface="+mn-lt"/>
                <a:ea typeface="+mn-ea"/>
                <a:cs typeface="+mn-cs"/>
              </a:defRPr>
            </a:lvl1pPr>
          </a:lstStyle>
          <a:p>
            <a:fld id="{2D16A224-3479-45EB-AAC7-155ECF4A6788}" type="datetime1">
              <a:rPr lang="en-US" smtClean="0"/>
              <a:t>10/26/2022</a:t>
            </a:fld>
            <a:endParaRPr lang="en-US"/>
          </a:p>
        </p:txBody>
      </p:sp>
      <p:sp>
        <p:nvSpPr>
          <p:cNvPr id="5" name="Footer Placeholder 4">
            <a:extLst>
              <a:ext uri="{FF2B5EF4-FFF2-40B4-BE49-F238E27FC236}">
                <a16:creationId xmlns:a16="http://schemas.microsoft.com/office/drawing/2014/main" id="{A1225FB5-D02B-4BB9-8B8B-D1A11CFE8961}"/>
              </a:ext>
            </a:extLst>
          </p:cNvPr>
          <p:cNvSpPr>
            <a:spLocks noGrp="1"/>
          </p:cNvSpPr>
          <p:nvPr>
            <p:ph type="ftr" sz="quarter" idx="3"/>
          </p:nvPr>
        </p:nvSpPr>
        <p:spPr>
          <a:xfrm rot="5400000">
            <a:off x="18468520" y="4855241"/>
            <a:ext cx="8229600" cy="730250"/>
          </a:xfrm>
          <a:prstGeom prst="rect">
            <a:avLst/>
          </a:prstGeom>
        </p:spPr>
        <p:txBody>
          <a:bodyPr vert="horz" lIns="91440" tIns="45720" rIns="91440" bIns="45720" rtlCol="0" anchor="ctr"/>
          <a:lstStyle>
            <a:lvl1pPr algn="l">
              <a:defRPr lang="en-US" sz="2000" b="1" kern="1200" cap="all" spc="600" baseline="0">
                <a:solidFill>
                  <a:schemeClr val="tx1"/>
                </a:solidFill>
                <a:latin typeface="+mn-lt"/>
                <a:ea typeface="+mn-ea"/>
                <a:cs typeface="+mn-cs"/>
              </a:defRPr>
            </a:lvl1pPr>
          </a:lstStyle>
          <a:p>
            <a:endParaRPr lang="en-US"/>
          </a:p>
        </p:txBody>
      </p:sp>
      <p:sp>
        <p:nvSpPr>
          <p:cNvPr id="6" name="Slide Number Placeholder 5">
            <a:extLst>
              <a:ext uri="{FF2B5EF4-FFF2-40B4-BE49-F238E27FC236}">
                <a16:creationId xmlns:a16="http://schemas.microsoft.com/office/drawing/2014/main" id="{EF6244FF-6F88-4090-A77F-499DF9AAEA8B}"/>
              </a:ext>
            </a:extLst>
          </p:cNvPr>
          <p:cNvSpPr>
            <a:spLocks noGrp="1"/>
          </p:cNvSpPr>
          <p:nvPr>
            <p:ph type="sldNum" sz="quarter" idx="4"/>
          </p:nvPr>
        </p:nvSpPr>
        <p:spPr>
          <a:xfrm>
            <a:off x="21631093" y="11757031"/>
            <a:ext cx="1904458" cy="840762"/>
          </a:xfrm>
          <a:prstGeom prst="rect">
            <a:avLst/>
          </a:prstGeom>
        </p:spPr>
        <p:txBody>
          <a:bodyPr vert="horz" lIns="91440" tIns="45720" rIns="91440" bIns="45720" rtlCol="0" anchor="ctr"/>
          <a:lstStyle>
            <a:lvl1pPr algn="ctr">
              <a:defRPr lang="en-US" sz="6400" b="1" kern="1200" cap="all" spc="600" baseline="0" smtClean="0">
                <a:solidFill>
                  <a:schemeClr val="tx1"/>
                </a:solidFill>
                <a:latin typeface="+mn-lt"/>
                <a:ea typeface="+mn-ea"/>
                <a:cs typeface="+mn-cs"/>
              </a:defRPr>
            </a:lvl1pPr>
          </a:lstStyle>
          <a:p>
            <a:fld id="{6586042B-6341-4E38-A80C-926D3BB8AAC9}" type="slidenum">
              <a:rPr lang="en-US" smtClean="0"/>
              <a:t>‹#›</a:t>
            </a:fld>
            <a:endParaRPr lang="en-US"/>
          </a:p>
        </p:txBody>
      </p:sp>
      <p:sp>
        <p:nvSpPr>
          <p:cNvPr id="7" name="Rectangle 6">
            <a:extLst>
              <a:ext uri="{FF2B5EF4-FFF2-40B4-BE49-F238E27FC236}">
                <a16:creationId xmlns:a16="http://schemas.microsoft.com/office/drawing/2014/main" id="{F194AEDE-F25F-43E6-A2C4-7FFF41074990}"/>
              </a:ext>
            </a:extLst>
          </p:cNvPr>
          <p:cNvSpPr/>
          <p:nvPr/>
        </p:nvSpPr>
        <p:spPr>
          <a:xfrm>
            <a:off x="735489" y="669856"/>
            <a:ext cx="22913022" cy="123762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cxnSp>
        <p:nvCxnSpPr>
          <p:cNvPr id="8" name="Straight Connector 7">
            <a:extLst>
              <a:ext uri="{FF2B5EF4-FFF2-40B4-BE49-F238E27FC236}">
                <a16:creationId xmlns:a16="http://schemas.microsoft.com/office/drawing/2014/main" id="{4C793C08-EF4C-422B-A728-6C717C47DF6F}"/>
              </a:ext>
            </a:extLst>
          </p:cNvPr>
          <p:cNvCxnSpPr>
            <a:cxnSpLocks/>
          </p:cNvCxnSpPr>
          <p:nvPr/>
        </p:nvCxnSpPr>
        <p:spPr>
          <a:xfrm>
            <a:off x="21497396" y="669856"/>
            <a:ext cx="0" cy="123762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E825BC6-56A8-46DE-8037-A9A577624B0D}"/>
              </a:ext>
            </a:extLst>
          </p:cNvPr>
          <p:cNvCxnSpPr>
            <a:cxnSpLocks/>
          </p:cNvCxnSpPr>
          <p:nvPr/>
        </p:nvCxnSpPr>
        <p:spPr>
          <a:xfrm>
            <a:off x="746120" y="12094874"/>
            <a:ext cx="2075127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1520770"/>
      </p:ext>
    </p:extLst>
  </p:cSld>
  <p:clrMap bg1="lt1" tx1="dk1" bg2="lt2" tx2="dk2" accent1="accent1" accent2="accent2" accent3="accent3" accent4="accent4" accent5="accent5" accent6="accent6" hlink="hlink" folHlink="folHlink"/>
  <p:sldLayoutIdLst>
    <p:sldLayoutId id="2147483688"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3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30000"/>
        </a:lnSpc>
        <a:spcBef>
          <a:spcPts val="500"/>
        </a:spcBef>
        <a:buFont typeface="Arial" panose="020B0604020202020204" pitchFamily="34" charset="0"/>
        <a:buChar char="•"/>
        <a:defRPr sz="1600" kern="1200">
          <a:solidFill>
            <a:schemeClr val="tx1"/>
          </a:solidFill>
          <a:latin typeface="+mn-lt"/>
          <a:ea typeface="+mn-ea"/>
          <a:cs typeface="+mn-cs"/>
        </a:defRPr>
      </a:lvl3pPr>
      <a:lvl4pPr marL="13716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4pPr>
      <a:lvl5pPr marL="18288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2.png"/><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10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4.png"/><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44.png"/></Relationships>
</file>

<file path=ppt/slides/_rels/slide10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1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6.xml"/></Relationships>
</file>

<file path=ppt/slides/_rels/slide12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0.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0.xml"/></Relationships>
</file>

<file path=ppt/slides/_rels/slide1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0.xml"/></Relationships>
</file>

<file path=ppt/slides/_rels/slide12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0.xml"/></Relationships>
</file>

<file path=ppt/slides/_rels/slide12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0.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0.xml"/></Relationships>
</file>

<file path=ppt/slides/_rels/slide1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6.xml"/></Relationships>
</file>

<file path=ppt/slides/_rels/slide1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6.xml"/></Relationships>
</file>

<file path=ppt/slides/_rels/slide1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13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70.jpeg"/><Relationship Id="rId1" Type="http://schemas.openxmlformats.org/officeDocument/2006/relationships/slideLayout" Target="../slideLayouts/slideLayout1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140.xml.rels><?xml version="1.0" encoding="UTF-8" standalone="yes"?>
<Relationships xmlns="http://schemas.openxmlformats.org/package/2006/relationships"><Relationship Id="rId3" Type="http://schemas.openxmlformats.org/officeDocument/2006/relationships/hyperlink" Target="mailto:mtuzcu@tbmedtech.com" TargetMode="External"/><Relationship Id="rId2" Type="http://schemas.openxmlformats.org/officeDocument/2006/relationships/hyperlink" Target="mailto:abatmaz@tb-medtech.com" TargetMode="External"/><Relationship Id="rId1" Type="http://schemas.openxmlformats.org/officeDocument/2006/relationships/slideLayout" Target="../slideLayouts/slideLayout21.xml"/><Relationship Id="rId5" Type="http://schemas.openxmlformats.org/officeDocument/2006/relationships/image" Target="../media/image71.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tif"/><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B971907-6056-4534-B305-56DF5D7C5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endParaRPr lang="en-US" sz="7200">
              <a:solidFill>
                <a:schemeClr val="tx1"/>
              </a:solidFill>
            </a:endParaRPr>
          </a:p>
        </p:txBody>
      </p:sp>
      <p:sp>
        <p:nvSpPr>
          <p:cNvPr id="19" name="Rectangle 18">
            <a:extLst>
              <a:ext uri="{FF2B5EF4-FFF2-40B4-BE49-F238E27FC236}">
                <a16:creationId xmlns:a16="http://schemas.microsoft.com/office/drawing/2014/main" id="{3F672E71-4896-412C-9C70-888CBA0C2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gradFill flip="none" rotWithShape="1">
            <a:gsLst>
              <a:gs pos="0">
                <a:schemeClr val="accent1"/>
              </a:gs>
              <a:gs pos="100000">
                <a:schemeClr val="accent2"/>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endParaRPr lang="en-US" sz="7200">
              <a:solidFill>
                <a:srgbClr val="FFFFFF"/>
              </a:solidFill>
            </a:endParaRPr>
          </a:p>
        </p:txBody>
      </p:sp>
      <p:sp>
        <p:nvSpPr>
          <p:cNvPr id="2" name="Title 1">
            <a:extLst>
              <a:ext uri="{FF2B5EF4-FFF2-40B4-BE49-F238E27FC236}">
                <a16:creationId xmlns:a16="http://schemas.microsoft.com/office/drawing/2014/main" id="{7CD790A7-1911-5619-5D0D-4250E945D63A}"/>
              </a:ext>
            </a:extLst>
          </p:cNvPr>
          <p:cNvSpPr>
            <a:spLocks noGrp="1"/>
          </p:cNvSpPr>
          <p:nvPr>
            <p:ph type="ctrTitle"/>
          </p:nvPr>
        </p:nvSpPr>
        <p:spPr>
          <a:xfrm>
            <a:off x="1989746" y="7494495"/>
            <a:ext cx="12695836" cy="4773338"/>
          </a:xfrm>
        </p:spPr>
        <p:txBody>
          <a:bodyPr vert="horz" lIns="182880" tIns="91440" rIns="182880" bIns="91440" rtlCol="0" anchor="ctr">
            <a:no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l"/>
            <a:r>
              <a:rPr lang="en-US" sz="11200">
                <a:solidFill>
                  <a:srgbClr val="FFFFFF"/>
                </a:solidFill>
              </a:rPr>
              <a:t>Klinik Değerlendirme</a:t>
            </a:r>
            <a:br>
              <a:rPr lang="en-US" sz="11200">
                <a:solidFill>
                  <a:srgbClr val="FFFFFF"/>
                </a:solidFill>
              </a:rPr>
            </a:br>
            <a:endParaRPr lang="en-US" sz="11200">
              <a:solidFill>
                <a:srgbClr val="FFFFFF"/>
              </a:solidFill>
            </a:endParaRPr>
          </a:p>
        </p:txBody>
      </p:sp>
      <p:sp>
        <p:nvSpPr>
          <p:cNvPr id="3" name="Subtitle 2">
            <a:extLst>
              <a:ext uri="{FF2B5EF4-FFF2-40B4-BE49-F238E27FC236}">
                <a16:creationId xmlns:a16="http://schemas.microsoft.com/office/drawing/2014/main" id="{C662068E-05FB-C3BE-3A7A-43F1DD67D27B}"/>
              </a:ext>
            </a:extLst>
          </p:cNvPr>
          <p:cNvSpPr>
            <a:spLocks noGrp="1"/>
          </p:cNvSpPr>
          <p:nvPr>
            <p:ph type="subTitle" idx="1"/>
          </p:nvPr>
        </p:nvSpPr>
        <p:spPr>
          <a:xfrm>
            <a:off x="1989746" y="9917038"/>
            <a:ext cx="12126304" cy="4794976"/>
          </a:xfrm>
        </p:spPr>
        <p:txBody>
          <a:bodyPr vert="horz" lIns="182880" tIns="91440" rIns="182880" bIns="91440" rtlCol="0" anchor="ctr">
            <a:norm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l"/>
            <a:r>
              <a:rPr lang="en-US" sz="4000" dirty="0">
                <a:solidFill>
                  <a:srgbClr val="FFFFFF"/>
                </a:solidFill>
              </a:rPr>
              <a:t>MDD, MDR, MEDDEV/MDCG, </a:t>
            </a:r>
            <a:r>
              <a:rPr lang="en-US" sz="4000" dirty="0" err="1">
                <a:solidFill>
                  <a:srgbClr val="FFFFFF"/>
                </a:solidFill>
              </a:rPr>
              <a:t>Kalite</a:t>
            </a:r>
            <a:r>
              <a:rPr lang="en-US" sz="4000" dirty="0">
                <a:solidFill>
                  <a:srgbClr val="FFFFFF"/>
                </a:solidFill>
              </a:rPr>
              <a:t> </a:t>
            </a:r>
            <a:r>
              <a:rPr lang="en-US" sz="4000" dirty="0" err="1">
                <a:solidFill>
                  <a:srgbClr val="FFFFFF"/>
                </a:solidFill>
              </a:rPr>
              <a:t>Yönetim</a:t>
            </a:r>
            <a:r>
              <a:rPr lang="en-US" sz="4000" dirty="0">
                <a:solidFill>
                  <a:srgbClr val="FFFFFF"/>
                </a:solidFill>
              </a:rPr>
              <a:t> </a:t>
            </a:r>
            <a:r>
              <a:rPr lang="en-US" sz="4000" dirty="0" err="1">
                <a:solidFill>
                  <a:srgbClr val="FFFFFF"/>
                </a:solidFill>
              </a:rPr>
              <a:t>Sistemine</a:t>
            </a:r>
            <a:r>
              <a:rPr lang="en-US" sz="4000" dirty="0">
                <a:solidFill>
                  <a:srgbClr val="FFFFFF"/>
                </a:solidFill>
              </a:rPr>
              <a:t> </a:t>
            </a:r>
            <a:r>
              <a:rPr lang="en-US" sz="4000" dirty="0" err="1">
                <a:solidFill>
                  <a:srgbClr val="FFFFFF"/>
                </a:solidFill>
              </a:rPr>
              <a:t>Entegrasyonu</a:t>
            </a:r>
            <a:endParaRPr lang="en-US" sz="4000" dirty="0">
              <a:solidFill>
                <a:srgbClr val="FFFFFF"/>
              </a:solidFill>
            </a:endParaRPr>
          </a:p>
          <a:p>
            <a:pPr algn="l"/>
            <a:endParaRPr lang="en-US" sz="4000" dirty="0">
              <a:solidFill>
                <a:srgbClr val="FFFFFF"/>
              </a:solidFill>
            </a:endParaRPr>
          </a:p>
          <a:p>
            <a:pPr algn="l"/>
            <a:endParaRPr lang="en-US" sz="4000" dirty="0">
              <a:solidFill>
                <a:srgbClr val="FFFFFF"/>
              </a:solidFill>
            </a:endParaRPr>
          </a:p>
        </p:txBody>
      </p:sp>
      <p:sp>
        <p:nvSpPr>
          <p:cNvPr id="21"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2734" y="2119472"/>
            <a:ext cx="303072" cy="303072"/>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lang="en-US" sz="7200">
              <a:solidFill>
                <a:srgbClr val="FFFFFF"/>
              </a:solidFill>
            </a:endParaRPr>
          </a:p>
        </p:txBody>
      </p:sp>
      <p:pic>
        <p:nvPicPr>
          <p:cNvPr id="11" name="Picture 10" descr="Logo, company name&#10;&#10;Description automatically generated">
            <a:extLst>
              <a:ext uri="{FF2B5EF4-FFF2-40B4-BE49-F238E27FC236}">
                <a16:creationId xmlns:a16="http://schemas.microsoft.com/office/drawing/2014/main" id="{7EB9CA44-0BEC-FFB0-BE14-0E469C079798}"/>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5316252" y="1616278"/>
            <a:ext cx="6539052" cy="5084116"/>
          </a:xfrm>
          <a:prstGeom prst="rect">
            <a:avLst/>
          </a:prstGeom>
        </p:spPr>
      </p:pic>
      <p:pic>
        <p:nvPicPr>
          <p:cNvPr id="5" name="Picture 4" descr="Text&#10;&#10;Description automatically generated">
            <a:extLst>
              <a:ext uri="{FF2B5EF4-FFF2-40B4-BE49-F238E27FC236}">
                <a16:creationId xmlns:a16="http://schemas.microsoft.com/office/drawing/2014/main" id="{850ECDC7-6706-767B-18BF-04E27847FD8F}"/>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2280507" y="1813857"/>
            <a:ext cx="9038430" cy="5084114"/>
          </a:xfrm>
          <a:prstGeom prst="rect">
            <a:avLst/>
          </a:prstGeom>
        </p:spPr>
      </p:pic>
      <p:sp>
        <p:nvSpPr>
          <p:cNvPr id="23"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31629" y="4965865"/>
            <a:ext cx="217250" cy="217250"/>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lang="en-US" sz="7200">
              <a:solidFill>
                <a:srgbClr val="FFFFFF"/>
              </a:solidFill>
            </a:endParaRPr>
          </a:p>
        </p:txBody>
      </p:sp>
      <p:sp>
        <p:nvSpPr>
          <p:cNvPr id="25"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705477" y="7113675"/>
            <a:ext cx="191518" cy="191518"/>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lang="en-US" sz="7200">
              <a:solidFill>
                <a:srgbClr val="FFFFFF"/>
              </a:solidFill>
            </a:endParaRPr>
          </a:p>
        </p:txBody>
      </p:sp>
      <p:sp>
        <p:nvSpPr>
          <p:cNvPr id="12" name="TextBox 11">
            <a:extLst>
              <a:ext uri="{FF2B5EF4-FFF2-40B4-BE49-F238E27FC236}">
                <a16:creationId xmlns:a16="http://schemas.microsoft.com/office/drawing/2014/main" id="{06D395AA-0ED0-E8A4-0C50-309B7F2C2304}"/>
              </a:ext>
            </a:extLst>
          </p:cNvPr>
          <p:cNvSpPr txBox="1"/>
          <p:nvPr/>
        </p:nvSpPr>
        <p:spPr>
          <a:xfrm>
            <a:off x="14899597" y="11544557"/>
            <a:ext cx="10402290" cy="1477328"/>
          </a:xfrm>
          <a:prstGeom prst="rect">
            <a:avLst/>
          </a:prstGeom>
          <a:noFill/>
        </p:spPr>
        <p:txBody>
          <a:bodyPr wrap="square" rtlCol="0">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spcAft>
                <a:spcPts val="1200"/>
              </a:spcAft>
            </a:pPr>
            <a:r>
              <a:rPr lang="en-US" sz="4000" dirty="0">
                <a:solidFill>
                  <a:schemeClr val="bg1"/>
                </a:solidFill>
              </a:rPr>
              <a:t>Dr. Muzaffer Tuzcu </a:t>
            </a:r>
          </a:p>
          <a:p>
            <a:pPr>
              <a:spcAft>
                <a:spcPts val="1200"/>
              </a:spcAft>
            </a:pPr>
            <a:r>
              <a:rPr lang="en-US" sz="4000" dirty="0">
                <a:solidFill>
                  <a:schemeClr val="bg1"/>
                </a:solidFill>
              </a:rPr>
              <a:t>Ayça Batmaz, MSc. </a:t>
            </a:r>
            <a:r>
              <a:rPr lang="en-US" sz="4000" dirty="0" err="1">
                <a:solidFill>
                  <a:schemeClr val="bg1"/>
                </a:solidFill>
              </a:rPr>
              <a:t>Biyomedikal</a:t>
            </a:r>
            <a:r>
              <a:rPr lang="en-US" sz="4000" dirty="0">
                <a:solidFill>
                  <a:schemeClr val="bg1"/>
                </a:solidFill>
              </a:rPr>
              <a:t> </a:t>
            </a:r>
            <a:r>
              <a:rPr lang="en-US" sz="4000" dirty="0" err="1">
                <a:solidFill>
                  <a:schemeClr val="bg1"/>
                </a:solidFill>
              </a:rPr>
              <a:t>Mühendisi</a:t>
            </a:r>
            <a:endParaRPr lang="en-US" sz="4000" dirty="0"/>
          </a:p>
        </p:txBody>
      </p:sp>
      <p:sp>
        <p:nvSpPr>
          <p:cNvPr id="4" name="Slide Number Placeholder 3">
            <a:extLst>
              <a:ext uri="{FF2B5EF4-FFF2-40B4-BE49-F238E27FC236}">
                <a16:creationId xmlns:a16="http://schemas.microsoft.com/office/drawing/2014/main" id="{71830E6B-2EA3-1860-2E6C-8D79D95CC0CD}"/>
              </a:ext>
            </a:extLst>
          </p:cNvPr>
          <p:cNvSpPr>
            <a:spLocks noGrp="1"/>
          </p:cNvSpPr>
          <p:nvPr>
            <p:ph type="sldNum" sz="quarter" idx="12"/>
          </p:nvPr>
        </p:nvSpPr>
        <p:spPr/>
        <p:txBody>
          <a:bodyPr/>
          <a:lstStyle/>
          <a:p>
            <a:fld id="{28F0157C-36F9-4B94-BE21-845A3703820D}" type="slidenum">
              <a:rPr lang="en-US" smtClean="0"/>
              <a:t>1</a:t>
            </a:fld>
            <a:endParaRPr lang="en-US"/>
          </a:p>
        </p:txBody>
      </p:sp>
    </p:spTree>
    <p:extLst>
      <p:ext uri="{BB962C8B-B14F-4D97-AF65-F5344CB8AC3E}">
        <p14:creationId xmlns:p14="http://schemas.microsoft.com/office/powerpoint/2010/main" val="535278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Screen Shot 2022-10-11 at 20.27.44.png" descr="Screen Shot 2022-10-11 at 20.27.44.png"/>
          <p:cNvPicPr>
            <a:picLocks noChangeAspect="1"/>
          </p:cNvPicPr>
          <p:nvPr/>
        </p:nvPicPr>
        <p:blipFill>
          <a:blip r:embed="rId2"/>
          <a:stretch>
            <a:fillRect/>
          </a:stretch>
        </p:blipFill>
        <p:spPr>
          <a:xfrm>
            <a:off x="53694" y="1632230"/>
            <a:ext cx="24276611" cy="1446457"/>
          </a:xfrm>
          <a:prstGeom prst="rect">
            <a:avLst/>
          </a:prstGeom>
          <a:ln w="63500">
            <a:solidFill>
              <a:schemeClr val="accent5"/>
            </a:solidFill>
            <a:miter lim="400000"/>
          </a:ln>
        </p:spPr>
      </p:pic>
      <p:sp>
        <p:nvSpPr>
          <p:cNvPr id="193" name="ANAHTAR KELİME: Tıbbi Cihaz Yönetmeliği…"/>
          <p:cNvSpPr txBox="1"/>
          <p:nvPr/>
        </p:nvSpPr>
        <p:spPr>
          <a:xfrm>
            <a:off x="473182" y="3081991"/>
            <a:ext cx="23437637" cy="10020301"/>
          </a:xfrm>
          <a:prstGeom prst="rect">
            <a:avLst/>
          </a:prstGeom>
          <a:ln w="63500">
            <a:solidFill>
              <a:schemeClr val="accent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defRPr sz="4200" b="1">
                <a:solidFill>
                  <a:srgbClr val="555555"/>
                </a:solidFill>
                <a:latin typeface="Helvetica"/>
                <a:ea typeface="Helvetica"/>
                <a:cs typeface="Helvetica"/>
                <a:sym typeface="Helvetica"/>
              </a:defRPr>
            </a:pPr>
            <a:endParaRPr/>
          </a:p>
          <a:p>
            <a:pPr algn="l" defTabSz="457200">
              <a:spcBef>
                <a:spcPts val="1000"/>
              </a:spcBef>
              <a:defRPr sz="4200" b="1">
                <a:solidFill>
                  <a:srgbClr val="333333"/>
                </a:solidFill>
                <a:latin typeface="Helvetica"/>
                <a:ea typeface="Helvetica"/>
                <a:cs typeface="Helvetica"/>
                <a:sym typeface="Helvetica"/>
              </a:defRPr>
            </a:pPr>
            <a:r>
              <a:rPr u="sng">
                <a:ln w="12700" cap="flat">
                  <a:solidFill>
                    <a:srgbClr val="000000"/>
                  </a:solidFill>
                  <a:prstDash val="solid"/>
                  <a:miter lim="400000"/>
                </a:ln>
                <a:solidFill>
                  <a:schemeClr val="accent5"/>
                </a:solidFill>
              </a:rPr>
              <a:t>ANAHTAR KELİME</a:t>
            </a:r>
            <a:r>
              <a:rPr>
                <a:ln w="12700" cap="flat">
                  <a:solidFill>
                    <a:srgbClr val="000000"/>
                  </a:solidFill>
                  <a:prstDash val="solid"/>
                  <a:miter lim="400000"/>
                </a:ln>
                <a:solidFill>
                  <a:schemeClr val="accent5"/>
                </a:solidFill>
              </a:rPr>
              <a:t>: </a:t>
            </a:r>
            <a:r>
              <a:t>Tıbbi Cihaz Yönetmeliği</a:t>
            </a:r>
          </a:p>
          <a:p>
            <a:pPr algn="l" defTabSz="457200">
              <a:spcBef>
                <a:spcPts val="1000"/>
              </a:spcBef>
              <a:defRPr sz="4200" b="1">
                <a:solidFill>
                  <a:srgbClr val="333333"/>
                </a:solidFill>
                <a:latin typeface="Helvetica"/>
                <a:ea typeface="Helvetica"/>
                <a:cs typeface="Helvetica"/>
                <a:sym typeface="Helvetica"/>
              </a:defRPr>
            </a:pPr>
            <a:r>
              <a:t>TIBBİ CİHAZ YÖNETMELİĞİ ( 93/42/AT )</a:t>
            </a:r>
          </a:p>
          <a:p>
            <a:pPr algn="l" defTabSz="457200">
              <a:spcBef>
                <a:spcPts val="1000"/>
              </a:spcBef>
              <a:defRPr sz="4200" b="1">
                <a:solidFill>
                  <a:srgbClr val="333333"/>
                </a:solidFill>
                <a:latin typeface="Helvetica"/>
                <a:ea typeface="Helvetica"/>
                <a:cs typeface="Helvetica"/>
                <a:sym typeface="Helvetica"/>
              </a:defRPr>
            </a:pPr>
            <a:endParaRPr/>
          </a:p>
          <a:p>
            <a:pPr algn="l" defTabSz="457200">
              <a:spcBef>
                <a:spcPts val="1000"/>
              </a:spcBef>
              <a:defRPr sz="5000" b="1">
                <a:solidFill>
                  <a:srgbClr val="333333"/>
                </a:solidFill>
                <a:latin typeface="Helvetica"/>
                <a:ea typeface="Helvetica"/>
                <a:cs typeface="Helvetica"/>
                <a:sym typeface="Helvetica"/>
              </a:defRPr>
            </a:pPr>
            <a:r>
              <a:rPr u="sng">
                <a:ln w="12700" cap="flat">
                  <a:solidFill>
                    <a:srgbClr val="000000"/>
                  </a:solidFill>
                  <a:prstDash val="solid"/>
                  <a:miter lim="400000"/>
                </a:ln>
                <a:solidFill>
                  <a:schemeClr val="accent5"/>
                </a:solidFill>
              </a:rPr>
              <a:t>26 Mayıs 2021 tarihinden itibaren,</a:t>
            </a:r>
            <a:r>
              <a:t> 93/42/AT sayılı Tıbbi Cihaz Yönetmeliği (MDD) kapsamında atanmış olan</a:t>
            </a:r>
            <a:r>
              <a:rPr>
                <a:ln w="12700" cap="flat">
                  <a:solidFill>
                    <a:srgbClr val="000000"/>
                  </a:solidFill>
                  <a:prstDash val="solid"/>
                  <a:miter lim="400000"/>
                </a:ln>
                <a:solidFill>
                  <a:schemeClr val="accent5"/>
                </a:solidFill>
              </a:rPr>
              <a:t> </a:t>
            </a:r>
            <a:r>
              <a:rPr u="sng" cap="all">
                <a:ln w="12700" cap="flat">
                  <a:solidFill>
                    <a:srgbClr val="000000"/>
                  </a:solidFill>
                  <a:prstDash val="solid"/>
                  <a:miter lim="400000"/>
                </a:ln>
                <a:solidFill>
                  <a:schemeClr val="accent5"/>
                </a:solidFill>
                <a:effectLst>
                  <a:outerShdw blurRad="12700" dist="63500" dir="18900000" rotWithShape="0">
                    <a:srgbClr val="000000"/>
                  </a:outerShdw>
                </a:effectLst>
              </a:rPr>
              <a:t>onaylanmış kuruluşumuz</a:t>
            </a:r>
            <a:r>
              <a:rPr u="sng">
                <a:ln w="12700" cap="flat">
                  <a:solidFill>
                    <a:srgbClr val="000000"/>
                  </a:solidFill>
                  <a:prstDash val="solid"/>
                  <a:miter lim="400000"/>
                </a:ln>
                <a:solidFill>
                  <a:schemeClr val="accent5"/>
                </a:solidFill>
              </a:rPr>
              <a:t> MDD kapsamında </a:t>
            </a:r>
            <a:r>
              <a:rPr u="sng" cap="all">
                <a:ln w="12700" cap="flat">
                  <a:solidFill>
                    <a:srgbClr val="000000"/>
                  </a:solidFill>
                  <a:prstDash val="solid"/>
                  <a:miter lim="400000"/>
                </a:ln>
                <a:solidFill>
                  <a:schemeClr val="accent5"/>
                </a:solidFill>
              </a:rPr>
              <a:t>yenİ belge düzenleyememektedİr.</a:t>
            </a:r>
            <a:endParaRPr u="sng">
              <a:ln w="12700" cap="flat">
                <a:solidFill>
                  <a:srgbClr val="000000"/>
                </a:solidFill>
                <a:prstDash val="solid"/>
                <a:miter lim="400000"/>
              </a:ln>
              <a:solidFill>
                <a:schemeClr val="accent5"/>
              </a:solidFill>
            </a:endParaRPr>
          </a:p>
          <a:p>
            <a:pPr algn="l" defTabSz="457200">
              <a:spcBef>
                <a:spcPts val="1000"/>
              </a:spcBef>
              <a:defRPr sz="4200" b="1">
                <a:solidFill>
                  <a:srgbClr val="333333"/>
                </a:solidFill>
                <a:latin typeface="Helvetica"/>
                <a:ea typeface="Helvetica"/>
                <a:cs typeface="Helvetica"/>
                <a:sym typeface="Helvetica"/>
              </a:defRPr>
            </a:pPr>
            <a:endParaRPr u="sng">
              <a:ln w="12700" cap="flat">
                <a:solidFill>
                  <a:srgbClr val="000000"/>
                </a:solidFill>
                <a:prstDash val="solid"/>
                <a:miter lim="400000"/>
              </a:ln>
              <a:solidFill>
                <a:schemeClr val="accent5"/>
              </a:solidFill>
            </a:endParaRPr>
          </a:p>
          <a:p>
            <a:pPr algn="l" defTabSz="457200">
              <a:spcBef>
                <a:spcPts val="1000"/>
              </a:spcBef>
              <a:defRPr sz="4200" b="1">
                <a:solidFill>
                  <a:srgbClr val="333333"/>
                </a:solidFill>
                <a:latin typeface="Helvetica"/>
                <a:ea typeface="Helvetica"/>
                <a:cs typeface="Helvetica"/>
                <a:sym typeface="Helvetica"/>
              </a:defRPr>
            </a:pPr>
            <a:r>
              <a:rPr sz="4900" u="sng">
                <a:ln w="12700" cap="flat">
                  <a:solidFill>
                    <a:srgbClr val="000000"/>
                  </a:solidFill>
                  <a:prstDash val="solid"/>
                  <a:miter lim="400000"/>
                </a:ln>
                <a:solidFill>
                  <a:schemeClr val="accent5"/>
                </a:solidFill>
              </a:rPr>
              <a:t>(AB) 2017/745 sayılı Tıbbi Cihaz Regülasyonu</a:t>
            </a:r>
            <a:r>
              <a:rPr sz="4900"/>
              <a:t>’nun (MDR) </a:t>
            </a:r>
            <a:r>
              <a:rPr sz="4900" u="sng">
                <a:ln w="12700" cap="flat">
                  <a:solidFill>
                    <a:srgbClr val="000000"/>
                  </a:solidFill>
                  <a:prstDash val="solid"/>
                  <a:miter lim="400000"/>
                </a:ln>
                <a:solidFill>
                  <a:schemeClr val="accent5"/>
                </a:solidFill>
                <a:effectLst>
                  <a:outerShdw blurRad="12700" dist="63500" dir="18900000" rotWithShape="0">
                    <a:srgbClr val="000000"/>
                  </a:outerShdw>
                </a:effectLst>
              </a:rPr>
              <a:t>120. Maddesi</a:t>
            </a:r>
            <a:r>
              <a:rPr sz="4900"/>
              <a:t>nde belirtildiği üzere </a:t>
            </a:r>
            <a:r>
              <a:rPr sz="4900" u="sng" cap="all">
                <a:ln w="12700" cap="flat">
                  <a:solidFill>
                    <a:srgbClr val="000000"/>
                  </a:solidFill>
                  <a:prstDash val="solid"/>
                  <a:miter lim="400000"/>
                </a:ln>
                <a:solidFill>
                  <a:schemeClr val="accent5"/>
                </a:solidFill>
              </a:rPr>
              <a:t>geçİş sürecİnde</a:t>
            </a:r>
            <a:r>
              <a:rPr sz="4900" cap="all">
                <a:ln w="12700" cap="flat">
                  <a:solidFill>
                    <a:srgbClr val="000000"/>
                  </a:solidFill>
                  <a:prstDash val="solid"/>
                  <a:miter lim="400000"/>
                </a:ln>
              </a:rPr>
              <a:t> </a:t>
            </a:r>
            <a:r>
              <a:rPr sz="4900" u="sng" cap="all">
                <a:ln w="12700" cap="flat">
                  <a:solidFill>
                    <a:srgbClr val="000000"/>
                  </a:solidFill>
                  <a:prstDash val="solid"/>
                  <a:miter lim="400000"/>
                </a:ln>
                <a:solidFill>
                  <a:schemeClr val="accent5"/>
                </a:solidFill>
                <a:effectLst>
                  <a:outerShdw blurRad="12700" dist="63500" dir="18900000" rotWithShape="0">
                    <a:srgbClr val="000000"/>
                  </a:outerShdw>
                </a:effectLst>
              </a:rPr>
              <a:t>yalnızca</a:t>
            </a:r>
            <a:r>
              <a:rPr sz="4900"/>
              <a:t> MDD kapsamında geçerli bir şekilde düzenlenen belgeler için </a:t>
            </a:r>
            <a:r>
              <a:rPr sz="4900" u="sng" cap="all">
                <a:ln w="12700" cap="flat">
                  <a:solidFill>
                    <a:srgbClr val="000000"/>
                  </a:solidFill>
                  <a:prstDash val="solid"/>
                  <a:miter lim="400000"/>
                </a:ln>
                <a:solidFill>
                  <a:schemeClr val="accent5"/>
                </a:solidFill>
                <a:effectLst>
                  <a:outerShdw blurRad="12700" dist="63500" dir="18900000" rotWithShape="0">
                    <a:srgbClr val="000000"/>
                  </a:outerShdw>
                </a:effectLst>
              </a:rPr>
              <a:t>gözetİm faalİyetlerİ</a:t>
            </a:r>
            <a:r>
              <a:rPr sz="4900" u="sng" cap="all">
                <a:ln w="12700" cap="flat">
                  <a:solidFill>
                    <a:srgbClr val="000000"/>
                  </a:solidFill>
                  <a:prstDash val="solid"/>
                  <a:miter lim="400000"/>
                </a:ln>
                <a:solidFill>
                  <a:schemeClr val="accent5"/>
                </a:solidFill>
              </a:rPr>
              <a:t>nİn yürütülmesİne İzİn verİlmektedİr.</a:t>
            </a:r>
            <a:r>
              <a:rPr u="sng">
                <a:ln w="12700" cap="flat">
                  <a:solidFill>
                    <a:srgbClr val="000000"/>
                  </a:solidFill>
                  <a:prstDash val="solid"/>
                  <a:miter lim="400000"/>
                </a:ln>
                <a:solidFill>
                  <a:schemeClr val="accent5"/>
                </a:solidFill>
              </a:rPr>
              <a:t> </a:t>
            </a:r>
          </a:p>
        </p:txBody>
      </p:sp>
      <p:sp>
        <p:nvSpPr>
          <p:cNvPr id="2" name="Slide Number Placeholder 1">
            <a:extLst>
              <a:ext uri="{FF2B5EF4-FFF2-40B4-BE49-F238E27FC236}">
                <a16:creationId xmlns:a16="http://schemas.microsoft.com/office/drawing/2014/main" id="{A7025766-6DA2-26EC-0197-1D93AC119D2A}"/>
              </a:ext>
            </a:extLst>
          </p:cNvPr>
          <p:cNvSpPr>
            <a:spLocks noGrp="1"/>
          </p:cNvSpPr>
          <p:nvPr>
            <p:ph type="sldNum" sz="quarter" idx="2"/>
          </p:nvPr>
        </p:nvSpPr>
        <p:spPr/>
        <p:txBody>
          <a:bodyPr/>
          <a:lstStyle/>
          <a:p>
            <a:fld id="{86CB4B4D-7CA3-9044-876B-883B54F8677D}" type="slidenum">
              <a:rPr lang="en-US" smtClean="0"/>
              <a:t>10</a:t>
            </a:fld>
            <a:endParaRPr lang="en-US"/>
          </a:p>
        </p:txBody>
      </p:sp>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 name="6. General principles of clinical evaluation…"/>
          <p:cNvSpPr txBox="1">
            <a:spLocks noGrp="1"/>
          </p:cNvSpPr>
          <p:nvPr>
            <p:ph type="body" sz="half" idx="1"/>
          </p:nvPr>
        </p:nvSpPr>
        <p:spPr>
          <a:prstGeom prst="rect">
            <a:avLst/>
          </a:prstGeom>
        </p:spPr>
        <p:txBody>
          <a:bodyPr>
            <a:normAutofit lnSpcReduction="10000"/>
          </a:bodyPr>
          <a:lstStyle/>
          <a:p>
            <a:pPr marL="603503" indent="-603503" defTabSz="2413955">
              <a:spcBef>
                <a:spcPts val="4400"/>
              </a:spcBef>
              <a:defRPr sz="3465" b="1">
                <a:solidFill>
                  <a:srgbClr val="5E5E5E"/>
                </a:solidFill>
              </a:defRPr>
            </a:pPr>
            <a:r>
              <a:t>6. General principles of clinical evaluation</a:t>
            </a:r>
          </a:p>
          <a:p>
            <a:pPr marL="603503" indent="-603503" defTabSz="2413955">
              <a:spcBef>
                <a:spcPts val="4400"/>
              </a:spcBef>
              <a:defRPr sz="3465" b="1">
                <a:solidFill>
                  <a:srgbClr val="929292"/>
                </a:solidFill>
              </a:defRPr>
            </a:pPr>
            <a:r>
              <a:rPr>
                <a:ln w="12700" cap="flat">
                  <a:solidFill>
                    <a:srgbClr val="000000"/>
                  </a:solidFill>
                  <a:prstDash val="solid"/>
                  <a:miter lim="400000"/>
                </a:ln>
                <a:solidFill>
                  <a:schemeClr val="accent2"/>
                </a:solidFill>
              </a:rPr>
              <a:t>6.2. When is clinical evaluation undertaken and why is it important?</a:t>
            </a:r>
            <a:r>
              <a:t> </a:t>
            </a:r>
            <a:endParaRPr sz="1188"/>
          </a:p>
          <a:p>
            <a:pPr marL="603504" indent="-603504" defTabSz="2413955">
              <a:spcBef>
                <a:spcPts val="4400"/>
              </a:spcBef>
              <a:defRPr sz="4752" b="1">
                <a:solidFill>
                  <a:srgbClr val="929292"/>
                </a:solidFill>
              </a:defRPr>
            </a:pPr>
            <a:r>
              <a:rPr u="sng">
                <a:ln w="12700" cap="flat">
                  <a:solidFill>
                    <a:srgbClr val="000000"/>
                  </a:solidFill>
                  <a:prstDash val="solid"/>
                  <a:miter lim="400000"/>
                </a:ln>
                <a:solidFill>
                  <a:schemeClr val="accent2"/>
                </a:solidFill>
              </a:rPr>
              <a:t>Clinical evaluation</a:t>
            </a:r>
            <a:r>
              <a:rPr>
                <a:ln w="12700" cap="flat">
                  <a:solidFill>
                    <a:srgbClr val="000000"/>
                  </a:solidFill>
                  <a:prstDash val="solid"/>
                  <a:miter lim="400000"/>
                </a:ln>
                <a:solidFill>
                  <a:schemeClr val="accent5"/>
                </a:solidFill>
              </a:rPr>
              <a:t> is necessary and important because it ensures that the evaluation of safety and performance of the device is based on sufficient clinical evidence</a:t>
            </a:r>
            <a:r>
              <a:t> </a:t>
            </a:r>
            <a:r>
              <a:rPr>
                <a:ln w="12700" cap="flat">
                  <a:solidFill>
                    <a:srgbClr val="000000"/>
                  </a:solidFill>
                  <a:prstDash val="solid"/>
                  <a:miter lim="400000"/>
                </a:ln>
                <a:solidFill>
                  <a:schemeClr val="accent1"/>
                </a:solidFill>
              </a:rPr>
              <a:t>throughout the lifetime</a:t>
            </a:r>
            <a:r>
              <a:t> that the medical device is on the market.’’ </a:t>
            </a:r>
          </a:p>
        </p:txBody>
      </p:sp>
      <p:sp>
        <p:nvSpPr>
          <p:cNvPr id="801" name="MEDDEV 2.7.1 rev 4 - 2016…"/>
          <p:cNvSpPr txBox="1">
            <a:spLocks noGrp="1"/>
          </p:cNvSpPr>
          <p:nvPr>
            <p:ph type="title"/>
          </p:nvPr>
        </p:nvSpPr>
        <p:spPr>
          <a:xfrm>
            <a:off x="1206500" y="1079500"/>
            <a:ext cx="9779000" cy="2219325"/>
          </a:xfrm>
          <a:prstGeom prst="rect">
            <a:avLst/>
          </a:prstGeom>
          <a:ln w="9525">
            <a:round/>
          </a:ln>
        </p:spPr>
        <p:txBody>
          <a:bodyPr/>
          <a:lstStyle/>
          <a:p>
            <a:pPr algn="ctr" defTabSz="1121635">
              <a:defRPr sz="3910" spc="-78">
                <a:ln w="12700" cap="flat">
                  <a:solidFill>
                    <a:srgbClr val="000000"/>
                  </a:solidFill>
                  <a:prstDash val="solid"/>
                  <a:miter lim="400000"/>
                </a:ln>
                <a:solidFill>
                  <a:schemeClr val="accent6">
                    <a:satOff val="-16844"/>
                    <a:lumOff val="-30747"/>
                  </a:schemeClr>
                </a:solidFill>
              </a:defRPr>
            </a:pPr>
            <a:r>
              <a:rPr u="sng">
                <a:solidFill>
                  <a:schemeClr val="accent1"/>
                </a:solidFill>
              </a:rPr>
              <a:t>MEDDEV 2.7.1 rev 4 - 2016</a:t>
            </a:r>
            <a:r>
              <a:t> </a:t>
            </a:r>
          </a:p>
          <a:p>
            <a:pPr algn="ctr" defTabSz="1121635">
              <a:defRPr sz="3910" spc="-78">
                <a:ln w="12700" cap="flat">
                  <a:solidFill>
                    <a:srgbClr val="000000"/>
                  </a:solidFill>
                  <a:prstDash val="solid"/>
                  <a:miter lim="400000"/>
                </a:ln>
                <a:solidFill>
                  <a:schemeClr val="accent6">
                    <a:satOff val="-16844"/>
                    <a:lumOff val="-30747"/>
                  </a:schemeClr>
                </a:solidFill>
              </a:defRPr>
            </a:pPr>
            <a:r>
              <a:rPr>
                <a:solidFill>
                  <a:schemeClr val="accent1">
                    <a:hueOff val="114395"/>
                    <a:lumOff val="-24975"/>
                  </a:schemeClr>
                </a:solidFill>
              </a:rPr>
              <a:t>CLINICAL EVALUATION:</a:t>
            </a:r>
            <a:br>
              <a:rPr>
                <a:solidFill>
                  <a:schemeClr val="accent1">
                    <a:hueOff val="114395"/>
                    <a:lumOff val="-24975"/>
                  </a:schemeClr>
                </a:solidFill>
              </a:rPr>
            </a:br>
            <a:r>
              <a:rPr>
                <a:solidFill>
                  <a:schemeClr val="accent1">
                    <a:hueOff val="114395"/>
                    <a:lumOff val="-24975"/>
                  </a:schemeClr>
                </a:solidFill>
              </a:rPr>
              <a:t>A GUIDE FOR MANUFACTURERS AND NOTIFIED BODIES</a:t>
            </a:r>
            <a:r>
              <a:t> </a:t>
            </a:r>
            <a:endParaRPr sz="552" spc="-11"/>
          </a:p>
          <a:p>
            <a:pPr algn="ctr" defTabSz="1121635">
              <a:defRPr sz="3910" spc="-78">
                <a:ln w="12700" cap="flat">
                  <a:solidFill>
                    <a:srgbClr val="000000"/>
                  </a:solidFill>
                  <a:prstDash val="solid"/>
                  <a:miter lim="400000"/>
                </a:ln>
                <a:solidFill>
                  <a:schemeClr val="accent6">
                    <a:satOff val="-16844"/>
                    <a:lumOff val="-30747"/>
                  </a:schemeClr>
                </a:solidFill>
              </a:defRPr>
            </a:pPr>
            <a:endParaRPr sz="552" spc="-11"/>
          </a:p>
        </p:txBody>
      </p:sp>
      <p:sp>
        <p:nvSpPr>
          <p:cNvPr id="802" name="6. Klinik değerlendirme genel ilkeleri…"/>
          <p:cNvSpPr txBox="1"/>
          <p:nvPr/>
        </p:nvSpPr>
        <p:spPr>
          <a:xfrm>
            <a:off x="13474700" y="4261204"/>
            <a:ext cx="9779000" cy="82566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609599" indent="-609599" algn="l">
              <a:lnSpc>
                <a:spcPct val="90000"/>
              </a:lnSpc>
              <a:spcBef>
                <a:spcPts val="4500"/>
              </a:spcBef>
              <a:buSzPct val="123000"/>
              <a:buChar char="•"/>
              <a:defRPr sz="3500" b="1"/>
            </a:pPr>
            <a:r>
              <a:rPr>
                <a:solidFill>
                  <a:srgbClr val="929292"/>
                </a:solidFill>
              </a:rPr>
              <a:t>6. Klinik değerlendirme genel ilkeleri</a:t>
            </a:r>
          </a:p>
          <a:p>
            <a:pPr marL="609599" indent="-609599" algn="l">
              <a:lnSpc>
                <a:spcPct val="90000"/>
              </a:lnSpc>
              <a:spcBef>
                <a:spcPts val="4500"/>
              </a:spcBef>
              <a:buSzPct val="123000"/>
              <a:buChar char="•"/>
              <a:defRPr sz="3500" b="1">
                <a:ln w="12700" cap="flat">
                  <a:solidFill>
                    <a:srgbClr val="000000"/>
                  </a:solidFill>
                  <a:prstDash val="solid"/>
                  <a:miter lim="400000"/>
                </a:ln>
                <a:solidFill>
                  <a:schemeClr val="accent2"/>
                </a:solidFill>
              </a:defRPr>
            </a:pPr>
            <a:r>
              <a:t>6.2 Klinik değerlendirme ne zaman yapılır ve neden önemlidir?</a:t>
            </a:r>
            <a:endParaRPr>
              <a:solidFill>
                <a:srgbClr val="929292"/>
              </a:solidFill>
            </a:endParaRPr>
          </a:p>
          <a:p>
            <a:pPr marL="609599" indent="-609599" algn="l">
              <a:lnSpc>
                <a:spcPct val="90000"/>
              </a:lnSpc>
              <a:spcBef>
                <a:spcPts val="4500"/>
              </a:spcBef>
              <a:buSzPct val="123000"/>
              <a:buChar char="•"/>
              <a:defRPr sz="3500" b="1"/>
            </a:pPr>
            <a:r>
              <a:t>‘‘</a:t>
            </a:r>
            <a:r>
              <a:rPr sz="4800" u="sng">
                <a:ln w="12700" cap="flat">
                  <a:solidFill>
                    <a:srgbClr val="000000"/>
                  </a:solidFill>
                  <a:prstDash val="solid"/>
                  <a:miter lim="400000"/>
                </a:ln>
                <a:solidFill>
                  <a:schemeClr val="accent2"/>
                </a:solidFill>
              </a:rPr>
              <a:t>Klinik değerlendirme</a:t>
            </a:r>
            <a:r>
              <a:rPr sz="4800">
                <a:ln w="12700" cap="flat">
                  <a:solidFill>
                    <a:srgbClr val="000000"/>
                  </a:solidFill>
                  <a:prstDash val="solid"/>
                  <a:miter lim="400000"/>
                </a:ln>
                <a:solidFill>
                  <a:schemeClr val="accent2"/>
                </a:solidFill>
              </a:rPr>
              <a:t>,</a:t>
            </a:r>
            <a:r>
              <a:rPr sz="4800"/>
              <a:t> bir tıbbi cihazın </a:t>
            </a:r>
            <a:r>
              <a:rPr sz="4800">
                <a:ln w="12700" cap="flat">
                  <a:solidFill>
                    <a:srgbClr val="000000"/>
                  </a:solidFill>
                  <a:prstDash val="solid"/>
                  <a:miter lim="400000"/>
                </a:ln>
                <a:solidFill>
                  <a:schemeClr val="accent5"/>
                </a:solidFill>
              </a:rPr>
              <a:t>performans ve güvenlilik değerlendirmesinin</a:t>
            </a:r>
            <a:r>
              <a:rPr sz="4800"/>
              <a:t> cihazın pazarda bulunduğu </a:t>
            </a:r>
            <a:r>
              <a:rPr sz="4800">
                <a:ln w="12700" cap="flat">
                  <a:solidFill>
                    <a:srgbClr val="000000"/>
                  </a:solidFill>
                  <a:prstDash val="solid"/>
                  <a:miter lim="400000"/>
                </a:ln>
                <a:solidFill>
                  <a:schemeClr val="accent1"/>
                </a:solidFill>
              </a:rPr>
              <a:t>‘yaşam döngüsü boyunca’</a:t>
            </a:r>
            <a:r>
              <a:rPr sz="4800"/>
              <a:t> </a:t>
            </a:r>
            <a:r>
              <a:rPr sz="4800">
                <a:ln w="12700" cap="flat">
                  <a:solidFill>
                    <a:srgbClr val="000000"/>
                  </a:solidFill>
                  <a:prstDash val="solid"/>
                  <a:miter lim="400000"/>
                </a:ln>
                <a:solidFill>
                  <a:schemeClr val="accent5"/>
                </a:solidFill>
              </a:rPr>
              <a:t>yeterli klinik kanıta dayandığını güvence altına aldığı için gerekli ve önemlidir.’’</a:t>
            </a:r>
          </a:p>
        </p:txBody>
      </p:sp>
      <p:grpSp>
        <p:nvGrpSpPr>
          <p:cNvPr id="805" name="MEDDEV 2.7.1 rev 4 - 2016…"/>
          <p:cNvGrpSpPr/>
          <p:nvPr/>
        </p:nvGrpSpPr>
        <p:grpSpPr>
          <a:xfrm>
            <a:off x="13258800" y="952500"/>
            <a:ext cx="10210800" cy="2752725"/>
            <a:chOff x="0" y="0"/>
            <a:chExt cx="10210800" cy="2752725"/>
          </a:xfrm>
        </p:grpSpPr>
        <p:sp>
          <p:nvSpPr>
            <p:cNvPr id="804" name="MEDDEV 2.7.1 rev 4 - 2016…"/>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rPr u="sng">
                  <a:solidFill>
                    <a:schemeClr val="accent1"/>
                  </a:solidFill>
                </a:rPr>
                <a:t>MEDDEV 2.7.1 rev 4 - 2016</a:t>
              </a:r>
              <a:r>
                <a:t>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KLİNİK DEĞERLENDİRME: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ÜRETİCİLER VE ONAYLAYICI KURULUŞLAR İÇİN BİR KILAVUZ</a:t>
              </a:r>
            </a:p>
          </p:txBody>
        </p:sp>
        <p:pic>
          <p:nvPicPr>
            <p:cNvPr id="803" name="MEDDEV 2.7.1 rev 4 - 2016… MEDDEV 2.7.1 rev 4 - 2016 KLİNİK DEĞERLENDİRME: ÜRETİCİLER VE ONAYLAYICI KURULUŞLAR İÇİN BİR KILAVUZ" descr="MEDDEV 2.7.1 rev 4 - 2016… MEDDEV 2.7.1 rev 4 - 2016 KLİNİK DEĞERLENDİRME: ÜRETİCİLER VE ONAYLAYICI KURULUŞLAR İÇİN BİR KILAVUZ"/>
            <p:cNvPicPr>
              <a:picLocks/>
            </p:cNvPicPr>
            <p:nvPr/>
          </p:nvPicPr>
          <p:blipFill>
            <a:blip r:embed="rId2"/>
            <a:stretch>
              <a:fillRect/>
            </a:stretch>
          </p:blipFill>
          <p:spPr>
            <a:xfrm>
              <a:off x="0" y="0"/>
              <a:ext cx="10210800" cy="2752725"/>
            </a:xfrm>
            <a:prstGeom prst="rect">
              <a:avLst/>
            </a:prstGeom>
            <a:effectLst/>
          </p:spPr>
        </p:pic>
      </p:grpSp>
      <p:grpSp>
        <p:nvGrpSpPr>
          <p:cNvPr id="808" name="!"/>
          <p:cNvGrpSpPr/>
          <p:nvPr/>
        </p:nvGrpSpPr>
        <p:grpSpPr>
          <a:xfrm>
            <a:off x="47485" y="88085"/>
            <a:ext cx="768630" cy="1906630"/>
            <a:chOff x="0" y="0"/>
            <a:chExt cx="768629" cy="1906629"/>
          </a:xfrm>
        </p:grpSpPr>
        <p:sp>
          <p:nvSpPr>
            <p:cNvPr id="807" name="!"/>
            <p:cNvSpPr txBox="1"/>
            <p:nvPr/>
          </p:nvSpPr>
          <p:spPr>
            <a:xfrm>
              <a:off x="76200" y="76200"/>
              <a:ext cx="616230" cy="1754230"/>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9900" b="1">
                  <a:solidFill>
                    <a:schemeClr val="accent5"/>
                  </a:solidFill>
                </a:defRPr>
              </a:lvl1pPr>
            </a:lstStyle>
            <a:p>
              <a:r>
                <a:t>!</a:t>
              </a:r>
            </a:p>
          </p:txBody>
        </p:sp>
        <p:pic>
          <p:nvPicPr>
            <p:cNvPr id="806" name="! !" descr="! !"/>
            <p:cNvPicPr>
              <a:picLocks/>
            </p:cNvPicPr>
            <p:nvPr/>
          </p:nvPicPr>
          <p:blipFill>
            <a:blip r:embed="rId3"/>
            <a:stretch>
              <a:fillRect/>
            </a:stretch>
          </p:blipFill>
          <p:spPr>
            <a:xfrm>
              <a:off x="0" y="0"/>
              <a:ext cx="768630" cy="1906630"/>
            </a:xfrm>
            <a:prstGeom prst="rect">
              <a:avLst/>
            </a:prstGeom>
            <a:effectLst/>
          </p:spPr>
        </p:pic>
      </p:grpSp>
      <p:sp>
        <p:nvSpPr>
          <p:cNvPr id="2" name="Slide Number Placeholder 1">
            <a:extLst>
              <a:ext uri="{FF2B5EF4-FFF2-40B4-BE49-F238E27FC236}">
                <a16:creationId xmlns:a16="http://schemas.microsoft.com/office/drawing/2014/main" id="{5D0863C6-597E-1BF4-FDE9-F27FB435B8B5}"/>
              </a:ext>
            </a:extLst>
          </p:cNvPr>
          <p:cNvSpPr>
            <a:spLocks noGrp="1"/>
          </p:cNvSpPr>
          <p:nvPr>
            <p:ph type="sldNum" sz="quarter" idx="2"/>
          </p:nvPr>
        </p:nvSpPr>
        <p:spPr/>
        <p:txBody>
          <a:bodyPr/>
          <a:lstStyle/>
          <a:p>
            <a:fld id="{86CB4B4D-7CA3-9044-876B-883B54F8677D}" type="slidenum">
              <a:rPr lang="en-US" smtClean="0"/>
              <a:t>100</a:t>
            </a:fld>
            <a:endParaRPr lang="en-US"/>
          </a:p>
        </p:txBody>
      </p:sp>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0" name="6. General principles of clinical evaluation…"/>
          <p:cNvSpPr txBox="1">
            <a:spLocks noGrp="1"/>
          </p:cNvSpPr>
          <p:nvPr>
            <p:ph type="body" sz="half" idx="1"/>
          </p:nvPr>
        </p:nvSpPr>
        <p:spPr>
          <a:prstGeom prst="rect">
            <a:avLst/>
          </a:prstGeom>
          <a:ln w="9525">
            <a:round/>
          </a:ln>
        </p:spPr>
        <p:txBody>
          <a:bodyPr/>
          <a:lstStyle/>
          <a:p>
            <a:pPr marL="524255" indent="-524255" defTabSz="2096971">
              <a:spcBef>
                <a:spcPts val="3800"/>
              </a:spcBef>
              <a:defRPr sz="3010" b="1">
                <a:solidFill>
                  <a:srgbClr val="5E5E5E"/>
                </a:solidFill>
              </a:defRPr>
            </a:pPr>
            <a:r>
              <a:t>6. General principles of clinical evaluation</a:t>
            </a:r>
          </a:p>
          <a:p>
            <a:pPr marL="524255" indent="-524255" defTabSz="2096971">
              <a:spcBef>
                <a:spcPts val="3800"/>
              </a:spcBef>
              <a:defRPr sz="3010" b="1">
                <a:solidFill>
                  <a:srgbClr val="929292"/>
                </a:solidFill>
              </a:defRPr>
            </a:pPr>
            <a:r>
              <a:rPr>
                <a:ln w="12700" cap="flat">
                  <a:solidFill>
                    <a:srgbClr val="000000"/>
                  </a:solidFill>
                  <a:prstDash val="solid"/>
                  <a:miter lim="400000"/>
                </a:ln>
                <a:solidFill>
                  <a:schemeClr val="accent2"/>
                </a:solidFill>
              </a:rPr>
              <a:t>6.2. When is clinical evaluation undertaken and why is it important?</a:t>
            </a:r>
            <a:r>
              <a:t> </a:t>
            </a:r>
          </a:p>
          <a:p>
            <a:pPr marL="524255" indent="-524255" defTabSz="2096971">
              <a:spcBef>
                <a:spcPts val="3800"/>
              </a:spcBef>
              <a:defRPr sz="3612" b="1">
                <a:solidFill>
                  <a:srgbClr val="929292"/>
                </a:solidFill>
              </a:defRPr>
            </a:pPr>
            <a:r>
              <a:rPr>
                <a:ln w="12700" cap="flat">
                  <a:solidFill>
                    <a:srgbClr val="000000"/>
                  </a:solidFill>
                  <a:prstDash val="solid"/>
                  <a:miter lim="400000"/>
                </a:ln>
                <a:solidFill>
                  <a:schemeClr val="accent5"/>
                </a:solidFill>
              </a:rPr>
              <a:t>‘‘This ongoing process enables manufacturers to provide notified bodies and competent authorities with sufficient clinical evidence for demonstration of conformity of the device with the Essential Requirements</a:t>
            </a:r>
            <a:r>
              <a:t> </a:t>
            </a:r>
            <a:r>
              <a:rPr>
                <a:ln w="12700" cap="flat">
                  <a:solidFill>
                    <a:srgbClr val="000000"/>
                  </a:solidFill>
                  <a:prstDash val="solid"/>
                  <a:miter lim="400000"/>
                </a:ln>
                <a:solidFill>
                  <a:schemeClr val="accent1"/>
                </a:solidFill>
              </a:rPr>
              <a:t>throughout its lifetime</a:t>
            </a:r>
            <a:r>
              <a:t> (for example for CE marking, fulfillment of post-market surveillance and reporting requirements, or during surveillance procedures).’’</a:t>
            </a:r>
          </a:p>
        </p:txBody>
      </p:sp>
      <p:sp>
        <p:nvSpPr>
          <p:cNvPr id="811" name="MEDDEV 2.7.1 rev 4 - 2016…"/>
          <p:cNvSpPr txBox="1">
            <a:spLocks noGrp="1"/>
          </p:cNvSpPr>
          <p:nvPr>
            <p:ph type="title"/>
          </p:nvPr>
        </p:nvSpPr>
        <p:spPr>
          <a:xfrm>
            <a:off x="1206500" y="1079500"/>
            <a:ext cx="9779000" cy="2219325"/>
          </a:xfrm>
          <a:prstGeom prst="rect">
            <a:avLst/>
          </a:prstGeom>
          <a:ln w="9525">
            <a:round/>
          </a:ln>
        </p:spPr>
        <p:txBody>
          <a:bodyPr/>
          <a:lstStyle/>
          <a:p>
            <a:pPr algn="ctr" defTabSz="1121635">
              <a:defRPr sz="3910" spc="-78">
                <a:ln w="12700" cap="flat">
                  <a:solidFill>
                    <a:srgbClr val="000000"/>
                  </a:solidFill>
                  <a:prstDash val="solid"/>
                  <a:miter lim="400000"/>
                </a:ln>
                <a:solidFill>
                  <a:schemeClr val="accent6">
                    <a:satOff val="-16844"/>
                    <a:lumOff val="-30747"/>
                  </a:schemeClr>
                </a:solidFill>
              </a:defRPr>
            </a:pPr>
            <a:r>
              <a:rPr u="sng">
                <a:solidFill>
                  <a:schemeClr val="accent1"/>
                </a:solidFill>
              </a:rPr>
              <a:t>MEDDEV 2.7.1 rev 4 - 2016</a:t>
            </a:r>
            <a:r>
              <a:t> </a:t>
            </a:r>
          </a:p>
          <a:p>
            <a:pPr algn="ctr" defTabSz="1121635">
              <a:defRPr sz="3910" spc="-78">
                <a:ln w="12700" cap="flat">
                  <a:solidFill>
                    <a:srgbClr val="000000"/>
                  </a:solidFill>
                  <a:prstDash val="solid"/>
                  <a:miter lim="400000"/>
                </a:ln>
                <a:solidFill>
                  <a:schemeClr val="accent6">
                    <a:satOff val="-16844"/>
                    <a:lumOff val="-30747"/>
                  </a:schemeClr>
                </a:solidFill>
              </a:defRPr>
            </a:pPr>
            <a:r>
              <a:rPr>
                <a:solidFill>
                  <a:schemeClr val="accent1">
                    <a:hueOff val="114395"/>
                    <a:lumOff val="-24975"/>
                  </a:schemeClr>
                </a:solidFill>
              </a:rPr>
              <a:t>CLINICAL EVALUATION:</a:t>
            </a:r>
            <a:br>
              <a:rPr>
                <a:solidFill>
                  <a:schemeClr val="accent1">
                    <a:hueOff val="114395"/>
                    <a:lumOff val="-24975"/>
                  </a:schemeClr>
                </a:solidFill>
              </a:rPr>
            </a:br>
            <a:r>
              <a:rPr>
                <a:solidFill>
                  <a:schemeClr val="accent1">
                    <a:hueOff val="114395"/>
                    <a:lumOff val="-24975"/>
                  </a:schemeClr>
                </a:solidFill>
              </a:rPr>
              <a:t>A GUIDE FOR MANUFACTURERS AND NOTIFIED BODIES</a:t>
            </a:r>
            <a:r>
              <a:t> </a:t>
            </a:r>
            <a:endParaRPr sz="552" spc="-11"/>
          </a:p>
          <a:p>
            <a:pPr algn="ctr" defTabSz="1121635">
              <a:defRPr sz="3910" spc="-78">
                <a:ln w="12700" cap="flat">
                  <a:solidFill>
                    <a:srgbClr val="000000"/>
                  </a:solidFill>
                  <a:prstDash val="solid"/>
                  <a:miter lim="400000"/>
                </a:ln>
                <a:solidFill>
                  <a:schemeClr val="accent6">
                    <a:satOff val="-16844"/>
                    <a:lumOff val="-30747"/>
                  </a:schemeClr>
                </a:solidFill>
              </a:defRPr>
            </a:pPr>
            <a:endParaRPr sz="552" spc="-11"/>
          </a:p>
        </p:txBody>
      </p:sp>
      <p:grpSp>
        <p:nvGrpSpPr>
          <p:cNvPr id="814" name="6. Klinik değerlendirme genel ilkeleri…"/>
          <p:cNvGrpSpPr/>
          <p:nvPr/>
        </p:nvGrpSpPr>
        <p:grpSpPr>
          <a:xfrm>
            <a:off x="13322300" y="4108804"/>
            <a:ext cx="10083800" cy="8561430"/>
            <a:chOff x="0" y="0"/>
            <a:chExt cx="10083800" cy="8561429"/>
          </a:xfrm>
        </p:grpSpPr>
        <p:sp>
          <p:nvSpPr>
            <p:cNvPr id="813" name="6. Klinik değerlendirme genel ilkeleri…"/>
            <p:cNvSpPr txBox="1"/>
            <p:nvPr/>
          </p:nvSpPr>
          <p:spPr>
            <a:xfrm>
              <a:off x="152400" y="152400"/>
              <a:ext cx="9779000" cy="8256630"/>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marL="560831" indent="-560831" algn="l" defTabSz="2243271">
                <a:lnSpc>
                  <a:spcPct val="90000"/>
                </a:lnSpc>
                <a:spcBef>
                  <a:spcPts val="4100"/>
                </a:spcBef>
                <a:buSzPct val="123000"/>
                <a:buChar char="•"/>
                <a:defRPr sz="3220" b="1"/>
              </a:pPr>
              <a:r>
                <a:rPr>
                  <a:solidFill>
                    <a:srgbClr val="929292"/>
                  </a:solidFill>
                </a:rPr>
                <a:t>6. Klinik değerlendirme genel ilkeleri</a:t>
              </a:r>
            </a:p>
            <a:p>
              <a:pPr marL="560831" indent="-560831" algn="l" defTabSz="2243271">
                <a:lnSpc>
                  <a:spcPct val="90000"/>
                </a:lnSpc>
                <a:spcBef>
                  <a:spcPts val="4100"/>
                </a:spcBef>
                <a:buSzPct val="123000"/>
                <a:buChar char="•"/>
                <a:defRPr sz="3220" b="1">
                  <a:ln w="12700" cap="flat">
                    <a:solidFill>
                      <a:srgbClr val="000000"/>
                    </a:solidFill>
                    <a:prstDash val="solid"/>
                    <a:miter lim="400000"/>
                  </a:ln>
                  <a:solidFill>
                    <a:schemeClr val="accent2"/>
                  </a:solidFill>
                </a:defRPr>
              </a:pPr>
              <a:r>
                <a:t>6.2 Klinik değerlendirme ne zaman yapılır ve neden önemlidir?</a:t>
              </a:r>
              <a:endParaRPr>
                <a:solidFill>
                  <a:srgbClr val="929292"/>
                </a:solidFill>
              </a:endParaRPr>
            </a:p>
            <a:p>
              <a:pPr marL="560831" indent="-560831" algn="l" defTabSz="2243271">
                <a:lnSpc>
                  <a:spcPct val="90000"/>
                </a:lnSpc>
                <a:spcBef>
                  <a:spcPts val="4100"/>
                </a:spcBef>
                <a:buSzPct val="123000"/>
                <a:buChar char="•"/>
                <a:defRPr sz="3864" b="1"/>
              </a:pPr>
              <a:r>
                <a:rPr>
                  <a:ln w="12700" cap="flat">
                    <a:solidFill>
                      <a:srgbClr val="000000"/>
                    </a:solidFill>
                    <a:prstDash val="solid"/>
                    <a:miter lim="400000"/>
                  </a:ln>
                  <a:solidFill>
                    <a:schemeClr val="accent5"/>
                  </a:solidFill>
                </a:rPr>
                <a:t>‘‘Bu kesintisiz süreç</a:t>
              </a:r>
              <a:r>
                <a:t> (ör., CE Markası başvurusu, piyasaya arz sonrası gözetim çalışmaları ve raporlanması ya da gözetim çalışmaları gerekliliklerini yerine getirerek), </a:t>
              </a:r>
              <a:r>
                <a:rPr>
                  <a:ln w="12700" cap="flat">
                    <a:solidFill>
                      <a:srgbClr val="000000"/>
                    </a:solidFill>
                    <a:prstDash val="solid"/>
                    <a:miter lim="400000"/>
                  </a:ln>
                  <a:solidFill>
                    <a:schemeClr val="accent5"/>
                  </a:solidFill>
                </a:rPr>
                <a:t>üreticilerin onaylayıcı kuruluşlara ve yetkili kuruluşlara</a:t>
              </a:r>
              <a:r>
                <a:t> </a:t>
              </a:r>
              <a:r>
                <a:rPr>
                  <a:ln w="12700" cap="flat">
                    <a:solidFill>
                      <a:srgbClr val="000000"/>
                    </a:solidFill>
                    <a:prstDash val="solid"/>
                    <a:miter lim="400000"/>
                  </a:ln>
                  <a:solidFill>
                    <a:schemeClr val="accent1"/>
                  </a:solidFill>
                </a:rPr>
                <a:t>cihazın yaşam döngüsü boyunca</a:t>
              </a:r>
              <a:r>
                <a:t> </a:t>
              </a:r>
              <a:r>
                <a:rPr>
                  <a:ln w="12700" cap="flat">
                    <a:solidFill>
                      <a:srgbClr val="000000"/>
                    </a:solidFill>
                    <a:prstDash val="solid"/>
                    <a:miter lim="400000"/>
                  </a:ln>
                  <a:solidFill>
                    <a:schemeClr val="accent5"/>
                  </a:solidFill>
                </a:rPr>
                <a:t>‘Temel Gerekler’in karşıladığını yeterli klinik kanıt göstererek belgelemektedir.’’</a:t>
              </a:r>
            </a:p>
          </p:txBody>
        </p:sp>
        <p:pic>
          <p:nvPicPr>
            <p:cNvPr id="812" name="6. Klinik değerlendirme genel ilkeleri… 6. Klinik değerlendirme genel ilkeleri6.2 Klinik değerlendirme ne zaman yapılır ve neden önemlidir?‘‘Bu kesintisiz süreç (ör., CE Markası başvurusu, piyasaya arz sonrası gözetim çalışmaları ve raporlanması ya da gö" descr="6. Klinik değerlendirme genel ilkeleri… 6. Klinik değerlendirme genel ilkeleri6.2 Klinik değerlendirme ne zaman yapılır ve neden önemlidir?‘‘Bu kesintisiz süreç (ör., CE Markası başvurusu, piyasaya arz sonrası gözetim çalışmaları ve raporlanması ya da gözetim çalışmaları gerekliliklerini yerine getirerek), üreticilerin onaylayıcı kuruluşlara ve yetkili kuruluşlara cihazın yaşam döngüsü boyunca ‘Temel Gerekler’in karşıladığını yeterli klinik kanıt göstererek belgelemektedir.’’"/>
            <p:cNvPicPr>
              <a:picLocks/>
            </p:cNvPicPr>
            <p:nvPr/>
          </p:nvPicPr>
          <p:blipFill>
            <a:blip r:embed="rId2"/>
            <a:stretch>
              <a:fillRect/>
            </a:stretch>
          </p:blipFill>
          <p:spPr>
            <a:xfrm>
              <a:off x="0" y="0"/>
              <a:ext cx="10083800" cy="8561430"/>
            </a:xfrm>
            <a:prstGeom prst="rect">
              <a:avLst/>
            </a:prstGeom>
            <a:effectLst/>
          </p:spPr>
        </p:pic>
      </p:grpSp>
      <p:grpSp>
        <p:nvGrpSpPr>
          <p:cNvPr id="817" name="MEDDEV 2.7.1 rev 4 - 2016…"/>
          <p:cNvGrpSpPr/>
          <p:nvPr/>
        </p:nvGrpSpPr>
        <p:grpSpPr>
          <a:xfrm>
            <a:off x="13258800" y="952500"/>
            <a:ext cx="10210800" cy="2752725"/>
            <a:chOff x="0" y="0"/>
            <a:chExt cx="10210800" cy="2752725"/>
          </a:xfrm>
        </p:grpSpPr>
        <p:sp>
          <p:nvSpPr>
            <p:cNvPr id="816" name="MEDDEV 2.7.1 rev 4 - 2016…"/>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rPr u="sng">
                  <a:solidFill>
                    <a:schemeClr val="accent1"/>
                  </a:solidFill>
                </a:rPr>
                <a:t>MEDDEV 2.7.1 rev 4 - 2016</a:t>
              </a:r>
              <a:r>
                <a:t>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KLİNİK DEĞERLENDİRME: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ÜRETİCİLER VE ONAYLAYICI KURULUŞLAR İÇİN BİR KILAVUZ</a:t>
              </a:r>
            </a:p>
          </p:txBody>
        </p:sp>
        <p:pic>
          <p:nvPicPr>
            <p:cNvPr id="815" name="MEDDEV 2.7.1 rev 4 - 2016… MEDDEV 2.7.1 rev 4 - 2016 KLİNİK DEĞERLENDİRME: ÜRETİCİLER VE ONAYLAYICI KURULUŞLAR İÇİN BİR KILAVUZ" descr="MEDDEV 2.7.1 rev 4 - 2016… MEDDEV 2.7.1 rev 4 - 2016 KLİNİK DEĞERLENDİRME: ÜRETİCİLER VE ONAYLAYICI KURULUŞLAR İÇİN BİR KILAVUZ"/>
            <p:cNvPicPr>
              <a:picLocks/>
            </p:cNvPicPr>
            <p:nvPr/>
          </p:nvPicPr>
          <p:blipFill>
            <a:blip r:embed="rId3"/>
            <a:stretch>
              <a:fillRect/>
            </a:stretch>
          </p:blipFill>
          <p:spPr>
            <a:xfrm>
              <a:off x="0" y="0"/>
              <a:ext cx="10210800" cy="2752725"/>
            </a:xfrm>
            <a:prstGeom prst="rect">
              <a:avLst/>
            </a:prstGeom>
            <a:effectLst/>
          </p:spPr>
        </p:pic>
      </p:grpSp>
      <p:grpSp>
        <p:nvGrpSpPr>
          <p:cNvPr id="820" name="!"/>
          <p:cNvGrpSpPr/>
          <p:nvPr/>
        </p:nvGrpSpPr>
        <p:grpSpPr>
          <a:xfrm>
            <a:off x="47485" y="88085"/>
            <a:ext cx="768630" cy="1906630"/>
            <a:chOff x="0" y="0"/>
            <a:chExt cx="768629" cy="1906629"/>
          </a:xfrm>
        </p:grpSpPr>
        <p:sp>
          <p:nvSpPr>
            <p:cNvPr id="819" name="!"/>
            <p:cNvSpPr txBox="1"/>
            <p:nvPr/>
          </p:nvSpPr>
          <p:spPr>
            <a:xfrm>
              <a:off x="76200" y="76200"/>
              <a:ext cx="616230" cy="1754230"/>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9900" b="1">
                  <a:solidFill>
                    <a:schemeClr val="accent5"/>
                  </a:solidFill>
                </a:defRPr>
              </a:lvl1pPr>
            </a:lstStyle>
            <a:p>
              <a:r>
                <a:t>!</a:t>
              </a:r>
            </a:p>
          </p:txBody>
        </p:sp>
        <p:pic>
          <p:nvPicPr>
            <p:cNvPr id="818" name="! !" descr="! !"/>
            <p:cNvPicPr>
              <a:picLocks/>
            </p:cNvPicPr>
            <p:nvPr/>
          </p:nvPicPr>
          <p:blipFill>
            <a:blip r:embed="rId4"/>
            <a:stretch>
              <a:fillRect/>
            </a:stretch>
          </p:blipFill>
          <p:spPr>
            <a:xfrm>
              <a:off x="0" y="0"/>
              <a:ext cx="768630" cy="1906630"/>
            </a:xfrm>
            <a:prstGeom prst="rect">
              <a:avLst/>
            </a:prstGeom>
            <a:effectLst/>
          </p:spPr>
        </p:pic>
      </p:grpSp>
      <p:sp>
        <p:nvSpPr>
          <p:cNvPr id="2" name="Slide Number Placeholder 1">
            <a:extLst>
              <a:ext uri="{FF2B5EF4-FFF2-40B4-BE49-F238E27FC236}">
                <a16:creationId xmlns:a16="http://schemas.microsoft.com/office/drawing/2014/main" id="{F81A14E3-D8E0-F8E3-96E7-BAC7523C4DF9}"/>
              </a:ext>
            </a:extLst>
          </p:cNvPr>
          <p:cNvSpPr>
            <a:spLocks noGrp="1"/>
          </p:cNvSpPr>
          <p:nvPr>
            <p:ph type="sldNum" sz="quarter" idx="2"/>
          </p:nvPr>
        </p:nvSpPr>
        <p:spPr/>
        <p:txBody>
          <a:bodyPr/>
          <a:lstStyle/>
          <a:p>
            <a:fld id="{86CB4B4D-7CA3-9044-876B-883B54F8677D}" type="slidenum">
              <a:rPr lang="en-US" smtClean="0"/>
              <a:t>101</a:t>
            </a:fld>
            <a:endParaRPr lang="en-US"/>
          </a:p>
        </p:txBody>
      </p:sp>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 name="6. General principles of clinical evaluation…"/>
          <p:cNvSpPr txBox="1">
            <a:spLocks noGrp="1"/>
          </p:cNvSpPr>
          <p:nvPr>
            <p:ph type="body" sz="half" idx="1"/>
          </p:nvPr>
        </p:nvSpPr>
        <p:spPr>
          <a:xfrm>
            <a:off x="1206500" y="4248504"/>
            <a:ext cx="9779000" cy="8622152"/>
          </a:xfrm>
          <a:prstGeom prst="rect">
            <a:avLst/>
          </a:prstGeom>
        </p:spPr>
        <p:txBody>
          <a:bodyPr/>
          <a:lstStyle/>
          <a:p>
            <a:pPr marL="597407" indent="-597407" defTabSz="2389572">
              <a:spcBef>
                <a:spcPts val="4400"/>
              </a:spcBef>
              <a:defRPr sz="3430" b="1">
                <a:solidFill>
                  <a:srgbClr val="5E5E5E"/>
                </a:solidFill>
              </a:defRPr>
            </a:pPr>
            <a:r>
              <a:t>6. General principles of clinical evaluation</a:t>
            </a:r>
          </a:p>
          <a:p>
            <a:pPr marL="597407" indent="-597407" defTabSz="2389572">
              <a:spcBef>
                <a:spcPts val="4400"/>
              </a:spcBef>
              <a:defRPr sz="3430" b="1">
                <a:ln w="12700" cap="flat">
                  <a:solidFill>
                    <a:srgbClr val="000000"/>
                  </a:solidFill>
                  <a:prstDash val="solid"/>
                  <a:miter lim="400000"/>
                </a:ln>
                <a:solidFill>
                  <a:schemeClr val="accent3"/>
                </a:solidFill>
              </a:defRPr>
            </a:pPr>
            <a:r>
              <a:t>6.3. How is a clinical evaluation performed? </a:t>
            </a:r>
          </a:p>
          <a:p>
            <a:pPr marL="597408" indent="-597408" defTabSz="2389572">
              <a:spcBef>
                <a:spcPts val="4400"/>
              </a:spcBef>
              <a:defRPr sz="4900" b="1">
                <a:solidFill>
                  <a:srgbClr val="929292"/>
                </a:solidFill>
              </a:defRPr>
            </a:pPr>
            <a:r>
              <a:rPr>
                <a:ln w="12700" cap="flat">
                  <a:solidFill>
                    <a:srgbClr val="000000"/>
                  </a:solidFill>
                  <a:prstDash val="solid"/>
                  <a:miter lim="400000"/>
                </a:ln>
                <a:solidFill>
                  <a:schemeClr val="accent3"/>
                </a:solidFill>
              </a:rPr>
              <a:t>The</a:t>
            </a:r>
            <a:r>
              <a:t> </a:t>
            </a:r>
            <a:r>
              <a:rPr>
                <a:ln w="12700" cap="flat">
                  <a:solidFill>
                    <a:srgbClr val="000000"/>
                  </a:solidFill>
                  <a:prstDash val="solid"/>
                  <a:miter lim="400000"/>
                </a:ln>
                <a:solidFill>
                  <a:schemeClr val="accent3"/>
                </a:solidFill>
              </a:rPr>
              <a:t>clinical evaluation</a:t>
            </a:r>
            <a:r>
              <a:t> </a:t>
            </a:r>
            <a:r>
              <a:rPr>
                <a:ln w="12700" cap="flat">
                  <a:solidFill>
                    <a:srgbClr val="000000"/>
                  </a:solidFill>
                  <a:prstDash val="solid"/>
                  <a:miter lim="400000"/>
                </a:ln>
                <a:solidFill>
                  <a:schemeClr val="accent5"/>
                </a:solidFill>
              </a:rPr>
              <a:t>is based on a comprehensive analysis of available pre- and post-market clinical data relevant to the intended purpose of the device in question, </a:t>
            </a:r>
            <a:r>
              <a:rPr u="sng">
                <a:ln w="12700" cap="flat">
                  <a:solidFill>
                    <a:srgbClr val="000000"/>
                  </a:solidFill>
                  <a:prstDash val="solid"/>
                  <a:miter lim="400000"/>
                </a:ln>
                <a:solidFill>
                  <a:schemeClr val="accent5"/>
                </a:solidFill>
              </a:rPr>
              <a:t>including clinical performance data and clinical safety data</a:t>
            </a:r>
            <a:r>
              <a:rPr>
                <a:ln w="12700" cap="flat">
                  <a:solidFill>
                    <a:srgbClr val="000000"/>
                  </a:solidFill>
                  <a:prstDash val="solid"/>
                  <a:miter lim="400000"/>
                </a:ln>
                <a:solidFill>
                  <a:schemeClr val="accent5"/>
                </a:solidFill>
              </a:rPr>
              <a:t>.</a:t>
            </a:r>
          </a:p>
        </p:txBody>
      </p:sp>
      <p:sp>
        <p:nvSpPr>
          <p:cNvPr id="823" name="MEDDEV 2.7.1 rev 4 - 2016…"/>
          <p:cNvSpPr txBox="1">
            <a:spLocks noGrp="1"/>
          </p:cNvSpPr>
          <p:nvPr>
            <p:ph type="title"/>
          </p:nvPr>
        </p:nvSpPr>
        <p:spPr>
          <a:xfrm>
            <a:off x="1206500" y="1079500"/>
            <a:ext cx="9779000" cy="2219325"/>
          </a:xfrm>
          <a:prstGeom prst="rect">
            <a:avLst/>
          </a:prstGeom>
          <a:ln w="9525">
            <a:round/>
          </a:ln>
        </p:spPr>
        <p:txBody>
          <a:bodyPr/>
          <a:lstStyle/>
          <a:p>
            <a:pPr algn="ctr" defTabSz="1121635">
              <a:defRPr sz="3910" spc="-78">
                <a:ln w="12700" cap="flat">
                  <a:solidFill>
                    <a:srgbClr val="000000"/>
                  </a:solidFill>
                  <a:prstDash val="solid"/>
                  <a:miter lim="400000"/>
                </a:ln>
                <a:solidFill>
                  <a:schemeClr val="accent6">
                    <a:satOff val="-16844"/>
                    <a:lumOff val="-30747"/>
                  </a:schemeClr>
                </a:solidFill>
              </a:defRPr>
            </a:pPr>
            <a:r>
              <a:rPr u="sng">
                <a:solidFill>
                  <a:schemeClr val="accent1"/>
                </a:solidFill>
              </a:rPr>
              <a:t>MEDDEV 2.7.1 rev 4 - 2016</a:t>
            </a:r>
            <a:r>
              <a:t> </a:t>
            </a:r>
          </a:p>
          <a:p>
            <a:pPr algn="ctr" defTabSz="1121635">
              <a:defRPr sz="3910" spc="-78">
                <a:ln w="12700" cap="flat">
                  <a:solidFill>
                    <a:srgbClr val="000000"/>
                  </a:solidFill>
                  <a:prstDash val="solid"/>
                  <a:miter lim="400000"/>
                </a:ln>
                <a:solidFill>
                  <a:schemeClr val="accent6">
                    <a:satOff val="-16844"/>
                    <a:lumOff val="-30747"/>
                  </a:schemeClr>
                </a:solidFill>
              </a:defRPr>
            </a:pPr>
            <a:r>
              <a:rPr>
                <a:solidFill>
                  <a:schemeClr val="accent1">
                    <a:hueOff val="114395"/>
                    <a:lumOff val="-24975"/>
                  </a:schemeClr>
                </a:solidFill>
              </a:rPr>
              <a:t>CLINICAL EVALUATION:</a:t>
            </a:r>
            <a:br>
              <a:rPr>
                <a:solidFill>
                  <a:schemeClr val="accent1">
                    <a:hueOff val="114395"/>
                    <a:lumOff val="-24975"/>
                  </a:schemeClr>
                </a:solidFill>
              </a:rPr>
            </a:br>
            <a:r>
              <a:rPr>
                <a:solidFill>
                  <a:schemeClr val="accent1">
                    <a:hueOff val="114395"/>
                    <a:lumOff val="-24975"/>
                  </a:schemeClr>
                </a:solidFill>
              </a:rPr>
              <a:t>A GUIDE FOR MANUFACTURERS AND NOTIFIED BODIES</a:t>
            </a:r>
            <a:r>
              <a:t> </a:t>
            </a:r>
            <a:endParaRPr sz="552" spc="-11"/>
          </a:p>
          <a:p>
            <a:pPr algn="ctr" defTabSz="1121635">
              <a:defRPr sz="3910" spc="-78">
                <a:ln w="12700" cap="flat">
                  <a:solidFill>
                    <a:srgbClr val="000000"/>
                  </a:solidFill>
                  <a:prstDash val="solid"/>
                  <a:miter lim="400000"/>
                </a:ln>
                <a:solidFill>
                  <a:schemeClr val="accent6">
                    <a:satOff val="-16844"/>
                    <a:lumOff val="-30747"/>
                  </a:schemeClr>
                </a:solidFill>
              </a:defRPr>
            </a:pPr>
            <a:endParaRPr sz="552" spc="-11"/>
          </a:p>
        </p:txBody>
      </p:sp>
      <p:sp>
        <p:nvSpPr>
          <p:cNvPr id="824" name="6. Klinik değerlendirme genel ilkeleri…"/>
          <p:cNvSpPr txBox="1"/>
          <p:nvPr/>
        </p:nvSpPr>
        <p:spPr>
          <a:xfrm>
            <a:off x="13474700" y="4261204"/>
            <a:ext cx="9779000" cy="88645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609599" indent="-609599" algn="l">
              <a:lnSpc>
                <a:spcPct val="90000"/>
              </a:lnSpc>
              <a:spcBef>
                <a:spcPts val="4500"/>
              </a:spcBef>
              <a:buSzPct val="123000"/>
              <a:buChar char="•"/>
              <a:defRPr sz="3500" b="1"/>
            </a:pPr>
            <a:r>
              <a:rPr>
                <a:solidFill>
                  <a:srgbClr val="929292"/>
                </a:solidFill>
              </a:rPr>
              <a:t>6. Klinik değerlendirme genel ilkeleri</a:t>
            </a:r>
          </a:p>
          <a:p>
            <a:pPr marL="609599" indent="-609599" algn="l">
              <a:lnSpc>
                <a:spcPct val="90000"/>
              </a:lnSpc>
              <a:spcBef>
                <a:spcPts val="4500"/>
              </a:spcBef>
              <a:buSzPct val="123000"/>
              <a:buChar char="•"/>
              <a:defRPr sz="3500" b="1">
                <a:ln w="12700" cap="flat">
                  <a:solidFill>
                    <a:srgbClr val="000000"/>
                  </a:solidFill>
                  <a:prstDash val="solid"/>
                  <a:miter lim="400000"/>
                </a:ln>
                <a:solidFill>
                  <a:schemeClr val="accent3"/>
                </a:solidFill>
              </a:defRPr>
            </a:pPr>
            <a:r>
              <a:t>6.3 Klinik değerlendirme nasıl yapılır?</a:t>
            </a:r>
          </a:p>
          <a:p>
            <a:pPr marL="609599" indent="-609599" algn="l">
              <a:lnSpc>
                <a:spcPct val="90000"/>
              </a:lnSpc>
              <a:spcBef>
                <a:spcPts val="4500"/>
              </a:spcBef>
              <a:buSzPct val="123000"/>
              <a:buChar char="•"/>
              <a:defRPr sz="4900" b="1"/>
            </a:pPr>
            <a:r>
              <a:rPr>
                <a:ln w="12700" cap="flat">
                  <a:solidFill>
                    <a:srgbClr val="000000"/>
                  </a:solidFill>
                  <a:prstDash val="solid"/>
                  <a:miter lim="400000"/>
                </a:ln>
                <a:solidFill>
                  <a:schemeClr val="accent3"/>
                </a:solidFill>
              </a:rPr>
              <a:t>‘‘Klinik değerlendirme,</a:t>
            </a:r>
            <a:r>
              <a:t> </a:t>
            </a:r>
            <a:r>
              <a:rPr>
                <a:ln w="12700" cap="flat">
                  <a:solidFill>
                    <a:srgbClr val="000000"/>
                  </a:solidFill>
                  <a:prstDash val="solid"/>
                  <a:miter lim="400000"/>
                </a:ln>
                <a:solidFill>
                  <a:schemeClr val="accent5"/>
                </a:solidFill>
              </a:rPr>
              <a:t>ilgili tıbbi cihazın kullanım amacı ile ilintili, </a:t>
            </a:r>
            <a:r>
              <a:rPr u="sng">
                <a:ln w="12700" cap="flat">
                  <a:solidFill>
                    <a:srgbClr val="000000"/>
                  </a:solidFill>
                  <a:prstDash val="solid"/>
                  <a:miter lim="400000"/>
                </a:ln>
                <a:solidFill>
                  <a:schemeClr val="accent5"/>
                </a:solidFill>
              </a:rPr>
              <a:t>klinik performans verileri ve klinik güvenlilik verileri dahil</a:t>
            </a:r>
            <a:r>
              <a:rPr>
                <a:ln w="12700" cap="flat">
                  <a:solidFill>
                    <a:srgbClr val="000000"/>
                  </a:solidFill>
                  <a:prstDash val="solid"/>
                  <a:miter lim="400000"/>
                </a:ln>
                <a:solidFill>
                  <a:schemeClr val="accent5"/>
                </a:solidFill>
              </a:rPr>
              <a:t>, piyasaya arz öncesi ve sonrası klinik verileri üzerinde gerçekleştirilen kapsamlı analizler üzerinde yapılır.’’</a:t>
            </a:r>
          </a:p>
        </p:txBody>
      </p:sp>
      <p:grpSp>
        <p:nvGrpSpPr>
          <p:cNvPr id="827" name="MEDDEV 2.7.1 rev 4 - 2016…"/>
          <p:cNvGrpSpPr/>
          <p:nvPr/>
        </p:nvGrpSpPr>
        <p:grpSpPr>
          <a:xfrm>
            <a:off x="13258800" y="952500"/>
            <a:ext cx="10210800" cy="2752725"/>
            <a:chOff x="0" y="0"/>
            <a:chExt cx="10210800" cy="2752725"/>
          </a:xfrm>
        </p:grpSpPr>
        <p:sp>
          <p:nvSpPr>
            <p:cNvPr id="826" name="MEDDEV 2.7.1 rev 4 - 2016…"/>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rPr u="sng">
                  <a:solidFill>
                    <a:schemeClr val="accent1"/>
                  </a:solidFill>
                </a:rPr>
                <a:t>MEDDEV 2.7.1 rev 4 - 2016</a:t>
              </a:r>
              <a:r>
                <a:t>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KLİNİK DEĞERLENDİRME: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ÜRETİCİLER VE ONAYLAYICI KURULUŞLAR İÇİN BİR KILAVUZ</a:t>
              </a:r>
            </a:p>
          </p:txBody>
        </p:sp>
        <p:pic>
          <p:nvPicPr>
            <p:cNvPr id="825" name="MEDDEV 2.7.1 rev 4 - 2016… MEDDEV 2.7.1 rev 4 - 2016 KLİNİK DEĞERLENDİRME: ÜRETİCİLER VE ONAYLAYICI KURULUŞLAR İÇİN BİR KILAVUZ" descr="MEDDEV 2.7.1 rev 4 - 2016… MEDDEV 2.7.1 rev 4 - 2016 KLİNİK DEĞERLENDİRME: ÜRETİCİLER VE ONAYLAYICI KURULUŞLAR İÇİN BİR KILAVUZ"/>
            <p:cNvPicPr>
              <a:picLocks/>
            </p:cNvPicPr>
            <p:nvPr/>
          </p:nvPicPr>
          <p:blipFill>
            <a:blip r:embed="rId2"/>
            <a:stretch>
              <a:fillRect/>
            </a:stretch>
          </p:blipFill>
          <p:spPr>
            <a:xfrm>
              <a:off x="0" y="0"/>
              <a:ext cx="10210800" cy="2752725"/>
            </a:xfrm>
            <a:prstGeom prst="rect">
              <a:avLst/>
            </a:prstGeom>
            <a:effectLst/>
          </p:spPr>
        </p:pic>
      </p:grpSp>
      <p:grpSp>
        <p:nvGrpSpPr>
          <p:cNvPr id="830" name="!"/>
          <p:cNvGrpSpPr/>
          <p:nvPr/>
        </p:nvGrpSpPr>
        <p:grpSpPr>
          <a:xfrm>
            <a:off x="47485" y="88085"/>
            <a:ext cx="768630" cy="1906630"/>
            <a:chOff x="0" y="0"/>
            <a:chExt cx="768629" cy="1906629"/>
          </a:xfrm>
        </p:grpSpPr>
        <p:sp>
          <p:nvSpPr>
            <p:cNvPr id="829" name="!"/>
            <p:cNvSpPr txBox="1"/>
            <p:nvPr/>
          </p:nvSpPr>
          <p:spPr>
            <a:xfrm>
              <a:off x="76200" y="76200"/>
              <a:ext cx="616230" cy="1754230"/>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9900" b="1">
                  <a:solidFill>
                    <a:schemeClr val="accent5"/>
                  </a:solidFill>
                </a:defRPr>
              </a:lvl1pPr>
            </a:lstStyle>
            <a:p>
              <a:r>
                <a:t>!</a:t>
              </a:r>
            </a:p>
          </p:txBody>
        </p:sp>
        <p:pic>
          <p:nvPicPr>
            <p:cNvPr id="828" name="! !" descr="! !"/>
            <p:cNvPicPr>
              <a:picLocks/>
            </p:cNvPicPr>
            <p:nvPr/>
          </p:nvPicPr>
          <p:blipFill>
            <a:blip r:embed="rId3"/>
            <a:stretch>
              <a:fillRect/>
            </a:stretch>
          </p:blipFill>
          <p:spPr>
            <a:xfrm>
              <a:off x="0" y="0"/>
              <a:ext cx="768630" cy="1906630"/>
            </a:xfrm>
            <a:prstGeom prst="rect">
              <a:avLst/>
            </a:prstGeom>
            <a:effectLst/>
          </p:spPr>
        </p:pic>
      </p:grpSp>
      <p:sp>
        <p:nvSpPr>
          <p:cNvPr id="2" name="Slide Number Placeholder 1">
            <a:extLst>
              <a:ext uri="{FF2B5EF4-FFF2-40B4-BE49-F238E27FC236}">
                <a16:creationId xmlns:a16="http://schemas.microsoft.com/office/drawing/2014/main" id="{146596D2-8136-614E-56EA-7E21C1B75E64}"/>
              </a:ext>
            </a:extLst>
          </p:cNvPr>
          <p:cNvSpPr>
            <a:spLocks noGrp="1"/>
          </p:cNvSpPr>
          <p:nvPr>
            <p:ph type="sldNum" sz="quarter" idx="2"/>
          </p:nvPr>
        </p:nvSpPr>
        <p:spPr/>
        <p:txBody>
          <a:bodyPr/>
          <a:lstStyle/>
          <a:p>
            <a:fld id="{86CB4B4D-7CA3-9044-876B-883B54F8677D}" type="slidenum">
              <a:rPr lang="en-US" smtClean="0"/>
              <a:t>102</a:t>
            </a:fld>
            <a:endParaRPr lang="en-US"/>
          </a:p>
        </p:txBody>
      </p:sp>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 name="6. General principles of clinical evaluation…"/>
          <p:cNvSpPr txBox="1">
            <a:spLocks noGrp="1"/>
          </p:cNvSpPr>
          <p:nvPr>
            <p:ph type="body" sz="half" idx="1"/>
          </p:nvPr>
        </p:nvSpPr>
        <p:spPr>
          <a:prstGeom prst="rect">
            <a:avLst/>
          </a:prstGeom>
        </p:spPr>
        <p:txBody>
          <a:bodyPr/>
          <a:lstStyle/>
          <a:p>
            <a:pPr marL="609599" indent="-609599">
              <a:defRPr sz="2800" b="1">
                <a:solidFill>
                  <a:srgbClr val="5E5E5E"/>
                </a:solidFill>
              </a:defRPr>
            </a:pPr>
            <a:r>
              <a:t>6. General principles of clinical evaluation</a:t>
            </a:r>
          </a:p>
          <a:p>
            <a:pPr marL="418011" indent="-418011">
              <a:defRPr sz="3500" b="1">
                <a:ln w="12700" cap="flat">
                  <a:solidFill>
                    <a:srgbClr val="000000"/>
                  </a:solidFill>
                  <a:prstDash val="solid"/>
                  <a:miter lim="400000"/>
                </a:ln>
                <a:solidFill>
                  <a:schemeClr val="accent3"/>
                </a:solidFill>
              </a:defRPr>
            </a:pPr>
            <a:r>
              <a:rPr sz="2400"/>
              <a:t>6.3. How is a clinical evaluation performed?</a:t>
            </a:r>
            <a:r>
              <a:t> </a:t>
            </a:r>
          </a:p>
          <a:p>
            <a:pPr marL="609599" indent="-609599">
              <a:defRPr sz="2800" b="1">
                <a:solidFill>
                  <a:srgbClr val="929292"/>
                </a:solidFill>
              </a:defRPr>
            </a:pPr>
            <a:r>
              <a:t>There are discrete stages in performing a clinical evaluation:</a:t>
            </a:r>
          </a:p>
        </p:txBody>
      </p:sp>
      <p:sp>
        <p:nvSpPr>
          <p:cNvPr id="833" name="MEDDEV 2.7.1 rev 4 - 2016…"/>
          <p:cNvSpPr txBox="1">
            <a:spLocks noGrp="1"/>
          </p:cNvSpPr>
          <p:nvPr>
            <p:ph type="title"/>
          </p:nvPr>
        </p:nvSpPr>
        <p:spPr>
          <a:xfrm>
            <a:off x="1206500" y="1079500"/>
            <a:ext cx="9779000" cy="2219325"/>
          </a:xfrm>
          <a:prstGeom prst="rect">
            <a:avLst/>
          </a:prstGeom>
          <a:ln w="9525">
            <a:round/>
          </a:ln>
        </p:spPr>
        <p:txBody>
          <a:bodyPr/>
          <a:lstStyle/>
          <a:p>
            <a:pPr algn="ctr" defTabSz="1121635">
              <a:defRPr sz="3910" spc="-78">
                <a:ln w="12700" cap="flat">
                  <a:solidFill>
                    <a:srgbClr val="000000"/>
                  </a:solidFill>
                  <a:prstDash val="solid"/>
                  <a:miter lim="400000"/>
                </a:ln>
                <a:solidFill>
                  <a:schemeClr val="accent6">
                    <a:satOff val="-16844"/>
                    <a:lumOff val="-30747"/>
                  </a:schemeClr>
                </a:solidFill>
              </a:defRPr>
            </a:pPr>
            <a:r>
              <a:rPr u="sng">
                <a:solidFill>
                  <a:schemeClr val="accent1"/>
                </a:solidFill>
              </a:rPr>
              <a:t>MEDDEV 2.7.1 rev 4 - 2016</a:t>
            </a:r>
            <a:r>
              <a:t> </a:t>
            </a:r>
          </a:p>
          <a:p>
            <a:pPr algn="ctr" defTabSz="1121635">
              <a:defRPr sz="3910" spc="-78">
                <a:ln w="12700" cap="flat">
                  <a:solidFill>
                    <a:srgbClr val="000000"/>
                  </a:solidFill>
                  <a:prstDash val="solid"/>
                  <a:miter lim="400000"/>
                </a:ln>
                <a:solidFill>
                  <a:schemeClr val="accent6">
                    <a:satOff val="-16844"/>
                    <a:lumOff val="-30747"/>
                  </a:schemeClr>
                </a:solidFill>
              </a:defRPr>
            </a:pPr>
            <a:r>
              <a:rPr>
                <a:solidFill>
                  <a:schemeClr val="accent1">
                    <a:hueOff val="114395"/>
                    <a:lumOff val="-24975"/>
                  </a:schemeClr>
                </a:solidFill>
              </a:rPr>
              <a:t>CLINICAL EVALUATION:</a:t>
            </a:r>
            <a:br>
              <a:rPr>
                <a:solidFill>
                  <a:schemeClr val="accent1">
                    <a:hueOff val="114395"/>
                    <a:lumOff val="-24975"/>
                  </a:schemeClr>
                </a:solidFill>
              </a:rPr>
            </a:br>
            <a:r>
              <a:rPr>
                <a:solidFill>
                  <a:schemeClr val="accent1">
                    <a:hueOff val="114395"/>
                    <a:lumOff val="-24975"/>
                  </a:schemeClr>
                </a:solidFill>
              </a:rPr>
              <a:t>A GUIDE FOR MANUFACTURERS AND NOTIFIED BODIES</a:t>
            </a:r>
            <a:r>
              <a:t> </a:t>
            </a:r>
            <a:endParaRPr sz="552" spc="-11"/>
          </a:p>
          <a:p>
            <a:pPr algn="ctr" defTabSz="1121635">
              <a:defRPr sz="3910" spc="-78">
                <a:ln w="12700" cap="flat">
                  <a:solidFill>
                    <a:srgbClr val="000000"/>
                  </a:solidFill>
                  <a:prstDash val="solid"/>
                  <a:miter lim="400000"/>
                </a:ln>
                <a:solidFill>
                  <a:schemeClr val="accent6">
                    <a:satOff val="-16844"/>
                    <a:lumOff val="-30747"/>
                  </a:schemeClr>
                </a:solidFill>
              </a:defRPr>
            </a:pPr>
            <a:endParaRPr sz="552" spc="-11"/>
          </a:p>
        </p:txBody>
      </p:sp>
      <p:sp>
        <p:nvSpPr>
          <p:cNvPr id="834" name="6. Klinik değerlendirme genel ilkeleri…"/>
          <p:cNvSpPr txBox="1"/>
          <p:nvPr/>
        </p:nvSpPr>
        <p:spPr>
          <a:xfrm>
            <a:off x="13474700" y="4261204"/>
            <a:ext cx="9779000" cy="82566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609599" indent="-609599" algn="l">
              <a:lnSpc>
                <a:spcPct val="90000"/>
              </a:lnSpc>
              <a:spcBef>
                <a:spcPts val="4500"/>
              </a:spcBef>
              <a:buSzPct val="123000"/>
              <a:buChar char="•"/>
              <a:defRPr b="1"/>
            </a:pPr>
            <a:r>
              <a:rPr>
                <a:solidFill>
                  <a:srgbClr val="929292"/>
                </a:solidFill>
              </a:rPr>
              <a:t>6. Klinik değerlendirme genel ilkeleri</a:t>
            </a:r>
          </a:p>
          <a:p>
            <a:pPr marL="609599" indent="-609599" algn="l">
              <a:lnSpc>
                <a:spcPct val="90000"/>
              </a:lnSpc>
              <a:spcBef>
                <a:spcPts val="4500"/>
              </a:spcBef>
              <a:buSzPct val="123000"/>
              <a:buChar char="•"/>
              <a:defRPr b="1">
                <a:ln w="12700" cap="flat">
                  <a:solidFill>
                    <a:srgbClr val="000000"/>
                  </a:solidFill>
                  <a:prstDash val="solid"/>
                  <a:miter lim="400000"/>
                </a:ln>
                <a:solidFill>
                  <a:schemeClr val="accent3"/>
                </a:solidFill>
              </a:defRPr>
            </a:pPr>
            <a:r>
              <a:t>6.3 Klinik değerlendirme nasıl yapılır?</a:t>
            </a:r>
          </a:p>
          <a:p>
            <a:pPr marL="609599" indent="-609599" algn="l">
              <a:lnSpc>
                <a:spcPct val="90000"/>
              </a:lnSpc>
              <a:spcBef>
                <a:spcPts val="4500"/>
              </a:spcBef>
              <a:buSzPct val="123000"/>
              <a:buChar char="•"/>
              <a:defRPr sz="2800" b="1"/>
            </a:pPr>
            <a:r>
              <a:t>‘‘Klinik değerlendirmenin özgün evreleri vardır:</a:t>
            </a:r>
          </a:p>
        </p:txBody>
      </p:sp>
      <p:grpSp>
        <p:nvGrpSpPr>
          <p:cNvPr id="837" name="MEDDEV 2.7.1 rev 4 - 2016…"/>
          <p:cNvGrpSpPr/>
          <p:nvPr/>
        </p:nvGrpSpPr>
        <p:grpSpPr>
          <a:xfrm>
            <a:off x="13258800" y="952500"/>
            <a:ext cx="10210800" cy="2752725"/>
            <a:chOff x="0" y="0"/>
            <a:chExt cx="10210800" cy="2752725"/>
          </a:xfrm>
        </p:grpSpPr>
        <p:sp>
          <p:nvSpPr>
            <p:cNvPr id="836" name="MEDDEV 2.7.1 rev 4 - 2016…"/>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rPr u="sng">
                  <a:solidFill>
                    <a:schemeClr val="accent1"/>
                  </a:solidFill>
                </a:rPr>
                <a:t>MEDDEV 2.7.1 rev 4 - 2016</a:t>
              </a:r>
              <a:r>
                <a:t>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KLİNİK DEĞERLENDİRME: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ÜRETİCİLER VE ONAYLAYICI KURULUŞLAR İÇİN BİR KILAVUZ</a:t>
              </a:r>
            </a:p>
          </p:txBody>
        </p:sp>
        <p:pic>
          <p:nvPicPr>
            <p:cNvPr id="835" name="MEDDEV 2.7.1 rev 4 - 2016… MEDDEV 2.7.1 rev 4 - 2016 KLİNİK DEĞERLENDİRME: ÜRETİCİLER VE ONAYLAYICI KURULUŞLAR İÇİN BİR KILAVUZ" descr="MEDDEV 2.7.1 rev 4 - 2016… MEDDEV 2.7.1 rev 4 - 2016 KLİNİK DEĞERLENDİRME: ÜRETİCİLER VE ONAYLAYICI KURULUŞLAR İÇİN BİR KILAVUZ"/>
            <p:cNvPicPr>
              <a:picLocks/>
            </p:cNvPicPr>
            <p:nvPr/>
          </p:nvPicPr>
          <p:blipFill>
            <a:blip r:embed="rId2"/>
            <a:stretch>
              <a:fillRect/>
            </a:stretch>
          </p:blipFill>
          <p:spPr>
            <a:xfrm>
              <a:off x="0" y="0"/>
              <a:ext cx="10210800" cy="2752725"/>
            </a:xfrm>
            <a:prstGeom prst="rect">
              <a:avLst/>
            </a:prstGeom>
            <a:effectLst/>
          </p:spPr>
        </p:pic>
      </p:grpSp>
      <p:grpSp>
        <p:nvGrpSpPr>
          <p:cNvPr id="840" name="Screen Shot 2022-10-22 at 13.49.43.png"/>
          <p:cNvGrpSpPr/>
          <p:nvPr/>
        </p:nvGrpSpPr>
        <p:grpSpPr>
          <a:xfrm>
            <a:off x="8143034" y="6742835"/>
            <a:ext cx="7372391" cy="6853364"/>
            <a:chOff x="0" y="0"/>
            <a:chExt cx="7372389" cy="6853363"/>
          </a:xfrm>
        </p:grpSpPr>
        <p:pic>
          <p:nvPicPr>
            <p:cNvPr id="839" name="Screen Shot 2022-10-22 at 13.49.43.png" descr="Screen Shot 2022-10-22 at 13.49.43.png"/>
            <p:cNvPicPr>
              <a:picLocks noChangeAspect="1"/>
            </p:cNvPicPr>
            <p:nvPr/>
          </p:nvPicPr>
          <p:blipFill>
            <a:blip r:embed="rId3"/>
            <a:stretch>
              <a:fillRect/>
            </a:stretch>
          </p:blipFill>
          <p:spPr>
            <a:xfrm>
              <a:off x="152400" y="152400"/>
              <a:ext cx="7067590" cy="6548564"/>
            </a:xfrm>
            <a:prstGeom prst="rect">
              <a:avLst/>
            </a:prstGeom>
            <a:ln>
              <a:noFill/>
            </a:ln>
            <a:effectLst/>
          </p:spPr>
        </p:pic>
        <p:pic>
          <p:nvPicPr>
            <p:cNvPr id="838" name="Screen Shot 2022-10-22 at 13.49.43.png" descr="Screen Shot 2022-10-22 at 13.49.43.png"/>
            <p:cNvPicPr>
              <a:picLocks/>
            </p:cNvPicPr>
            <p:nvPr/>
          </p:nvPicPr>
          <p:blipFill>
            <a:blip r:embed="rId4"/>
            <a:stretch>
              <a:fillRect/>
            </a:stretch>
          </p:blipFill>
          <p:spPr>
            <a:xfrm>
              <a:off x="0" y="0"/>
              <a:ext cx="7372390" cy="6853364"/>
            </a:xfrm>
            <a:prstGeom prst="rect">
              <a:avLst/>
            </a:prstGeom>
            <a:effectLst/>
          </p:spPr>
        </p:pic>
      </p:grpSp>
      <p:grpSp>
        <p:nvGrpSpPr>
          <p:cNvPr id="843" name="MEDDEV 2.7/1 revision 4; 2016."/>
          <p:cNvGrpSpPr/>
          <p:nvPr/>
        </p:nvGrpSpPr>
        <p:grpSpPr>
          <a:xfrm>
            <a:off x="-3998" y="13078463"/>
            <a:ext cx="4157514" cy="588592"/>
            <a:chOff x="0" y="0"/>
            <a:chExt cx="4157513" cy="588590"/>
          </a:xfrm>
        </p:grpSpPr>
        <p:sp>
          <p:nvSpPr>
            <p:cNvPr id="842" name="MEDDEV 2.7/1 revision 4; 2016."/>
            <p:cNvSpPr txBox="1"/>
            <p:nvPr/>
          </p:nvSpPr>
          <p:spPr>
            <a:xfrm>
              <a:off x="50800" y="50800"/>
              <a:ext cx="4055914" cy="486991"/>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defTabSz="457200">
                <a:spcBef>
                  <a:spcPts val="1200"/>
                </a:spcBef>
                <a:defRPr sz="2000" b="1">
                  <a:solidFill>
                    <a:schemeClr val="accent1"/>
                  </a:solidFill>
                  <a:latin typeface="Arial"/>
                  <a:ea typeface="Arial"/>
                  <a:cs typeface="Arial"/>
                  <a:sym typeface="Arial"/>
                </a:defRPr>
              </a:lvl1pPr>
            </a:lstStyle>
            <a:p>
              <a:r>
                <a:t>MEDDEV 2.7/1 revision 4; 2016. </a:t>
              </a:r>
            </a:p>
          </p:txBody>
        </p:sp>
        <p:pic>
          <p:nvPicPr>
            <p:cNvPr id="841" name="MEDDEV 2.7/1 revision 4; 2016. MEDDEV 2.7/1 revision 4; 2016. " descr="MEDDEV 2.7/1 revision 4; 2016. MEDDEV 2.7/1 revision 4; 2016. "/>
            <p:cNvPicPr>
              <a:picLocks/>
            </p:cNvPicPr>
            <p:nvPr/>
          </p:nvPicPr>
          <p:blipFill>
            <a:blip r:embed="rId5"/>
            <a:stretch>
              <a:fillRect/>
            </a:stretch>
          </p:blipFill>
          <p:spPr>
            <a:xfrm>
              <a:off x="0" y="0"/>
              <a:ext cx="4157514" cy="588591"/>
            </a:xfrm>
            <a:prstGeom prst="rect">
              <a:avLst/>
            </a:prstGeom>
            <a:effectLst/>
          </p:spPr>
        </p:pic>
      </p:grpSp>
      <p:sp>
        <p:nvSpPr>
          <p:cNvPr id="2" name="Slide Number Placeholder 1">
            <a:extLst>
              <a:ext uri="{FF2B5EF4-FFF2-40B4-BE49-F238E27FC236}">
                <a16:creationId xmlns:a16="http://schemas.microsoft.com/office/drawing/2014/main" id="{F2E6F460-7D7C-69C5-43DF-CA8D69F4DEEF}"/>
              </a:ext>
            </a:extLst>
          </p:cNvPr>
          <p:cNvSpPr>
            <a:spLocks noGrp="1"/>
          </p:cNvSpPr>
          <p:nvPr>
            <p:ph type="sldNum" sz="quarter" idx="2"/>
          </p:nvPr>
        </p:nvSpPr>
        <p:spPr/>
        <p:txBody>
          <a:bodyPr/>
          <a:lstStyle/>
          <a:p>
            <a:fld id="{86CB4B4D-7CA3-9044-876B-883B54F8677D}" type="slidenum">
              <a:rPr lang="en-US" smtClean="0"/>
              <a:t>103</a:t>
            </a:fld>
            <a:endParaRPr lang="en-US"/>
          </a:p>
        </p:txBody>
      </p:sp>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 name="‘‘7. Definition of the scope of the clinical evaluation (Stage 0)…"/>
          <p:cNvSpPr txBox="1">
            <a:spLocks noGrp="1"/>
          </p:cNvSpPr>
          <p:nvPr>
            <p:ph type="body" sz="half" idx="1"/>
          </p:nvPr>
        </p:nvSpPr>
        <p:spPr>
          <a:prstGeom prst="rect">
            <a:avLst/>
          </a:prstGeom>
          <a:ln w="9525">
            <a:round/>
          </a:ln>
        </p:spPr>
        <p:txBody>
          <a:bodyPr/>
          <a:lstStyle/>
          <a:p>
            <a:pPr marL="609599" indent="-609599">
              <a:defRPr sz="3900" b="1">
                <a:solidFill>
                  <a:srgbClr val="929292"/>
                </a:solidFill>
              </a:defRPr>
            </a:pPr>
            <a:r>
              <a:t>‘‘7. Definition of the </a:t>
            </a:r>
            <a:r>
              <a:rPr u="sng"/>
              <a:t>scope</a:t>
            </a:r>
            <a:r>
              <a:t> of the clinical evaluation (Stage 0) </a:t>
            </a:r>
          </a:p>
          <a:p>
            <a:pPr lvl="1">
              <a:defRPr sz="3900" b="1">
                <a:solidFill>
                  <a:srgbClr val="5E5E5E"/>
                </a:solidFill>
              </a:defRPr>
            </a:pPr>
            <a:r>
              <a:rPr u="sng">
                <a:solidFill>
                  <a:schemeClr val="accent5">
                    <a:lumOff val="-29866"/>
                  </a:schemeClr>
                </a:solidFill>
              </a:rPr>
              <a:t>Before</a:t>
            </a:r>
            <a:r>
              <a:t> a clinical evaluation is undertaken the </a:t>
            </a:r>
            <a:r>
              <a:rPr u="sng"/>
              <a:t>manufacturer should define its scope</a:t>
            </a:r>
            <a:r>
              <a:t>, </a:t>
            </a:r>
            <a:r>
              <a:rPr>
                <a:ln w="12700" cap="flat">
                  <a:solidFill>
                    <a:srgbClr val="000000"/>
                  </a:solidFill>
                  <a:prstDash val="solid"/>
                  <a:miter lim="400000"/>
                </a:ln>
                <a:solidFill>
                  <a:schemeClr val="accent1"/>
                </a:solidFill>
              </a:rPr>
              <a:t>based on the Essential Requirements that need to be addressed from a clinical perspective</a:t>
            </a:r>
            <a:r>
              <a:t> and </a:t>
            </a:r>
            <a:r>
              <a:rPr u="sng"/>
              <a:t>the nature and history of the device</a:t>
            </a:r>
            <a:r>
              <a:t>. </a:t>
            </a:r>
          </a:p>
          <a:p>
            <a:pPr lvl="1">
              <a:defRPr sz="3900" b="1">
                <a:solidFill>
                  <a:srgbClr val="5E5E5E"/>
                </a:solidFill>
              </a:defRPr>
            </a:pPr>
            <a:r>
              <a:t>This is also referred to as </a:t>
            </a:r>
            <a:r>
              <a:rPr u="sng">
                <a:ln w="12700" cap="flat">
                  <a:solidFill>
                    <a:srgbClr val="000000"/>
                  </a:solidFill>
                  <a:prstDash val="solid"/>
                  <a:miter lim="400000"/>
                </a:ln>
                <a:solidFill>
                  <a:schemeClr val="accent5">
                    <a:lumOff val="-29866"/>
                  </a:schemeClr>
                </a:solidFill>
              </a:rPr>
              <a:t>scoping.</a:t>
            </a:r>
            <a:r>
              <a:rPr>
                <a:ln w="12700" cap="flat">
                  <a:solidFill>
                    <a:srgbClr val="000000"/>
                  </a:solidFill>
                  <a:prstDash val="solid"/>
                  <a:miter lim="400000"/>
                </a:ln>
                <a:solidFill>
                  <a:schemeClr val="accent5">
                    <a:lumOff val="-29866"/>
                  </a:schemeClr>
                </a:solidFill>
              </a:rPr>
              <a:t>’’</a:t>
            </a:r>
            <a:r>
              <a:rPr>
                <a:ln w="12700" cap="flat">
                  <a:solidFill>
                    <a:srgbClr val="000000"/>
                  </a:solidFill>
                  <a:prstDash val="solid"/>
                  <a:miter lim="400000"/>
                </a:ln>
              </a:rPr>
              <a:t> </a:t>
            </a:r>
          </a:p>
        </p:txBody>
      </p:sp>
      <p:sp>
        <p:nvSpPr>
          <p:cNvPr id="846" name="MEDDEV 2.7.1 rev 4 - 2016…"/>
          <p:cNvSpPr txBox="1">
            <a:spLocks noGrp="1"/>
          </p:cNvSpPr>
          <p:nvPr>
            <p:ph type="title"/>
          </p:nvPr>
        </p:nvSpPr>
        <p:spPr>
          <a:xfrm>
            <a:off x="1206500" y="1079500"/>
            <a:ext cx="9779000" cy="2219325"/>
          </a:xfrm>
          <a:prstGeom prst="rect">
            <a:avLst/>
          </a:prstGeom>
          <a:ln w="9525">
            <a:round/>
          </a:ln>
        </p:spPr>
        <p:txBody>
          <a:bodyPr/>
          <a:lstStyle/>
          <a:p>
            <a:pPr algn="ctr" defTabSz="1121635">
              <a:defRPr sz="3910" spc="-78">
                <a:ln w="12700" cap="flat">
                  <a:solidFill>
                    <a:srgbClr val="000000"/>
                  </a:solidFill>
                  <a:prstDash val="solid"/>
                  <a:miter lim="400000"/>
                </a:ln>
                <a:solidFill>
                  <a:schemeClr val="accent6">
                    <a:satOff val="-16844"/>
                    <a:lumOff val="-30747"/>
                  </a:schemeClr>
                </a:solidFill>
              </a:defRPr>
            </a:pPr>
            <a:r>
              <a:rPr u="sng">
                <a:solidFill>
                  <a:schemeClr val="accent1"/>
                </a:solidFill>
              </a:rPr>
              <a:t>MEDDEV 2.7.1 rev 4 - 2016</a:t>
            </a:r>
            <a:r>
              <a:t> </a:t>
            </a:r>
          </a:p>
          <a:p>
            <a:pPr algn="ctr" defTabSz="1121635">
              <a:defRPr sz="3910" spc="-78">
                <a:ln w="12700" cap="flat">
                  <a:solidFill>
                    <a:srgbClr val="000000"/>
                  </a:solidFill>
                  <a:prstDash val="solid"/>
                  <a:miter lim="400000"/>
                </a:ln>
                <a:solidFill>
                  <a:schemeClr val="accent6">
                    <a:satOff val="-16844"/>
                    <a:lumOff val="-30747"/>
                  </a:schemeClr>
                </a:solidFill>
              </a:defRPr>
            </a:pPr>
            <a:r>
              <a:rPr>
                <a:solidFill>
                  <a:schemeClr val="accent1">
                    <a:hueOff val="114395"/>
                    <a:lumOff val="-24975"/>
                  </a:schemeClr>
                </a:solidFill>
              </a:rPr>
              <a:t>CLINICAL EVALUATION:</a:t>
            </a:r>
            <a:br>
              <a:rPr>
                <a:solidFill>
                  <a:schemeClr val="accent1">
                    <a:hueOff val="114395"/>
                    <a:lumOff val="-24975"/>
                  </a:schemeClr>
                </a:solidFill>
              </a:rPr>
            </a:br>
            <a:r>
              <a:rPr>
                <a:solidFill>
                  <a:schemeClr val="accent1">
                    <a:hueOff val="114395"/>
                    <a:lumOff val="-24975"/>
                  </a:schemeClr>
                </a:solidFill>
              </a:rPr>
              <a:t>A GUIDE FOR MANUFACTURERS AND NOTIFIED BODIES</a:t>
            </a:r>
            <a:r>
              <a:t> </a:t>
            </a:r>
            <a:endParaRPr sz="552" spc="-11"/>
          </a:p>
          <a:p>
            <a:pPr algn="ctr" defTabSz="1121635">
              <a:defRPr sz="3910" spc="-78">
                <a:ln w="12700" cap="flat">
                  <a:solidFill>
                    <a:srgbClr val="000000"/>
                  </a:solidFill>
                  <a:prstDash val="solid"/>
                  <a:miter lim="400000"/>
                </a:ln>
                <a:solidFill>
                  <a:schemeClr val="accent6">
                    <a:satOff val="-16844"/>
                    <a:lumOff val="-30747"/>
                  </a:schemeClr>
                </a:solidFill>
              </a:defRPr>
            </a:pPr>
            <a:endParaRPr sz="552" spc="-11"/>
          </a:p>
        </p:txBody>
      </p:sp>
      <p:grpSp>
        <p:nvGrpSpPr>
          <p:cNvPr id="849" name="‘‘7. Klinik değerlendirmede kapsamın belirlenmesi (Evre 0)…"/>
          <p:cNvGrpSpPr/>
          <p:nvPr/>
        </p:nvGrpSpPr>
        <p:grpSpPr>
          <a:xfrm>
            <a:off x="13322300" y="4108804"/>
            <a:ext cx="10083800" cy="8561430"/>
            <a:chOff x="0" y="0"/>
            <a:chExt cx="10083800" cy="8561429"/>
          </a:xfrm>
        </p:grpSpPr>
        <p:sp>
          <p:nvSpPr>
            <p:cNvPr id="848" name="‘‘7. Klinik değerlendirmede kapsamın belirlenmesi (Evre 0)…"/>
            <p:cNvSpPr txBox="1"/>
            <p:nvPr/>
          </p:nvSpPr>
          <p:spPr>
            <a:xfrm>
              <a:off x="152400" y="152400"/>
              <a:ext cx="9779000" cy="8256630"/>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marL="609600" indent="-609600" algn="l">
                <a:lnSpc>
                  <a:spcPct val="90000"/>
                </a:lnSpc>
                <a:spcBef>
                  <a:spcPts val="4500"/>
                </a:spcBef>
                <a:buSzPct val="123000"/>
                <a:buChar char="•"/>
                <a:defRPr sz="3700" b="1"/>
              </a:pPr>
              <a:r>
                <a:t>‘‘7. Klinik değerlendirmede </a:t>
              </a:r>
              <a:r>
                <a:rPr u="sng">
                  <a:ln w="12700" cap="flat">
                    <a:solidFill>
                      <a:srgbClr val="000000"/>
                    </a:solidFill>
                    <a:prstDash val="solid"/>
                    <a:miter lim="400000"/>
                  </a:ln>
                </a:rPr>
                <a:t>kapsamın belirlenmesi</a:t>
              </a:r>
              <a:r>
                <a:t> (Evre 0)</a:t>
              </a:r>
            </a:p>
            <a:p>
              <a:pPr marL="1219200" lvl="1" indent="-609600" algn="l">
                <a:lnSpc>
                  <a:spcPct val="90000"/>
                </a:lnSpc>
                <a:spcBef>
                  <a:spcPts val="4500"/>
                </a:spcBef>
                <a:buSzPct val="123000"/>
                <a:buChar char="•"/>
                <a:defRPr sz="3700" b="1"/>
              </a:pPr>
              <a:r>
                <a:t>Klinik değerlendirme </a:t>
              </a:r>
              <a:r>
                <a:rPr u="sng" cap="all">
                  <a:ln w="12700" cap="flat">
                    <a:solidFill>
                      <a:srgbClr val="000000"/>
                    </a:solidFill>
                    <a:prstDash val="solid"/>
                    <a:miter lim="400000"/>
                  </a:ln>
                  <a:solidFill>
                    <a:schemeClr val="accent5">
                      <a:lumOff val="-29866"/>
                    </a:schemeClr>
                  </a:solidFill>
                </a:rPr>
                <a:t>başlamadan önce</a:t>
              </a:r>
              <a:r>
                <a:t> </a:t>
              </a:r>
              <a:r>
                <a:rPr>
                  <a:ln w="12700" cap="flat">
                    <a:solidFill>
                      <a:srgbClr val="000000"/>
                    </a:solidFill>
                    <a:prstDash val="solid"/>
                    <a:miter lim="400000"/>
                  </a:ln>
                  <a:solidFill>
                    <a:schemeClr val="accent1"/>
                  </a:solidFill>
                </a:rPr>
                <a:t>üretici, klinik açıdan kapsamda olan ‘mutlak gerekleri’</a:t>
              </a:r>
              <a:r>
                <a:rPr>
                  <a:ln w="12700" cap="flat">
                    <a:solidFill>
                      <a:srgbClr val="000000"/>
                    </a:solidFill>
                    <a:prstDash val="solid"/>
                    <a:miter lim="400000"/>
                  </a:ln>
                </a:rPr>
                <a:t>,</a:t>
              </a:r>
              <a:r>
                <a:t> </a:t>
              </a:r>
              <a:r>
                <a:rPr u="sng"/>
                <a:t>ilgili tıbbi cihazın doğasını ve öyküsünü temel alarak klinik değerlendirmenin kapsamını tanımlamalıdır</a:t>
              </a:r>
              <a:r>
                <a:t>. </a:t>
              </a:r>
            </a:p>
            <a:p>
              <a:pPr marL="1219200" lvl="1" indent="-609600" algn="l">
                <a:lnSpc>
                  <a:spcPct val="90000"/>
                </a:lnSpc>
                <a:spcBef>
                  <a:spcPts val="4500"/>
                </a:spcBef>
                <a:buSzPct val="123000"/>
                <a:buChar char="•"/>
                <a:defRPr sz="3700" b="1"/>
              </a:pPr>
              <a:r>
                <a:t>Bu işlem, </a:t>
              </a:r>
              <a:r>
                <a:rPr>
                  <a:ln w="12700" cap="flat">
                    <a:solidFill>
                      <a:srgbClr val="000000"/>
                    </a:solidFill>
                    <a:prstDash val="solid"/>
                    <a:miter lim="400000"/>
                  </a:ln>
                  <a:solidFill>
                    <a:schemeClr val="accent5">
                      <a:lumOff val="-29866"/>
                    </a:schemeClr>
                  </a:solidFill>
                </a:rPr>
                <a:t>‘kapsamın belirlenmesi’</a:t>
              </a:r>
              <a:r>
                <a:t> olarak anılır.’’  </a:t>
              </a:r>
            </a:p>
          </p:txBody>
        </p:sp>
        <p:pic>
          <p:nvPicPr>
            <p:cNvPr id="847" name="‘‘7. Klinik değerlendirmede kapsamın belirlenmesi (Evre 0)… ‘‘7. Klinik değerlendirmede kapsamın belirlenmesi (Evre 0)Klinik değerlendirme başlamadan önce üretici, klinik açıdan kapsamda olan ‘mutlak gerekleri’, ilgili tıbbi cihazın doğasını ve öyküsünü " descr="‘‘7. Klinik değerlendirmede kapsamın belirlenmesi (Evre 0)… ‘‘7. Klinik değerlendirmede kapsamın belirlenmesi (Evre 0)Klinik değerlendirme başlamadan önce üretici, klinik açıdan kapsamda olan ‘mutlak gerekleri’, ilgili tıbbi cihazın doğasını ve öyküsünü temel alarak klinik değerlendirmenin kapsamını tanımlamalıdır. Bu işlem, ‘kapsamın belirlenmesi’ olarak anılır.’’  "/>
            <p:cNvPicPr>
              <a:picLocks/>
            </p:cNvPicPr>
            <p:nvPr/>
          </p:nvPicPr>
          <p:blipFill>
            <a:blip r:embed="rId2"/>
            <a:stretch>
              <a:fillRect/>
            </a:stretch>
          </p:blipFill>
          <p:spPr>
            <a:xfrm>
              <a:off x="0" y="0"/>
              <a:ext cx="10083800" cy="8561430"/>
            </a:xfrm>
            <a:prstGeom prst="rect">
              <a:avLst/>
            </a:prstGeom>
            <a:effectLst/>
          </p:spPr>
        </p:pic>
      </p:grpSp>
      <p:grpSp>
        <p:nvGrpSpPr>
          <p:cNvPr id="852" name="MEDDEV 2.7.1 rev 4 - 2016…"/>
          <p:cNvGrpSpPr/>
          <p:nvPr/>
        </p:nvGrpSpPr>
        <p:grpSpPr>
          <a:xfrm>
            <a:off x="13258800" y="952500"/>
            <a:ext cx="10210800" cy="2752725"/>
            <a:chOff x="0" y="0"/>
            <a:chExt cx="10210800" cy="2752725"/>
          </a:xfrm>
        </p:grpSpPr>
        <p:sp>
          <p:nvSpPr>
            <p:cNvPr id="851" name="MEDDEV 2.7.1 rev 4 - 2016…"/>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rPr u="sng">
                  <a:solidFill>
                    <a:schemeClr val="accent1"/>
                  </a:solidFill>
                </a:rPr>
                <a:t>MEDDEV 2.7.1 rev 4 - 2016</a:t>
              </a:r>
              <a:r>
                <a:t>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KLİNİK DEĞERLENDİRME: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ÜRETİCİLER VE ONAYLAYICI KURULUŞLAR İÇİN BİR KILAVUZ</a:t>
              </a:r>
            </a:p>
          </p:txBody>
        </p:sp>
        <p:pic>
          <p:nvPicPr>
            <p:cNvPr id="850" name="MEDDEV 2.7.1 rev 4 - 2016… MEDDEV 2.7.1 rev 4 - 2016 KLİNİK DEĞERLENDİRME: ÜRETİCİLER VE ONAYLAYICI KURULUŞLAR İÇİN BİR KILAVUZ" descr="MEDDEV 2.7.1 rev 4 - 2016… MEDDEV 2.7.1 rev 4 - 2016 KLİNİK DEĞERLENDİRME: ÜRETİCİLER VE ONAYLAYICI KURULUŞLAR İÇİN BİR KILAVUZ"/>
            <p:cNvPicPr>
              <a:picLocks/>
            </p:cNvPicPr>
            <p:nvPr/>
          </p:nvPicPr>
          <p:blipFill>
            <a:blip r:embed="rId3"/>
            <a:stretch>
              <a:fillRect/>
            </a:stretch>
          </p:blipFill>
          <p:spPr>
            <a:xfrm>
              <a:off x="0" y="0"/>
              <a:ext cx="10210800" cy="2752725"/>
            </a:xfrm>
            <a:prstGeom prst="rect">
              <a:avLst/>
            </a:prstGeom>
            <a:effectLst/>
          </p:spPr>
        </p:pic>
      </p:grpSp>
      <p:sp>
        <p:nvSpPr>
          <p:cNvPr id="2" name="Slide Number Placeholder 1">
            <a:extLst>
              <a:ext uri="{FF2B5EF4-FFF2-40B4-BE49-F238E27FC236}">
                <a16:creationId xmlns:a16="http://schemas.microsoft.com/office/drawing/2014/main" id="{64BCAA30-89C9-5336-7417-4612FED6E31A}"/>
              </a:ext>
            </a:extLst>
          </p:cNvPr>
          <p:cNvSpPr>
            <a:spLocks noGrp="1"/>
          </p:cNvSpPr>
          <p:nvPr>
            <p:ph type="sldNum" sz="quarter" idx="2"/>
          </p:nvPr>
        </p:nvSpPr>
        <p:spPr/>
        <p:txBody>
          <a:bodyPr/>
          <a:lstStyle/>
          <a:p>
            <a:fld id="{86CB4B4D-7CA3-9044-876B-883B54F8677D}" type="slidenum">
              <a:rPr lang="en-US" smtClean="0"/>
              <a:t>104</a:t>
            </a:fld>
            <a:endParaRPr lang="en-US"/>
          </a:p>
        </p:txBody>
      </p:sp>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 name="7. Definition of the scope of the clinical evaluation (Stage 0)…"/>
          <p:cNvSpPr txBox="1">
            <a:spLocks noGrp="1"/>
          </p:cNvSpPr>
          <p:nvPr>
            <p:ph type="body" sz="half" idx="1"/>
          </p:nvPr>
        </p:nvSpPr>
        <p:spPr>
          <a:prstGeom prst="rect">
            <a:avLst/>
          </a:prstGeom>
          <a:ln w="9525">
            <a:round/>
          </a:ln>
        </p:spPr>
        <p:txBody>
          <a:bodyPr/>
          <a:lstStyle/>
          <a:p>
            <a:pPr marL="548639" indent="-548639" defTabSz="2194505">
              <a:spcBef>
                <a:spcPts val="4000"/>
              </a:spcBef>
              <a:defRPr sz="3150" b="1">
                <a:solidFill>
                  <a:srgbClr val="929292"/>
                </a:solidFill>
              </a:defRPr>
            </a:pPr>
            <a:r>
              <a:t>7. Definition of the scope of the clinical evaluation (Stage 0) </a:t>
            </a:r>
          </a:p>
          <a:p>
            <a:pPr marL="1645919" lvl="2" indent="-548639" defTabSz="2194505">
              <a:spcBef>
                <a:spcPts val="4000"/>
              </a:spcBef>
              <a:defRPr sz="3420" b="1">
                <a:solidFill>
                  <a:srgbClr val="5E5E5E"/>
                </a:solidFill>
              </a:defRPr>
            </a:pPr>
            <a:r>
              <a:t>The </a:t>
            </a:r>
            <a:r>
              <a:rPr u="sng"/>
              <a:t>scope serves as a basis for further steps</a:t>
            </a:r>
            <a:r>
              <a:t>,</a:t>
            </a:r>
            <a:r>
              <a:rPr>
                <a:ln w="12700" cap="flat">
                  <a:solidFill>
                    <a:srgbClr val="000000"/>
                  </a:solidFill>
                  <a:prstDash val="solid"/>
                  <a:miter lim="400000"/>
                </a:ln>
                <a:solidFill>
                  <a:srgbClr val="D5D5D5"/>
                </a:solidFill>
              </a:rPr>
              <a:t> </a:t>
            </a:r>
            <a:r>
              <a:rPr>
                <a:ln w="12700" cap="flat">
                  <a:solidFill>
                    <a:srgbClr val="000000"/>
                  </a:solidFill>
                  <a:prstDash val="solid"/>
                  <a:miter lim="400000"/>
                </a:ln>
                <a:solidFill>
                  <a:schemeClr val="accent1"/>
                </a:solidFill>
              </a:rPr>
              <a:t>including the identification of pertinent data.</a:t>
            </a:r>
            <a:r>
              <a:t> </a:t>
            </a:r>
          </a:p>
          <a:p>
            <a:pPr marL="1645919" lvl="2" indent="-548639" defTabSz="2194505">
              <a:spcBef>
                <a:spcPts val="4000"/>
              </a:spcBef>
              <a:defRPr sz="3420" b="1">
                <a:solidFill>
                  <a:srgbClr val="5E5E5E"/>
                </a:solidFill>
              </a:defRPr>
            </a:pPr>
            <a:r>
              <a:rPr u="sng">
                <a:solidFill>
                  <a:schemeClr val="accent5">
                    <a:lumOff val="-29866"/>
                  </a:schemeClr>
                </a:solidFill>
              </a:rPr>
              <a:t>The manufacturer sets up a </a:t>
            </a:r>
            <a:r>
              <a:rPr u="sng">
                <a:ln w="12700" cap="flat">
                  <a:solidFill>
                    <a:srgbClr val="000000"/>
                  </a:solidFill>
                  <a:prstDash val="solid"/>
                  <a:miter lim="400000"/>
                </a:ln>
                <a:solidFill>
                  <a:schemeClr val="accent5">
                    <a:lumOff val="-29866"/>
                  </a:schemeClr>
                </a:solidFill>
              </a:rPr>
              <a:t>description of the device</a:t>
            </a:r>
            <a:r>
              <a:rPr u="sng">
                <a:solidFill>
                  <a:schemeClr val="accent5">
                    <a:lumOff val="-29866"/>
                  </a:schemeClr>
                </a:solidFill>
              </a:rPr>
              <a:t> under evaluation,</a:t>
            </a:r>
            <a:r>
              <a:t> and </a:t>
            </a:r>
            <a:r>
              <a:rPr u="sng">
                <a:solidFill>
                  <a:schemeClr val="accent5">
                    <a:lumOff val="-29866"/>
                  </a:schemeClr>
                </a:solidFill>
              </a:rPr>
              <a:t>a </a:t>
            </a:r>
            <a:r>
              <a:rPr u="sng">
                <a:ln w="12700" cap="flat">
                  <a:solidFill>
                    <a:srgbClr val="000000"/>
                  </a:solidFill>
                  <a:prstDash val="solid"/>
                  <a:miter lim="400000"/>
                </a:ln>
                <a:solidFill>
                  <a:schemeClr val="accent5">
                    <a:lumOff val="-29866"/>
                  </a:schemeClr>
                </a:solidFill>
              </a:rPr>
              <a:t>clinical evaluation plan.</a:t>
            </a:r>
            <a:r>
              <a:t> </a:t>
            </a:r>
          </a:p>
          <a:p>
            <a:pPr marL="1645919" lvl="2" indent="-548639" defTabSz="2194505">
              <a:spcBef>
                <a:spcPts val="4000"/>
              </a:spcBef>
              <a:defRPr sz="3420" b="1">
                <a:solidFill>
                  <a:srgbClr val="5E5E5E"/>
                </a:solidFill>
              </a:defRPr>
            </a:pPr>
            <a:r>
              <a:rPr u="sng"/>
              <a:t>A clinical evaluation is required to be critical</a:t>
            </a:r>
            <a:r>
              <a:t>. Therefore, it needs to </a:t>
            </a:r>
            <a:r>
              <a:rPr u="sng"/>
              <a:t>identify</a:t>
            </a:r>
            <a:r>
              <a:t>, </a:t>
            </a:r>
            <a:r>
              <a:rPr u="sng"/>
              <a:t>appraise</a:t>
            </a:r>
            <a:r>
              <a:t> and </a:t>
            </a:r>
            <a:r>
              <a:rPr u="sng"/>
              <a:t>analyze</a:t>
            </a:r>
            <a:r>
              <a:t> </a:t>
            </a:r>
            <a:r>
              <a:rPr>
                <a:ln w="12700" cap="flat">
                  <a:solidFill>
                    <a:srgbClr val="000000"/>
                  </a:solidFill>
                  <a:prstDash val="solid"/>
                  <a:miter lim="400000"/>
                </a:ln>
                <a:solidFill>
                  <a:schemeClr val="accent5">
                    <a:lumOff val="-29866"/>
                  </a:schemeClr>
                </a:solidFill>
              </a:rPr>
              <a:t>both favorable and unfavorable data.</a:t>
            </a:r>
            <a:r>
              <a:rPr>
                <a:ln w="12700" cap="flat">
                  <a:solidFill>
                    <a:srgbClr val="000000"/>
                  </a:solidFill>
                  <a:prstDash val="solid"/>
                  <a:miter lim="400000"/>
                </a:ln>
              </a:rPr>
              <a:t> </a:t>
            </a:r>
          </a:p>
        </p:txBody>
      </p:sp>
      <p:sp>
        <p:nvSpPr>
          <p:cNvPr id="855" name="MEDDEV 2.7.1 rev 4 - 2016…"/>
          <p:cNvSpPr txBox="1">
            <a:spLocks noGrp="1"/>
          </p:cNvSpPr>
          <p:nvPr>
            <p:ph type="title"/>
          </p:nvPr>
        </p:nvSpPr>
        <p:spPr>
          <a:xfrm>
            <a:off x="1206500" y="1079500"/>
            <a:ext cx="9779000" cy="2219325"/>
          </a:xfrm>
          <a:prstGeom prst="rect">
            <a:avLst/>
          </a:prstGeom>
          <a:ln w="9525">
            <a:round/>
          </a:ln>
        </p:spPr>
        <p:txBody>
          <a:bodyPr/>
          <a:lstStyle/>
          <a:p>
            <a:pPr algn="ctr" defTabSz="1121635">
              <a:defRPr sz="3910" spc="-78">
                <a:ln w="12700" cap="flat">
                  <a:solidFill>
                    <a:srgbClr val="000000"/>
                  </a:solidFill>
                  <a:prstDash val="solid"/>
                  <a:miter lim="400000"/>
                </a:ln>
                <a:solidFill>
                  <a:schemeClr val="accent6">
                    <a:satOff val="-16844"/>
                    <a:lumOff val="-30747"/>
                  </a:schemeClr>
                </a:solidFill>
              </a:defRPr>
            </a:pPr>
            <a:r>
              <a:rPr u="sng">
                <a:solidFill>
                  <a:schemeClr val="accent1"/>
                </a:solidFill>
              </a:rPr>
              <a:t>MEDDEV 2.7.1 rev 4 - 2016</a:t>
            </a:r>
            <a:r>
              <a:t> </a:t>
            </a:r>
          </a:p>
          <a:p>
            <a:pPr algn="ctr" defTabSz="1121635">
              <a:defRPr sz="3910" spc="-78">
                <a:ln w="12700" cap="flat">
                  <a:solidFill>
                    <a:srgbClr val="000000"/>
                  </a:solidFill>
                  <a:prstDash val="solid"/>
                  <a:miter lim="400000"/>
                </a:ln>
                <a:solidFill>
                  <a:schemeClr val="accent6">
                    <a:satOff val="-16844"/>
                    <a:lumOff val="-30747"/>
                  </a:schemeClr>
                </a:solidFill>
              </a:defRPr>
            </a:pPr>
            <a:r>
              <a:rPr>
                <a:solidFill>
                  <a:schemeClr val="accent1">
                    <a:hueOff val="114395"/>
                    <a:lumOff val="-24975"/>
                  </a:schemeClr>
                </a:solidFill>
              </a:rPr>
              <a:t>CLINICAL EVALUATION:</a:t>
            </a:r>
            <a:br>
              <a:rPr>
                <a:solidFill>
                  <a:schemeClr val="accent1">
                    <a:hueOff val="114395"/>
                    <a:lumOff val="-24975"/>
                  </a:schemeClr>
                </a:solidFill>
              </a:rPr>
            </a:br>
            <a:r>
              <a:rPr>
                <a:solidFill>
                  <a:schemeClr val="accent1">
                    <a:hueOff val="114395"/>
                    <a:lumOff val="-24975"/>
                  </a:schemeClr>
                </a:solidFill>
              </a:rPr>
              <a:t>A GUIDE FOR MANUFACTURERS AND NOTIFIED BODIES</a:t>
            </a:r>
            <a:r>
              <a:t> </a:t>
            </a:r>
            <a:endParaRPr sz="552" spc="-11"/>
          </a:p>
          <a:p>
            <a:pPr algn="ctr" defTabSz="1121635">
              <a:defRPr sz="3910" spc="-78">
                <a:ln w="12700" cap="flat">
                  <a:solidFill>
                    <a:srgbClr val="000000"/>
                  </a:solidFill>
                  <a:prstDash val="solid"/>
                  <a:miter lim="400000"/>
                </a:ln>
                <a:solidFill>
                  <a:schemeClr val="accent6">
                    <a:satOff val="-16844"/>
                    <a:lumOff val="-30747"/>
                  </a:schemeClr>
                </a:solidFill>
              </a:defRPr>
            </a:pPr>
            <a:endParaRPr sz="552" spc="-11"/>
          </a:p>
        </p:txBody>
      </p:sp>
      <p:grpSp>
        <p:nvGrpSpPr>
          <p:cNvPr id="858" name="‘‘7. Klinik değerlendirmede kapsamın belirlenmesi (Evre 0)…"/>
          <p:cNvGrpSpPr/>
          <p:nvPr/>
        </p:nvGrpSpPr>
        <p:grpSpPr>
          <a:xfrm>
            <a:off x="13322300" y="4108804"/>
            <a:ext cx="10083800" cy="8561430"/>
            <a:chOff x="0" y="0"/>
            <a:chExt cx="10083800" cy="8561429"/>
          </a:xfrm>
        </p:grpSpPr>
        <p:sp>
          <p:nvSpPr>
            <p:cNvPr id="857" name="‘‘7. Klinik değerlendirmede kapsamın belirlenmesi (Evre 0)…"/>
            <p:cNvSpPr txBox="1"/>
            <p:nvPr/>
          </p:nvSpPr>
          <p:spPr>
            <a:xfrm>
              <a:off x="152400" y="152400"/>
              <a:ext cx="9779000" cy="8256630"/>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marL="560831" indent="-560831" algn="l" defTabSz="2243271">
                <a:lnSpc>
                  <a:spcPct val="90000"/>
                </a:lnSpc>
                <a:spcBef>
                  <a:spcPts val="4100"/>
                </a:spcBef>
                <a:buSzPct val="123000"/>
                <a:buChar char="•"/>
                <a:defRPr sz="3220" b="1"/>
              </a:pPr>
              <a:r>
                <a:t>‘‘7. Klinik değerlendirmede </a:t>
              </a:r>
              <a:r>
                <a:rPr u="sng">
                  <a:ln w="12700" cap="flat">
                    <a:solidFill>
                      <a:srgbClr val="000000"/>
                    </a:solidFill>
                    <a:prstDash val="solid"/>
                    <a:miter lim="400000"/>
                  </a:ln>
                </a:rPr>
                <a:t>kapsamın belirlenmesi</a:t>
              </a:r>
              <a:r>
                <a:t> (Evre 0)</a:t>
              </a:r>
            </a:p>
            <a:p>
              <a:pPr marL="1121663" lvl="1" indent="-560831" algn="l" defTabSz="2243271">
                <a:lnSpc>
                  <a:spcPct val="90000"/>
                </a:lnSpc>
                <a:spcBef>
                  <a:spcPts val="4100"/>
                </a:spcBef>
                <a:buSzPct val="123000"/>
                <a:buChar char="•"/>
                <a:defRPr sz="3220" b="1"/>
              </a:pPr>
              <a:r>
                <a:t>Kapsamın belirlenmesi, </a:t>
              </a:r>
              <a:r>
                <a:rPr u="sng">
                  <a:ln w="12700" cap="flat">
                    <a:solidFill>
                      <a:srgbClr val="000000"/>
                    </a:solidFill>
                    <a:prstDash val="solid"/>
                    <a:miter lim="400000"/>
                  </a:ln>
                  <a:solidFill>
                    <a:schemeClr val="accent1"/>
                  </a:solidFill>
                </a:rPr>
                <a:t>ilgili verilerin tanımlanması dahil</a:t>
              </a:r>
              <a:r>
                <a:rPr>
                  <a:ln w="12700" cap="flat">
                    <a:solidFill>
                      <a:srgbClr val="000000"/>
                    </a:solidFill>
                    <a:prstDash val="solid"/>
                    <a:miter lim="400000"/>
                  </a:ln>
                  <a:solidFill>
                    <a:schemeClr val="accent1"/>
                  </a:solidFill>
                </a:rPr>
                <a:t>,</a:t>
              </a:r>
              <a:r>
                <a:t> klinik değerlendirme sürecinde izleyen adımların atılması için temel oluşturur. </a:t>
              </a:r>
            </a:p>
            <a:p>
              <a:pPr marL="1121663" lvl="1" indent="-560831" algn="l" defTabSz="2243271">
                <a:lnSpc>
                  <a:spcPct val="90000"/>
                </a:lnSpc>
                <a:spcBef>
                  <a:spcPts val="4100"/>
                </a:spcBef>
                <a:buSzPct val="123000"/>
                <a:buChar char="•"/>
                <a:defRPr sz="3220" b="1" u="sng">
                  <a:solidFill>
                    <a:schemeClr val="accent5">
                      <a:lumOff val="-29866"/>
                    </a:schemeClr>
                  </a:solidFill>
                </a:defRPr>
              </a:pPr>
              <a:r>
                <a:t>Üretici, değerlendirilecek olan cihaz için </a:t>
              </a:r>
              <a:r>
                <a:rPr>
                  <a:ln w="12700" cap="flat">
                    <a:solidFill>
                      <a:srgbClr val="000000"/>
                    </a:solidFill>
                    <a:prstDash val="solid"/>
                    <a:miter lim="400000"/>
                  </a:ln>
                </a:rPr>
                <a:t>betimleyici bir ‘veri seti’</a:t>
              </a:r>
              <a:r>
                <a:t> ve bir </a:t>
              </a:r>
              <a:r>
                <a:rPr>
                  <a:ln w="12700" cap="flat">
                    <a:solidFill>
                      <a:srgbClr val="000000"/>
                    </a:solidFill>
                    <a:prstDash val="solid"/>
                    <a:miter lim="400000"/>
                  </a:ln>
                </a:rPr>
                <a:t>klinik değerlendirme planı</a:t>
              </a:r>
              <a:r>
                <a:t> hazırlar.</a:t>
              </a:r>
            </a:p>
            <a:p>
              <a:pPr marL="1121663" lvl="1" indent="-560831" algn="l" defTabSz="2243271">
                <a:lnSpc>
                  <a:spcPct val="90000"/>
                </a:lnSpc>
                <a:spcBef>
                  <a:spcPts val="4100"/>
                </a:spcBef>
                <a:buSzPct val="123000"/>
                <a:buChar char="•"/>
                <a:defRPr sz="3220" b="1"/>
              </a:pPr>
              <a:r>
                <a:rPr u="sng"/>
                <a:t>Klinik değerlendirmenin sorgulayıcı olması zorunludur</a:t>
              </a:r>
              <a:r>
                <a:t>. O nedenle, </a:t>
              </a:r>
              <a:r>
                <a:rPr>
                  <a:ln w="12700" cap="flat">
                    <a:solidFill>
                      <a:srgbClr val="000000"/>
                    </a:solidFill>
                    <a:prstDash val="solid"/>
                    <a:miter lim="400000"/>
                  </a:ln>
                  <a:solidFill>
                    <a:schemeClr val="accent5">
                      <a:lumOff val="-29866"/>
                    </a:schemeClr>
                  </a:solidFill>
                </a:rPr>
                <a:t>olumlu kadar olumsuz verilerin de</a:t>
              </a:r>
              <a:r>
                <a:t> </a:t>
              </a:r>
              <a:r>
                <a:rPr u="sng"/>
                <a:t>tanımlanması, incelenmesi</a:t>
              </a:r>
              <a:r>
                <a:t> ve </a:t>
              </a:r>
              <a:r>
                <a:rPr u="sng"/>
                <a:t>değerlendirilmesi</a:t>
              </a:r>
              <a:r>
                <a:t> gerekir.’’  </a:t>
              </a:r>
            </a:p>
          </p:txBody>
        </p:sp>
        <p:pic>
          <p:nvPicPr>
            <p:cNvPr id="856" name="‘‘7. Klinik değerlendirmede kapsamın belirlenmesi (Evre 0)… ‘‘7. Klinik değerlendirmede kapsamın belirlenmesi (Evre 0)Kapsamın belirlenmesi, ilgili verilerin tanımlanması dahil, klinik değerlendirme sürecinde izleyen adımların atılması için temel oluştur" descr="‘‘7. Klinik değerlendirmede kapsamın belirlenmesi (Evre 0)… ‘‘7. Klinik değerlendirmede kapsamın belirlenmesi (Evre 0)Kapsamın belirlenmesi, ilgili verilerin tanımlanması dahil, klinik değerlendirme sürecinde izleyen adımların atılması için temel oluşturur. Üretici, değerlendirilecek olan cihaz için betimleyici bir ‘veri seti’ ve bir klinik değerlendirme planı hazırlar.Klinik değerlendirmenin sorgulayıcı olması zorunludur. O nedenle, olumlu kadar olumsuz verilerin de tanımlanması, incelenmesi ve değerlendirilmesi gerekir.’’  "/>
            <p:cNvPicPr>
              <a:picLocks/>
            </p:cNvPicPr>
            <p:nvPr/>
          </p:nvPicPr>
          <p:blipFill>
            <a:blip r:embed="rId2"/>
            <a:stretch>
              <a:fillRect/>
            </a:stretch>
          </p:blipFill>
          <p:spPr>
            <a:xfrm>
              <a:off x="0" y="0"/>
              <a:ext cx="10083800" cy="8561430"/>
            </a:xfrm>
            <a:prstGeom prst="rect">
              <a:avLst/>
            </a:prstGeom>
            <a:effectLst/>
          </p:spPr>
        </p:pic>
      </p:grpSp>
      <p:grpSp>
        <p:nvGrpSpPr>
          <p:cNvPr id="861" name="MEDDEV 2.7.1 rev 4 - 2016…"/>
          <p:cNvGrpSpPr/>
          <p:nvPr/>
        </p:nvGrpSpPr>
        <p:grpSpPr>
          <a:xfrm>
            <a:off x="13258800" y="952500"/>
            <a:ext cx="10210800" cy="2752725"/>
            <a:chOff x="0" y="0"/>
            <a:chExt cx="10210800" cy="2752725"/>
          </a:xfrm>
        </p:grpSpPr>
        <p:sp>
          <p:nvSpPr>
            <p:cNvPr id="860" name="MEDDEV 2.7.1 rev 4 - 2016…"/>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rPr u="sng">
                  <a:solidFill>
                    <a:schemeClr val="accent1"/>
                  </a:solidFill>
                </a:rPr>
                <a:t>MEDDEV 2.7.1 rev 4 - 2016</a:t>
              </a:r>
              <a:r>
                <a:t>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KLİNİK DEĞERLENDİRME: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ÜRETİCİLER VE ONAYLAYICI KURULUŞLAR İÇİN BİR KILAVUZ</a:t>
              </a:r>
            </a:p>
          </p:txBody>
        </p:sp>
        <p:pic>
          <p:nvPicPr>
            <p:cNvPr id="859" name="MEDDEV 2.7.1 rev 4 - 2016… MEDDEV 2.7.1 rev 4 - 2016 KLİNİK DEĞERLENDİRME: ÜRETİCİLER VE ONAYLAYICI KURULUŞLAR İÇİN BİR KILAVUZ" descr="MEDDEV 2.7.1 rev 4 - 2016… MEDDEV 2.7.1 rev 4 - 2016 KLİNİK DEĞERLENDİRME: ÜRETİCİLER VE ONAYLAYICI KURULUŞLAR İÇİN BİR KILAVUZ"/>
            <p:cNvPicPr>
              <a:picLocks/>
            </p:cNvPicPr>
            <p:nvPr/>
          </p:nvPicPr>
          <p:blipFill>
            <a:blip r:embed="rId3"/>
            <a:stretch>
              <a:fillRect/>
            </a:stretch>
          </p:blipFill>
          <p:spPr>
            <a:xfrm>
              <a:off x="0" y="0"/>
              <a:ext cx="10210800" cy="2752725"/>
            </a:xfrm>
            <a:prstGeom prst="rect">
              <a:avLst/>
            </a:prstGeom>
            <a:effectLst/>
          </p:spPr>
        </p:pic>
      </p:grpSp>
      <p:sp>
        <p:nvSpPr>
          <p:cNvPr id="2" name="Slide Number Placeholder 1">
            <a:extLst>
              <a:ext uri="{FF2B5EF4-FFF2-40B4-BE49-F238E27FC236}">
                <a16:creationId xmlns:a16="http://schemas.microsoft.com/office/drawing/2014/main" id="{536C6EE5-88BA-3DAE-CE08-CCAAD8121FC4}"/>
              </a:ext>
            </a:extLst>
          </p:cNvPr>
          <p:cNvSpPr>
            <a:spLocks noGrp="1"/>
          </p:cNvSpPr>
          <p:nvPr>
            <p:ph type="sldNum" sz="quarter" idx="2"/>
          </p:nvPr>
        </p:nvSpPr>
        <p:spPr/>
        <p:txBody>
          <a:bodyPr/>
          <a:lstStyle/>
          <a:p>
            <a:fld id="{86CB4B4D-7CA3-9044-876B-883B54F8677D}" type="slidenum">
              <a:rPr lang="en-US" smtClean="0"/>
              <a:t>105</a:t>
            </a:fld>
            <a:endParaRPr lang="en-US"/>
          </a:p>
        </p:txBody>
      </p:sp>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7. Definition of the scope of the clinical evaluation (Stage 0)…"/>
          <p:cNvSpPr txBox="1">
            <a:spLocks noGrp="1"/>
          </p:cNvSpPr>
          <p:nvPr>
            <p:ph type="body" sz="quarter" idx="1"/>
          </p:nvPr>
        </p:nvSpPr>
        <p:spPr>
          <a:xfrm>
            <a:off x="1206500" y="4261204"/>
            <a:ext cx="9779000" cy="4180024"/>
          </a:xfrm>
          <a:prstGeom prst="rect">
            <a:avLst/>
          </a:prstGeom>
        </p:spPr>
        <p:txBody>
          <a:bodyPr/>
          <a:lstStyle/>
          <a:p>
            <a:pPr marL="579119" indent="-579119" defTabSz="2316421">
              <a:spcBef>
                <a:spcPts val="4200"/>
              </a:spcBef>
              <a:defRPr sz="3325" b="1">
                <a:solidFill>
                  <a:srgbClr val="929292"/>
                </a:solidFill>
              </a:defRPr>
            </a:pPr>
            <a:r>
              <a:t>7. Definition of the scope of the clinical evaluation (Stage 0) </a:t>
            </a:r>
          </a:p>
          <a:p>
            <a:pPr marL="1158239" lvl="1" indent="-579119" defTabSz="2316421">
              <a:spcBef>
                <a:spcPts val="4200"/>
              </a:spcBef>
              <a:defRPr sz="3325" b="1">
                <a:solidFill>
                  <a:srgbClr val="5E5E5E"/>
                </a:solidFill>
              </a:defRPr>
            </a:pPr>
            <a:r>
              <a:t>Depending on the stage in the </a:t>
            </a:r>
            <a:r>
              <a:rPr u="sng" cap="all">
                <a:solidFill>
                  <a:schemeClr val="accent5">
                    <a:lumOff val="-29866"/>
                  </a:schemeClr>
                </a:solidFill>
              </a:rPr>
              <a:t>lifecycle of the product,</a:t>
            </a:r>
            <a:r>
              <a:t> </a:t>
            </a:r>
            <a:r>
              <a:rPr u="sng">
                <a:ln w="12700" cap="flat">
                  <a:solidFill>
                    <a:srgbClr val="000000"/>
                  </a:solidFill>
                  <a:prstDash val="solid"/>
                  <a:miter lim="400000"/>
                </a:ln>
                <a:solidFill>
                  <a:schemeClr val="accent1"/>
                </a:solidFill>
              </a:rPr>
              <a:t>considerations for setting up a clinical evaluation plan should include different aspects</a:t>
            </a:r>
            <a:r>
              <a:t>. Typical examples are listed below.</a:t>
            </a:r>
          </a:p>
        </p:txBody>
      </p:sp>
      <p:sp>
        <p:nvSpPr>
          <p:cNvPr id="864" name="MEDDEV 2.7.1 rev 4 - 2016…"/>
          <p:cNvSpPr txBox="1">
            <a:spLocks noGrp="1"/>
          </p:cNvSpPr>
          <p:nvPr>
            <p:ph type="title"/>
          </p:nvPr>
        </p:nvSpPr>
        <p:spPr>
          <a:xfrm>
            <a:off x="1206500" y="1079500"/>
            <a:ext cx="9779000" cy="2219325"/>
          </a:xfrm>
          <a:prstGeom prst="rect">
            <a:avLst/>
          </a:prstGeom>
          <a:ln w="9525">
            <a:round/>
          </a:ln>
        </p:spPr>
        <p:txBody>
          <a:bodyPr/>
          <a:lstStyle/>
          <a:p>
            <a:pPr algn="ctr" defTabSz="1121635">
              <a:defRPr sz="3910" spc="-78">
                <a:ln w="12700" cap="flat">
                  <a:solidFill>
                    <a:srgbClr val="000000"/>
                  </a:solidFill>
                  <a:prstDash val="solid"/>
                  <a:miter lim="400000"/>
                </a:ln>
                <a:solidFill>
                  <a:schemeClr val="accent6">
                    <a:satOff val="-16844"/>
                    <a:lumOff val="-30747"/>
                  </a:schemeClr>
                </a:solidFill>
              </a:defRPr>
            </a:pPr>
            <a:r>
              <a:rPr u="sng">
                <a:solidFill>
                  <a:schemeClr val="accent1"/>
                </a:solidFill>
              </a:rPr>
              <a:t>MEDDEV 2.7.1 rev 4 - 2016</a:t>
            </a:r>
            <a:r>
              <a:t> </a:t>
            </a:r>
          </a:p>
          <a:p>
            <a:pPr algn="ctr" defTabSz="1121635">
              <a:defRPr sz="3910" spc="-78">
                <a:ln w="12700" cap="flat">
                  <a:solidFill>
                    <a:srgbClr val="000000"/>
                  </a:solidFill>
                  <a:prstDash val="solid"/>
                  <a:miter lim="400000"/>
                </a:ln>
                <a:solidFill>
                  <a:schemeClr val="accent6">
                    <a:satOff val="-16844"/>
                    <a:lumOff val="-30747"/>
                  </a:schemeClr>
                </a:solidFill>
              </a:defRPr>
            </a:pPr>
            <a:r>
              <a:rPr>
                <a:solidFill>
                  <a:schemeClr val="accent1">
                    <a:hueOff val="114395"/>
                    <a:lumOff val="-24975"/>
                  </a:schemeClr>
                </a:solidFill>
              </a:rPr>
              <a:t>CLINICAL EVALUATION:</a:t>
            </a:r>
            <a:br>
              <a:rPr>
                <a:solidFill>
                  <a:schemeClr val="accent1">
                    <a:hueOff val="114395"/>
                    <a:lumOff val="-24975"/>
                  </a:schemeClr>
                </a:solidFill>
              </a:rPr>
            </a:br>
            <a:r>
              <a:rPr>
                <a:solidFill>
                  <a:schemeClr val="accent1">
                    <a:hueOff val="114395"/>
                    <a:lumOff val="-24975"/>
                  </a:schemeClr>
                </a:solidFill>
              </a:rPr>
              <a:t>A GUIDE FOR MANUFACTURERS AND NOTIFIED BODIES</a:t>
            </a:r>
            <a:r>
              <a:t> </a:t>
            </a:r>
            <a:endParaRPr sz="552" spc="-11"/>
          </a:p>
          <a:p>
            <a:pPr algn="ctr" defTabSz="1121635">
              <a:defRPr sz="3910" spc="-78">
                <a:ln w="12700" cap="flat">
                  <a:solidFill>
                    <a:srgbClr val="000000"/>
                  </a:solidFill>
                  <a:prstDash val="solid"/>
                  <a:miter lim="400000"/>
                </a:ln>
                <a:solidFill>
                  <a:schemeClr val="accent6">
                    <a:satOff val="-16844"/>
                    <a:lumOff val="-30747"/>
                  </a:schemeClr>
                </a:solidFill>
              </a:defRPr>
            </a:pPr>
            <a:endParaRPr sz="552" spc="-11"/>
          </a:p>
        </p:txBody>
      </p:sp>
      <p:sp>
        <p:nvSpPr>
          <p:cNvPr id="865" name="‘‘7. Klinik değerlendirmede kapsamın belirlenmesi (Evre 0)…"/>
          <p:cNvSpPr txBox="1"/>
          <p:nvPr/>
        </p:nvSpPr>
        <p:spPr>
          <a:xfrm>
            <a:off x="13474700" y="4261204"/>
            <a:ext cx="9779000" cy="82566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609600" indent="-609600" algn="l">
              <a:lnSpc>
                <a:spcPct val="90000"/>
              </a:lnSpc>
              <a:spcBef>
                <a:spcPts val="4500"/>
              </a:spcBef>
              <a:buSzPct val="123000"/>
              <a:buChar char="•"/>
              <a:defRPr sz="3500" b="1"/>
            </a:pPr>
            <a:r>
              <a:t>‘‘7. Klinik değerlendirmede </a:t>
            </a:r>
            <a:r>
              <a:rPr u="sng">
                <a:ln w="12700" cap="flat">
                  <a:solidFill>
                    <a:srgbClr val="000000"/>
                  </a:solidFill>
                  <a:prstDash val="solid"/>
                  <a:miter lim="400000"/>
                </a:ln>
              </a:rPr>
              <a:t>kapsamın belirlenmesi</a:t>
            </a:r>
            <a:r>
              <a:t> (Evre 0)</a:t>
            </a:r>
          </a:p>
          <a:p>
            <a:pPr marL="609600" indent="-609600" algn="l">
              <a:lnSpc>
                <a:spcPct val="90000"/>
              </a:lnSpc>
              <a:spcBef>
                <a:spcPts val="4500"/>
              </a:spcBef>
              <a:buSzPct val="123000"/>
              <a:buChar char="•"/>
              <a:defRPr sz="3500" b="1"/>
            </a:pPr>
            <a:r>
              <a:t>Tıbbi cihazın </a:t>
            </a:r>
            <a:r>
              <a:rPr u="sng" cap="all">
                <a:ln w="12700" cap="flat">
                  <a:solidFill>
                    <a:srgbClr val="000000"/>
                  </a:solidFill>
                  <a:prstDash val="solid"/>
                  <a:miter lim="400000"/>
                </a:ln>
                <a:solidFill>
                  <a:schemeClr val="accent5">
                    <a:lumOff val="-29866"/>
                  </a:schemeClr>
                </a:solidFill>
              </a:rPr>
              <a:t>yaşam döngüsü</a:t>
            </a:r>
            <a:r>
              <a:t> içindeki evreye bağlı olarak, </a:t>
            </a:r>
            <a:r>
              <a:rPr u="sng">
                <a:ln w="12700" cap="flat">
                  <a:solidFill>
                    <a:srgbClr val="000000"/>
                  </a:solidFill>
                  <a:prstDash val="solid"/>
                  <a:miter lim="400000"/>
                </a:ln>
                <a:solidFill>
                  <a:schemeClr val="accent1"/>
                </a:solidFill>
              </a:rPr>
              <a:t>klinik değerlendirme planında gözetilecek öncelikler farklı olmalıdır.</a:t>
            </a:r>
            <a:r>
              <a:t> Tipik örnekler tabloda verilmiştir.</a:t>
            </a:r>
          </a:p>
        </p:txBody>
      </p:sp>
      <p:grpSp>
        <p:nvGrpSpPr>
          <p:cNvPr id="868" name="MEDDEV 2.7.1 rev 4 - 2016…"/>
          <p:cNvGrpSpPr/>
          <p:nvPr/>
        </p:nvGrpSpPr>
        <p:grpSpPr>
          <a:xfrm>
            <a:off x="13258800" y="952500"/>
            <a:ext cx="10210800" cy="2752725"/>
            <a:chOff x="0" y="0"/>
            <a:chExt cx="10210800" cy="2752725"/>
          </a:xfrm>
        </p:grpSpPr>
        <p:sp>
          <p:nvSpPr>
            <p:cNvPr id="867" name="MEDDEV 2.7.1 rev 4 - 2016…"/>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rPr u="sng">
                  <a:solidFill>
                    <a:schemeClr val="accent1"/>
                  </a:solidFill>
                </a:rPr>
                <a:t>MEDDEV 2.7.1 rev 4 - 2016</a:t>
              </a:r>
              <a:r>
                <a:t>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KLİNİK DEĞERLENDİRME: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ÜRETİCİLER VE ONAYLAYICI KURULUŞLAR İÇİN BİR KILAVUZ</a:t>
              </a:r>
            </a:p>
          </p:txBody>
        </p:sp>
        <p:pic>
          <p:nvPicPr>
            <p:cNvPr id="866" name="MEDDEV 2.7.1 rev 4 - 2016… MEDDEV 2.7.1 rev 4 - 2016 KLİNİK DEĞERLENDİRME: ÜRETİCİLER VE ONAYLAYICI KURULUŞLAR İÇİN BİR KILAVUZ" descr="MEDDEV 2.7.1 rev 4 - 2016… MEDDEV 2.7.1 rev 4 - 2016 KLİNİK DEĞERLENDİRME: ÜRETİCİLER VE ONAYLAYICI KURULUŞLAR İÇİN BİR KILAVUZ"/>
            <p:cNvPicPr>
              <a:picLocks/>
            </p:cNvPicPr>
            <p:nvPr/>
          </p:nvPicPr>
          <p:blipFill>
            <a:blip r:embed="rId2"/>
            <a:stretch>
              <a:fillRect/>
            </a:stretch>
          </p:blipFill>
          <p:spPr>
            <a:xfrm>
              <a:off x="0" y="0"/>
              <a:ext cx="10210800" cy="2752725"/>
            </a:xfrm>
            <a:prstGeom prst="rect">
              <a:avLst/>
            </a:prstGeom>
            <a:effectLst/>
          </p:spPr>
        </p:pic>
      </p:grpSp>
      <p:pic>
        <p:nvPicPr>
          <p:cNvPr id="869" name="Screen Shot 2022-09-27 at 14.16.50.png" descr="Screen Shot 2022-09-27 at 14.16.50.png"/>
          <p:cNvPicPr>
            <a:picLocks noChangeAspect="1"/>
          </p:cNvPicPr>
          <p:nvPr/>
        </p:nvPicPr>
        <p:blipFill>
          <a:blip r:embed="rId3"/>
          <a:stretch>
            <a:fillRect/>
          </a:stretch>
        </p:blipFill>
        <p:spPr>
          <a:xfrm>
            <a:off x="5935405" y="9463927"/>
            <a:ext cx="12826633" cy="3981164"/>
          </a:xfrm>
          <a:prstGeom prst="rect">
            <a:avLst/>
          </a:prstGeom>
          <a:ln w="101600">
            <a:solidFill>
              <a:schemeClr val="accent1">
                <a:lumOff val="16847"/>
              </a:schemeClr>
            </a:solidFill>
            <a:miter lim="400000"/>
          </a:ln>
        </p:spPr>
      </p:pic>
      <p:sp>
        <p:nvSpPr>
          <p:cNvPr id="870" name="Arrow"/>
          <p:cNvSpPr/>
          <p:nvPr/>
        </p:nvSpPr>
        <p:spPr>
          <a:xfrm>
            <a:off x="5054600" y="10597776"/>
            <a:ext cx="1270000" cy="1270001"/>
          </a:xfrm>
          <a:prstGeom prst="rightArrow">
            <a:avLst>
              <a:gd name="adj1" fmla="val 32000"/>
              <a:gd name="adj2" fmla="val 64000"/>
            </a:avLst>
          </a:prstGeom>
          <a:solidFill>
            <a:schemeClr val="accent1">
              <a:lumOff val="16847"/>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71" name="Arrow"/>
          <p:cNvSpPr/>
          <p:nvPr/>
        </p:nvSpPr>
        <p:spPr>
          <a:xfrm rot="5382213">
            <a:off x="10727764" y="9935881"/>
            <a:ext cx="1270001" cy="1270001"/>
          </a:xfrm>
          <a:prstGeom prst="rightArrow">
            <a:avLst>
              <a:gd name="adj1" fmla="val 32000"/>
              <a:gd name="adj2" fmla="val 64000"/>
            </a:avLst>
          </a:prstGeom>
          <a:solidFill>
            <a:schemeClr val="accent1">
              <a:lumOff val="16847"/>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 name="Slide Number Placeholder 1">
            <a:extLst>
              <a:ext uri="{FF2B5EF4-FFF2-40B4-BE49-F238E27FC236}">
                <a16:creationId xmlns:a16="http://schemas.microsoft.com/office/drawing/2014/main" id="{3590415F-67ED-7D96-5D4F-89E265CEF71C}"/>
              </a:ext>
            </a:extLst>
          </p:cNvPr>
          <p:cNvSpPr>
            <a:spLocks noGrp="1"/>
          </p:cNvSpPr>
          <p:nvPr>
            <p:ph type="sldNum" sz="quarter" idx="2"/>
          </p:nvPr>
        </p:nvSpPr>
        <p:spPr/>
        <p:txBody>
          <a:bodyPr/>
          <a:lstStyle/>
          <a:p>
            <a:fld id="{86CB4B4D-7CA3-9044-876B-883B54F8677D}" type="slidenum">
              <a:rPr lang="en-US" smtClean="0"/>
              <a:t>106</a:t>
            </a:fld>
            <a:endParaRPr lang="en-US"/>
          </a:p>
        </p:txBody>
      </p:sp>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A3. Device description - typical contents…"/>
          <p:cNvSpPr txBox="1">
            <a:spLocks noGrp="1"/>
          </p:cNvSpPr>
          <p:nvPr>
            <p:ph type="body" sz="half" idx="1"/>
          </p:nvPr>
        </p:nvSpPr>
        <p:spPr>
          <a:prstGeom prst="rect">
            <a:avLst/>
          </a:prstGeom>
        </p:spPr>
        <p:txBody>
          <a:bodyPr/>
          <a:lstStyle/>
          <a:p>
            <a:pPr marL="451103" indent="-451103" defTabSz="1804370">
              <a:spcBef>
                <a:spcPts val="3300"/>
              </a:spcBef>
              <a:defRPr sz="2590" b="1">
                <a:solidFill>
                  <a:srgbClr val="929292"/>
                </a:solidFill>
              </a:defRPr>
            </a:pPr>
            <a:r>
              <a:t>A3. Device description - typical contents</a:t>
            </a:r>
          </a:p>
          <a:p>
            <a:pPr marL="902208" lvl="1" indent="-451104" defTabSz="1804370">
              <a:spcBef>
                <a:spcPts val="3300"/>
              </a:spcBef>
              <a:defRPr sz="2590" b="1">
                <a:solidFill>
                  <a:srgbClr val="5E5E5E"/>
                </a:solidFill>
              </a:defRPr>
            </a:pPr>
            <a:r>
              <a:t>The description should be detailed enough to allow for a valid evaluation of the state of compliance with Essential Requirements, the retrieval of meaningful literature data and, if applicable, the assessment of equivalence to other devices described in the scientific literature: </a:t>
            </a:r>
            <a:endParaRPr sz="888">
              <a:latin typeface="Times Roman"/>
              <a:ea typeface="Times Roman"/>
              <a:cs typeface="Times Roman"/>
              <a:sym typeface="Times Roman"/>
            </a:endParaRPr>
          </a:p>
          <a:p>
            <a:pPr marL="1353311" lvl="2" indent="-451104" defTabSz="1804370">
              <a:spcBef>
                <a:spcPts val="3300"/>
              </a:spcBef>
              <a:defRPr sz="2590" b="1">
                <a:solidFill>
                  <a:srgbClr val="5E5E5E"/>
                </a:solidFill>
              </a:defRPr>
            </a:pPr>
            <a:r>
              <a:t>name, models, sizes, components of the device, including software and accessories</a:t>
            </a:r>
          </a:p>
          <a:p>
            <a:pPr marL="1353311" lvl="2" indent="-451104" defTabSz="1804370">
              <a:spcBef>
                <a:spcPts val="3300"/>
              </a:spcBef>
              <a:defRPr sz="2590" b="1">
                <a:solidFill>
                  <a:srgbClr val="5E5E5E"/>
                </a:solidFill>
              </a:defRPr>
            </a:pPr>
            <a:r>
              <a:t>device group to which the device belongs (e.g. biological artificial aortic valve) </a:t>
            </a:r>
            <a:endParaRPr b="0">
              <a:latin typeface="Symbol"/>
              <a:ea typeface="Symbol"/>
              <a:cs typeface="Symbol"/>
              <a:sym typeface="Symbol"/>
            </a:endParaRPr>
          </a:p>
          <a:p>
            <a:pPr marL="1353311" lvl="2" indent="-451104" defTabSz="1804370">
              <a:spcBef>
                <a:spcPts val="3300"/>
              </a:spcBef>
              <a:defRPr sz="2590" b="1">
                <a:solidFill>
                  <a:srgbClr val="5E5E5E"/>
                </a:solidFill>
              </a:defRPr>
            </a:pPr>
            <a:r>
              <a:t>whether the device is being developed/ undergoing initial CE-marking/ is CE-marked </a:t>
            </a:r>
            <a:endParaRPr b="0">
              <a:latin typeface="Symbol"/>
              <a:ea typeface="Symbol"/>
              <a:cs typeface="Symbol"/>
              <a:sym typeface="Symbol"/>
            </a:endParaRPr>
          </a:p>
          <a:p>
            <a:pPr marL="1353311" lvl="2" indent="-451104" defTabSz="1804370">
              <a:spcBef>
                <a:spcPts val="3300"/>
              </a:spcBef>
              <a:defRPr sz="2590" b="1">
                <a:solidFill>
                  <a:srgbClr val="5E5E5E"/>
                </a:solidFill>
              </a:defRPr>
            </a:pPr>
            <a:r>
              <a:t>whether the device is currently on the market in Europe or in other countries, since when, number of devices placed on the market </a:t>
            </a:r>
          </a:p>
        </p:txBody>
      </p:sp>
      <p:sp>
        <p:nvSpPr>
          <p:cNvPr id="874" name="MEDDEV 2.7.1 rev 4 - 2016…"/>
          <p:cNvSpPr txBox="1">
            <a:spLocks noGrp="1"/>
          </p:cNvSpPr>
          <p:nvPr>
            <p:ph type="title"/>
          </p:nvPr>
        </p:nvSpPr>
        <p:spPr>
          <a:xfrm>
            <a:off x="1206500" y="1079500"/>
            <a:ext cx="9779000" cy="2219325"/>
          </a:xfrm>
          <a:prstGeom prst="rect">
            <a:avLst/>
          </a:prstGeom>
          <a:ln w="9525">
            <a:round/>
          </a:ln>
        </p:spPr>
        <p:txBody>
          <a:bodyPr/>
          <a:lstStyle/>
          <a:p>
            <a:pPr algn="ctr" defTabSz="1121635">
              <a:defRPr sz="3910" spc="-78">
                <a:ln w="12700" cap="flat">
                  <a:solidFill>
                    <a:srgbClr val="000000"/>
                  </a:solidFill>
                  <a:prstDash val="solid"/>
                  <a:miter lim="400000"/>
                </a:ln>
                <a:solidFill>
                  <a:schemeClr val="accent6">
                    <a:satOff val="-16844"/>
                    <a:lumOff val="-30747"/>
                  </a:schemeClr>
                </a:solidFill>
              </a:defRPr>
            </a:pPr>
            <a:r>
              <a:rPr u="sng">
                <a:solidFill>
                  <a:schemeClr val="accent1"/>
                </a:solidFill>
              </a:rPr>
              <a:t>MEDDEV 2.7.1 rev 4 - 2016</a:t>
            </a:r>
            <a:r>
              <a:t> </a:t>
            </a:r>
          </a:p>
          <a:p>
            <a:pPr algn="ctr" defTabSz="1121635">
              <a:defRPr sz="3910" spc="-78">
                <a:ln w="12700" cap="flat">
                  <a:solidFill>
                    <a:srgbClr val="000000"/>
                  </a:solidFill>
                  <a:prstDash val="solid"/>
                  <a:miter lim="400000"/>
                </a:ln>
                <a:solidFill>
                  <a:schemeClr val="accent6">
                    <a:satOff val="-16844"/>
                    <a:lumOff val="-30747"/>
                  </a:schemeClr>
                </a:solidFill>
              </a:defRPr>
            </a:pPr>
            <a:r>
              <a:rPr>
                <a:solidFill>
                  <a:schemeClr val="accent1">
                    <a:hueOff val="114395"/>
                    <a:lumOff val="-24975"/>
                  </a:schemeClr>
                </a:solidFill>
              </a:rPr>
              <a:t>CLINICAL EVALUATION:</a:t>
            </a:r>
            <a:br>
              <a:rPr>
                <a:solidFill>
                  <a:schemeClr val="accent1">
                    <a:hueOff val="114395"/>
                    <a:lumOff val="-24975"/>
                  </a:schemeClr>
                </a:solidFill>
              </a:rPr>
            </a:br>
            <a:r>
              <a:rPr>
                <a:solidFill>
                  <a:schemeClr val="accent1">
                    <a:hueOff val="114395"/>
                    <a:lumOff val="-24975"/>
                  </a:schemeClr>
                </a:solidFill>
              </a:rPr>
              <a:t>A GUIDE FOR MANUFACTURERS AND NOTIFIED BODIES</a:t>
            </a:r>
            <a:r>
              <a:t> </a:t>
            </a:r>
            <a:endParaRPr sz="552" spc="-11"/>
          </a:p>
          <a:p>
            <a:pPr algn="ctr" defTabSz="1121635">
              <a:defRPr sz="3910" spc="-78">
                <a:ln w="12700" cap="flat">
                  <a:solidFill>
                    <a:srgbClr val="000000"/>
                  </a:solidFill>
                  <a:prstDash val="solid"/>
                  <a:miter lim="400000"/>
                </a:ln>
                <a:solidFill>
                  <a:schemeClr val="accent6">
                    <a:satOff val="-16844"/>
                    <a:lumOff val="-30747"/>
                  </a:schemeClr>
                </a:solidFill>
              </a:defRPr>
            </a:pPr>
            <a:endParaRPr sz="552" spc="-11"/>
          </a:p>
        </p:txBody>
      </p:sp>
      <p:sp>
        <p:nvSpPr>
          <p:cNvPr id="875" name="intended purpose of the device…"/>
          <p:cNvSpPr txBox="1"/>
          <p:nvPr/>
        </p:nvSpPr>
        <p:spPr>
          <a:xfrm>
            <a:off x="13474700" y="4261204"/>
            <a:ext cx="9779000" cy="82566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335280" indent="-335280" algn="l" defTabSz="1341086">
              <a:lnSpc>
                <a:spcPct val="90000"/>
              </a:lnSpc>
              <a:spcBef>
                <a:spcPts val="2400"/>
              </a:spcBef>
              <a:buSzPct val="123000"/>
              <a:buChar char="•"/>
              <a:defRPr sz="1925" b="1"/>
            </a:pPr>
            <a:r>
              <a:t>intended purpose of the device </a:t>
            </a:r>
            <a:endParaRPr b="0">
              <a:latin typeface="Symbol"/>
              <a:ea typeface="Symbol"/>
              <a:cs typeface="Symbol"/>
              <a:sym typeface="Symbol"/>
            </a:endParaRPr>
          </a:p>
          <a:p>
            <a:pPr marL="670560" lvl="1" indent="-335280" algn="l" defTabSz="1341086">
              <a:lnSpc>
                <a:spcPct val="90000"/>
              </a:lnSpc>
              <a:spcBef>
                <a:spcPts val="2400"/>
              </a:spcBef>
              <a:buSzPct val="123000"/>
              <a:buChar char="•"/>
              <a:defRPr sz="1925" b="1"/>
            </a:pPr>
            <a:r>
              <a:t>exact medical indications (if applicable) </a:t>
            </a:r>
            <a:endParaRPr b="0">
              <a:latin typeface="Symbol"/>
              <a:ea typeface="Symbol"/>
              <a:cs typeface="Symbol"/>
              <a:sym typeface="Symbol"/>
            </a:endParaRPr>
          </a:p>
          <a:p>
            <a:pPr marL="670560" lvl="1" indent="-335280" algn="l" defTabSz="1341086">
              <a:lnSpc>
                <a:spcPct val="90000"/>
              </a:lnSpc>
              <a:spcBef>
                <a:spcPts val="2400"/>
              </a:spcBef>
              <a:buSzPct val="123000"/>
              <a:buChar char="•"/>
              <a:defRPr sz="1925" b="1"/>
            </a:pPr>
            <a:r>
              <a:t>name of disease or condition/ clinical form, stage, severity/ symptoms or aspects to be treated, managed or diagnosed </a:t>
            </a:r>
            <a:endParaRPr b="0">
              <a:latin typeface="Symbol"/>
              <a:ea typeface="Symbol"/>
              <a:cs typeface="Symbol"/>
              <a:sym typeface="Symbol"/>
            </a:endParaRPr>
          </a:p>
          <a:p>
            <a:pPr marL="670560" lvl="1" indent="-335280" algn="l" defTabSz="1341086">
              <a:lnSpc>
                <a:spcPct val="90000"/>
              </a:lnSpc>
              <a:spcBef>
                <a:spcPts val="2400"/>
              </a:spcBef>
              <a:buSzPct val="123000"/>
              <a:buChar char="•"/>
              <a:defRPr sz="1925" b="1"/>
            </a:pPr>
            <a:r>
              <a:t>patient populations (adults / children / infants, other aspects) </a:t>
            </a:r>
          </a:p>
          <a:p>
            <a:pPr marL="670560" lvl="1" indent="-335280" algn="l" defTabSz="1341086">
              <a:lnSpc>
                <a:spcPct val="90000"/>
              </a:lnSpc>
              <a:spcBef>
                <a:spcPts val="2400"/>
              </a:spcBef>
              <a:buSzPct val="123000"/>
              <a:buChar char="•"/>
              <a:defRPr sz="1925" b="1"/>
            </a:pPr>
            <a:r>
              <a:t>intended user (use by health care professional / lay person) </a:t>
            </a:r>
            <a:endParaRPr b="0">
              <a:latin typeface="Symbol"/>
              <a:ea typeface="Symbol"/>
              <a:cs typeface="Symbol"/>
              <a:sym typeface="Symbol"/>
            </a:endParaRPr>
          </a:p>
          <a:p>
            <a:pPr marL="670560" lvl="1" indent="-335280" algn="l" defTabSz="1341086">
              <a:lnSpc>
                <a:spcPct val="90000"/>
              </a:lnSpc>
              <a:spcBef>
                <a:spcPts val="2400"/>
              </a:spcBef>
              <a:buSzPct val="123000"/>
              <a:buChar char="•"/>
              <a:defRPr sz="1925" b="1"/>
            </a:pPr>
            <a:r>
              <a:t>organs / parts of the body / tissues or body fluids contacted by the device </a:t>
            </a:r>
            <a:endParaRPr b="0">
              <a:latin typeface="Symbol"/>
              <a:ea typeface="Symbol"/>
              <a:cs typeface="Symbol"/>
              <a:sym typeface="Symbol"/>
            </a:endParaRPr>
          </a:p>
          <a:p>
            <a:pPr marL="670560" lvl="1" indent="-335280" algn="l" defTabSz="1341086">
              <a:lnSpc>
                <a:spcPct val="90000"/>
              </a:lnSpc>
              <a:spcBef>
                <a:spcPts val="2400"/>
              </a:spcBef>
              <a:buSzPct val="123000"/>
              <a:buChar char="•"/>
              <a:defRPr sz="1925" b="1"/>
            </a:pPr>
            <a:r>
              <a:t>duration of use or contact with the body </a:t>
            </a:r>
            <a:endParaRPr b="0">
              <a:latin typeface="Symbol"/>
              <a:ea typeface="Symbol"/>
              <a:cs typeface="Symbol"/>
              <a:sym typeface="Symbol"/>
            </a:endParaRPr>
          </a:p>
          <a:p>
            <a:pPr marL="670560" lvl="1" indent="-335280" algn="l" defTabSz="1341086">
              <a:lnSpc>
                <a:spcPct val="90000"/>
              </a:lnSpc>
              <a:spcBef>
                <a:spcPts val="2400"/>
              </a:spcBef>
              <a:buSzPct val="123000"/>
              <a:buChar char="•"/>
              <a:defRPr sz="1925" b="1"/>
            </a:pPr>
            <a:r>
              <a:t>repeat applications, including any restrictions as to the number or duration of re-applications </a:t>
            </a:r>
            <a:endParaRPr b="0">
              <a:latin typeface="Symbol"/>
              <a:ea typeface="Symbol"/>
              <a:cs typeface="Symbol"/>
              <a:sym typeface="Symbol"/>
            </a:endParaRPr>
          </a:p>
          <a:p>
            <a:pPr marL="670560" lvl="1" indent="-335280" algn="l" defTabSz="1341086">
              <a:lnSpc>
                <a:spcPct val="90000"/>
              </a:lnSpc>
              <a:spcBef>
                <a:spcPts val="2400"/>
              </a:spcBef>
              <a:buSzPct val="123000"/>
              <a:buChar char="•"/>
              <a:defRPr sz="1925" b="1"/>
            </a:pPr>
            <a:r>
              <a:t>contact with mucosal membranes/ invasiveness/ implantation</a:t>
            </a:r>
          </a:p>
          <a:p>
            <a:pPr marL="670560" lvl="1" indent="-335280" algn="l" defTabSz="1341086">
              <a:lnSpc>
                <a:spcPct val="90000"/>
              </a:lnSpc>
              <a:spcBef>
                <a:spcPts val="2400"/>
              </a:spcBef>
              <a:buSzPct val="123000"/>
              <a:buChar char="•"/>
              <a:defRPr sz="1925" b="1"/>
            </a:pPr>
            <a:r>
              <a:t>contraindications </a:t>
            </a:r>
            <a:endParaRPr b="0">
              <a:latin typeface="Symbol"/>
              <a:ea typeface="Symbol"/>
              <a:cs typeface="Symbol"/>
              <a:sym typeface="Symbol"/>
            </a:endParaRPr>
          </a:p>
          <a:p>
            <a:pPr marL="670560" lvl="1" indent="-335280" algn="l" defTabSz="1341086">
              <a:lnSpc>
                <a:spcPct val="90000"/>
              </a:lnSpc>
              <a:spcBef>
                <a:spcPts val="2400"/>
              </a:spcBef>
              <a:buSzPct val="123000"/>
              <a:buChar char="•"/>
              <a:defRPr sz="1925" b="1"/>
            </a:pPr>
            <a:r>
              <a:t>precautions required by the manufacturer </a:t>
            </a:r>
            <a:endParaRPr b="0">
              <a:latin typeface="Symbol"/>
              <a:ea typeface="Symbol"/>
              <a:cs typeface="Symbol"/>
              <a:sym typeface="Symbol"/>
            </a:endParaRPr>
          </a:p>
          <a:p>
            <a:pPr marL="670560" lvl="1" indent="-335280" algn="l" defTabSz="1341086">
              <a:lnSpc>
                <a:spcPct val="90000"/>
              </a:lnSpc>
              <a:spcBef>
                <a:spcPts val="2400"/>
              </a:spcBef>
              <a:buSzPct val="123000"/>
              <a:buChar char="•"/>
              <a:defRPr sz="1925" b="1"/>
            </a:pPr>
            <a:r>
              <a:t>single use / reusable </a:t>
            </a:r>
            <a:endParaRPr b="0">
              <a:latin typeface="Symbol"/>
              <a:ea typeface="Symbol"/>
              <a:cs typeface="Symbol"/>
              <a:sym typeface="Symbol"/>
            </a:endParaRPr>
          </a:p>
          <a:p>
            <a:pPr marL="670560" lvl="1" indent="-335280" algn="l" defTabSz="1341086">
              <a:lnSpc>
                <a:spcPct val="90000"/>
              </a:lnSpc>
              <a:spcBef>
                <a:spcPts val="2400"/>
              </a:spcBef>
              <a:buSzPct val="123000"/>
              <a:buChar char="•"/>
              <a:defRPr sz="1925" b="1"/>
            </a:pPr>
            <a:r>
              <a:t>other aspects</a:t>
            </a:r>
          </a:p>
        </p:txBody>
      </p:sp>
      <p:grpSp>
        <p:nvGrpSpPr>
          <p:cNvPr id="878" name="MEDDEV 2.7.1 rev 4 - 2016…"/>
          <p:cNvGrpSpPr/>
          <p:nvPr/>
        </p:nvGrpSpPr>
        <p:grpSpPr>
          <a:xfrm>
            <a:off x="13258800" y="952500"/>
            <a:ext cx="10210800" cy="2752725"/>
            <a:chOff x="0" y="0"/>
            <a:chExt cx="10210800" cy="2752725"/>
          </a:xfrm>
        </p:grpSpPr>
        <p:sp>
          <p:nvSpPr>
            <p:cNvPr id="877" name="MEDDEV 2.7.1 rev 4 - 2016…"/>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rPr u="sng">
                  <a:solidFill>
                    <a:schemeClr val="accent1"/>
                  </a:solidFill>
                </a:rPr>
                <a:t>MEDDEV 2.7.1 rev 4 - 2016</a:t>
              </a:r>
              <a:r>
                <a:t>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KLİNİK DEĞERLENDİRME: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ÜRETİCİLER VE ONAYLAYICI KURULUŞLAR İÇİN BİR KILAVUZ</a:t>
              </a:r>
            </a:p>
          </p:txBody>
        </p:sp>
        <p:pic>
          <p:nvPicPr>
            <p:cNvPr id="876" name="MEDDEV 2.7.1 rev 4 - 2016… MEDDEV 2.7.1 rev 4 - 2016 KLİNİK DEĞERLENDİRME: ÜRETİCİLER VE ONAYLAYICI KURULUŞLAR İÇİN BİR KILAVUZ" descr="MEDDEV 2.7.1 rev 4 - 2016… MEDDEV 2.7.1 rev 4 - 2016 KLİNİK DEĞERLENDİRME: ÜRETİCİLER VE ONAYLAYICI KURULUŞLAR İÇİN BİR KILAVUZ"/>
            <p:cNvPicPr>
              <a:picLocks/>
            </p:cNvPicPr>
            <p:nvPr/>
          </p:nvPicPr>
          <p:blipFill>
            <a:blip r:embed="rId2"/>
            <a:stretch>
              <a:fillRect/>
            </a:stretch>
          </p:blipFill>
          <p:spPr>
            <a:xfrm>
              <a:off x="0" y="0"/>
              <a:ext cx="10210800" cy="2752725"/>
            </a:xfrm>
            <a:prstGeom prst="rect">
              <a:avLst/>
            </a:prstGeom>
            <a:effectLst/>
          </p:spPr>
        </p:pic>
      </p:grpSp>
      <p:sp>
        <p:nvSpPr>
          <p:cNvPr id="2" name="Slide Number Placeholder 1">
            <a:extLst>
              <a:ext uri="{FF2B5EF4-FFF2-40B4-BE49-F238E27FC236}">
                <a16:creationId xmlns:a16="http://schemas.microsoft.com/office/drawing/2014/main" id="{C3E5A87F-280E-5378-CB93-8DAEA11324C5}"/>
              </a:ext>
            </a:extLst>
          </p:cNvPr>
          <p:cNvSpPr>
            <a:spLocks noGrp="1"/>
          </p:cNvSpPr>
          <p:nvPr>
            <p:ph type="sldNum" sz="quarter" idx="2"/>
          </p:nvPr>
        </p:nvSpPr>
        <p:spPr/>
        <p:txBody>
          <a:bodyPr/>
          <a:lstStyle/>
          <a:p>
            <a:fld id="{86CB4B4D-7CA3-9044-876B-883B54F8677D}" type="slidenum">
              <a:rPr lang="en-US" smtClean="0"/>
              <a:t>107</a:t>
            </a:fld>
            <a:endParaRPr lang="en-US"/>
          </a:p>
        </p:txBody>
      </p:sp>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A3. Device description - typical contents…"/>
          <p:cNvSpPr txBox="1">
            <a:spLocks noGrp="1"/>
          </p:cNvSpPr>
          <p:nvPr>
            <p:ph type="body" sz="half" idx="1"/>
          </p:nvPr>
        </p:nvSpPr>
        <p:spPr>
          <a:prstGeom prst="rect">
            <a:avLst/>
          </a:prstGeom>
        </p:spPr>
        <p:txBody>
          <a:bodyPr/>
          <a:lstStyle/>
          <a:p>
            <a:pPr marL="371855" indent="-371855" defTabSz="1487386">
              <a:spcBef>
                <a:spcPts val="2700"/>
              </a:spcBef>
              <a:defRPr sz="2135" b="1">
                <a:solidFill>
                  <a:srgbClr val="929292"/>
                </a:solidFill>
              </a:defRPr>
            </a:pPr>
            <a:r>
              <a:t>A3. Device description - typical contents</a:t>
            </a:r>
          </a:p>
          <a:p>
            <a:pPr marL="743712" lvl="1" indent="-371856" defTabSz="1487386">
              <a:spcBef>
                <a:spcPts val="2700"/>
              </a:spcBef>
              <a:defRPr sz="2135" b="1">
                <a:solidFill>
                  <a:srgbClr val="5E5E5E"/>
                </a:solidFill>
              </a:defRPr>
            </a:pPr>
            <a:r>
              <a:t>general description of the medical device including </a:t>
            </a:r>
            <a:endParaRPr b="0">
              <a:latin typeface="Symbol"/>
              <a:ea typeface="Symbol"/>
              <a:cs typeface="Symbol"/>
              <a:sym typeface="Symbol"/>
            </a:endParaRPr>
          </a:p>
          <a:p>
            <a:pPr marL="1115568" lvl="2" indent="-371856" defTabSz="1487386">
              <a:spcBef>
                <a:spcPts val="2700"/>
              </a:spcBef>
              <a:defRPr sz="2135" b="1">
                <a:solidFill>
                  <a:srgbClr val="5E5E5E"/>
                </a:solidFill>
              </a:defRPr>
            </a:pPr>
            <a:r>
              <a:t>a concise physical and chemical description </a:t>
            </a:r>
            <a:endParaRPr b="0">
              <a:latin typeface="Symbol"/>
              <a:ea typeface="Symbol"/>
              <a:cs typeface="Symbol"/>
              <a:sym typeface="Symbol"/>
            </a:endParaRPr>
          </a:p>
          <a:p>
            <a:pPr marL="1115568" lvl="2" indent="-371856" defTabSz="1487386">
              <a:spcBef>
                <a:spcPts val="2700"/>
              </a:spcBef>
              <a:defRPr sz="2135" b="1">
                <a:solidFill>
                  <a:srgbClr val="5E5E5E"/>
                </a:solidFill>
              </a:defRPr>
            </a:pPr>
            <a:r>
              <a:t>the technical specifications, mechanical characteristics </a:t>
            </a:r>
            <a:endParaRPr b="0">
              <a:latin typeface="Symbol"/>
              <a:ea typeface="Symbol"/>
              <a:cs typeface="Symbol"/>
              <a:sym typeface="Symbol"/>
            </a:endParaRPr>
          </a:p>
          <a:p>
            <a:pPr marL="1115568" lvl="2" indent="-371856" defTabSz="1487386">
              <a:spcBef>
                <a:spcPts val="2700"/>
              </a:spcBef>
              <a:defRPr sz="2135" b="1">
                <a:solidFill>
                  <a:srgbClr val="5E5E5E"/>
                </a:solidFill>
              </a:defRPr>
            </a:pPr>
            <a:r>
              <a:t>sterility </a:t>
            </a:r>
            <a:endParaRPr b="0">
              <a:latin typeface="Symbol"/>
              <a:ea typeface="Symbol"/>
              <a:cs typeface="Symbol"/>
              <a:sym typeface="Symbol"/>
            </a:endParaRPr>
          </a:p>
          <a:p>
            <a:pPr marL="1115568" lvl="2" indent="-371856" defTabSz="1487386">
              <a:spcBef>
                <a:spcPts val="2700"/>
              </a:spcBef>
              <a:defRPr sz="2135" b="1">
                <a:solidFill>
                  <a:srgbClr val="5E5E5E"/>
                </a:solidFill>
              </a:defRPr>
            </a:pPr>
            <a:r>
              <a:t>radioactivity 	</a:t>
            </a:r>
          </a:p>
          <a:p>
            <a:pPr marL="1115568" lvl="2" indent="-371856" defTabSz="1487386">
              <a:spcBef>
                <a:spcPts val="2700"/>
              </a:spcBef>
              <a:defRPr sz="2135" b="1">
                <a:solidFill>
                  <a:srgbClr val="5E5E5E"/>
                </a:solidFill>
              </a:defRPr>
            </a:pPr>
            <a:r>
              <a:t>how the device achieves its intended purpose</a:t>
            </a:r>
          </a:p>
          <a:p>
            <a:pPr marL="1115568" lvl="2" indent="-371856" defTabSz="1487386">
              <a:spcBef>
                <a:spcPts val="2700"/>
              </a:spcBef>
              <a:defRPr sz="2135" b="1">
                <a:solidFill>
                  <a:srgbClr val="5E5E5E"/>
                </a:solidFill>
              </a:defRPr>
            </a:pPr>
            <a:r>
              <a:t>principles of operation </a:t>
            </a:r>
            <a:endParaRPr sz="732">
              <a:latin typeface="Times Roman"/>
              <a:ea typeface="Times Roman"/>
              <a:cs typeface="Times Roman"/>
              <a:sym typeface="Times Roman"/>
            </a:endParaRPr>
          </a:p>
          <a:p>
            <a:pPr marL="1115568" lvl="2" indent="-371856" defTabSz="1487386">
              <a:spcBef>
                <a:spcPts val="2700"/>
              </a:spcBef>
              <a:defRPr sz="2135" b="1">
                <a:solidFill>
                  <a:srgbClr val="5E5E5E"/>
                </a:solidFill>
              </a:defRPr>
            </a:pPr>
            <a:r>
              <a:t>materials used in the device with focus on materials coming in contact (directly or indirectly) with the patient/ user, description of body parts concerned </a:t>
            </a:r>
            <a:endParaRPr sz="732">
              <a:latin typeface="Times Roman"/>
              <a:ea typeface="Times Roman"/>
              <a:cs typeface="Times Roman"/>
              <a:sym typeface="Times Roman"/>
            </a:endParaRPr>
          </a:p>
          <a:p>
            <a:pPr marL="1115568" lvl="2" indent="-371856" defTabSz="1487386">
              <a:spcBef>
                <a:spcPts val="2700"/>
              </a:spcBef>
              <a:defRPr sz="2135" b="1">
                <a:solidFill>
                  <a:srgbClr val="5E5E5E"/>
                </a:solidFill>
              </a:defRPr>
            </a:pPr>
            <a:r>
              <a:t>whether it incorporates a medicinal substance (already on the market or new), animal tissues, or blood components, the purpose of the component </a:t>
            </a:r>
            <a:endParaRPr sz="732">
              <a:latin typeface="Times Roman"/>
              <a:ea typeface="Times Roman"/>
              <a:cs typeface="Times Roman"/>
              <a:sym typeface="Times Roman"/>
            </a:endParaRPr>
          </a:p>
          <a:p>
            <a:pPr marL="1115568" lvl="2" indent="-371856" defTabSz="1487386">
              <a:spcBef>
                <a:spcPts val="2700"/>
              </a:spcBef>
              <a:defRPr sz="2135" b="1">
                <a:solidFill>
                  <a:srgbClr val="5E5E5E"/>
                </a:solidFill>
              </a:defRPr>
            </a:pPr>
            <a:r>
              <a:t>other aspects </a:t>
            </a:r>
          </a:p>
        </p:txBody>
      </p:sp>
      <p:sp>
        <p:nvSpPr>
          <p:cNvPr id="881" name="MEDDEV 2.7.1 rev 4 - 2016…"/>
          <p:cNvSpPr txBox="1">
            <a:spLocks noGrp="1"/>
          </p:cNvSpPr>
          <p:nvPr>
            <p:ph type="title"/>
          </p:nvPr>
        </p:nvSpPr>
        <p:spPr>
          <a:xfrm>
            <a:off x="1206500" y="1079500"/>
            <a:ext cx="9779000" cy="2219325"/>
          </a:xfrm>
          <a:prstGeom prst="rect">
            <a:avLst/>
          </a:prstGeom>
          <a:ln w="9525">
            <a:round/>
          </a:ln>
        </p:spPr>
        <p:txBody>
          <a:bodyPr/>
          <a:lstStyle/>
          <a:p>
            <a:pPr algn="ctr" defTabSz="1121635">
              <a:defRPr sz="3910" spc="-78">
                <a:ln w="12700" cap="flat">
                  <a:solidFill>
                    <a:srgbClr val="000000"/>
                  </a:solidFill>
                  <a:prstDash val="solid"/>
                  <a:miter lim="400000"/>
                </a:ln>
                <a:solidFill>
                  <a:schemeClr val="accent6">
                    <a:satOff val="-16844"/>
                    <a:lumOff val="-30747"/>
                  </a:schemeClr>
                </a:solidFill>
              </a:defRPr>
            </a:pPr>
            <a:r>
              <a:rPr u="sng">
                <a:solidFill>
                  <a:schemeClr val="accent1"/>
                </a:solidFill>
              </a:rPr>
              <a:t>MEDDEV 2.7.1 rev 4 - 2016</a:t>
            </a:r>
            <a:r>
              <a:t> </a:t>
            </a:r>
          </a:p>
          <a:p>
            <a:pPr algn="ctr" defTabSz="1121635">
              <a:defRPr sz="3910" spc="-78">
                <a:ln w="12700" cap="flat">
                  <a:solidFill>
                    <a:srgbClr val="000000"/>
                  </a:solidFill>
                  <a:prstDash val="solid"/>
                  <a:miter lim="400000"/>
                </a:ln>
                <a:solidFill>
                  <a:schemeClr val="accent6">
                    <a:satOff val="-16844"/>
                    <a:lumOff val="-30747"/>
                  </a:schemeClr>
                </a:solidFill>
              </a:defRPr>
            </a:pPr>
            <a:r>
              <a:rPr>
                <a:solidFill>
                  <a:schemeClr val="accent1">
                    <a:hueOff val="114395"/>
                    <a:lumOff val="-24975"/>
                  </a:schemeClr>
                </a:solidFill>
              </a:rPr>
              <a:t>CLINICAL EVALUATION:</a:t>
            </a:r>
            <a:br>
              <a:rPr>
                <a:solidFill>
                  <a:schemeClr val="accent1">
                    <a:hueOff val="114395"/>
                    <a:lumOff val="-24975"/>
                  </a:schemeClr>
                </a:solidFill>
              </a:rPr>
            </a:br>
            <a:r>
              <a:rPr>
                <a:solidFill>
                  <a:schemeClr val="accent1">
                    <a:hueOff val="114395"/>
                    <a:lumOff val="-24975"/>
                  </a:schemeClr>
                </a:solidFill>
              </a:rPr>
              <a:t>A GUIDE FOR MANUFACTURERS AND NOTIFIED BODIES</a:t>
            </a:r>
            <a:r>
              <a:t> </a:t>
            </a:r>
            <a:endParaRPr sz="552" spc="-11"/>
          </a:p>
          <a:p>
            <a:pPr algn="ctr" defTabSz="1121635">
              <a:defRPr sz="3910" spc="-78">
                <a:ln w="12700" cap="flat">
                  <a:solidFill>
                    <a:srgbClr val="000000"/>
                  </a:solidFill>
                  <a:prstDash val="solid"/>
                  <a:miter lim="400000"/>
                </a:ln>
                <a:solidFill>
                  <a:schemeClr val="accent6">
                    <a:satOff val="-16844"/>
                    <a:lumOff val="-30747"/>
                  </a:schemeClr>
                </a:solidFill>
              </a:defRPr>
            </a:pPr>
            <a:endParaRPr sz="552" spc="-11"/>
          </a:p>
        </p:txBody>
      </p:sp>
      <p:sp>
        <p:nvSpPr>
          <p:cNvPr id="882" name="whether the device is intended to cover medical needs that are otherwise unmet/ if there are medical alternatives to the device / if the device is equivalent to an existing device, with a description of the situation and any new features…"/>
          <p:cNvSpPr txBox="1"/>
          <p:nvPr/>
        </p:nvSpPr>
        <p:spPr>
          <a:xfrm>
            <a:off x="13474700" y="4261204"/>
            <a:ext cx="9779000" cy="82566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377952" indent="-377952" algn="l" defTabSz="1511770">
              <a:lnSpc>
                <a:spcPct val="90000"/>
              </a:lnSpc>
              <a:spcBef>
                <a:spcPts val="2700"/>
              </a:spcBef>
              <a:buSzPct val="123000"/>
              <a:buChar char="•"/>
              <a:defRPr sz="2170" b="1"/>
            </a:pPr>
            <a:r>
              <a:t>whether the device is intended to cover medical needs that are otherwise unmet/ if there are medical alternatives to the device / if the device is equivalent to an existing device, with a description of the situation and any new features </a:t>
            </a:r>
            <a:endParaRPr b="0">
              <a:latin typeface="Symbol"/>
              <a:ea typeface="Symbol"/>
              <a:cs typeface="Symbol"/>
              <a:sym typeface="Symbol"/>
            </a:endParaRPr>
          </a:p>
          <a:p>
            <a:pPr marL="377952" indent="-377952" algn="l" defTabSz="1511770">
              <a:lnSpc>
                <a:spcPct val="90000"/>
              </a:lnSpc>
              <a:spcBef>
                <a:spcPts val="2700"/>
              </a:spcBef>
              <a:buSzPct val="123000"/>
              <a:buChar char="•"/>
              <a:defRPr sz="2170" b="1"/>
            </a:pPr>
            <a:r>
              <a:t>if the device is intended to enter the market based on equivalence: </a:t>
            </a:r>
            <a:endParaRPr b="0">
              <a:latin typeface="Symbol"/>
              <a:ea typeface="Symbol"/>
              <a:cs typeface="Symbol"/>
              <a:sym typeface="Symbol"/>
            </a:endParaRPr>
          </a:p>
          <a:p>
            <a:pPr marL="755904" lvl="1" indent="-377952" algn="l" defTabSz="1511770">
              <a:lnSpc>
                <a:spcPct val="90000"/>
              </a:lnSpc>
              <a:spcBef>
                <a:spcPts val="2700"/>
              </a:spcBef>
              <a:buSzPct val="123000"/>
              <a:buChar char="•"/>
              <a:defRPr sz="2170" b="1"/>
            </a:pPr>
            <a:r>
              <a:t>name, models, sizes, settings components of the device presumed to be equivalent, including software and accessories </a:t>
            </a:r>
            <a:endParaRPr b="0">
              <a:latin typeface="Symbol"/>
              <a:ea typeface="Symbol"/>
              <a:cs typeface="Symbol"/>
              <a:sym typeface="Symbol"/>
            </a:endParaRPr>
          </a:p>
          <a:p>
            <a:pPr marL="755904" lvl="1" indent="-377952" algn="l" defTabSz="1511770">
              <a:lnSpc>
                <a:spcPct val="90000"/>
              </a:lnSpc>
              <a:spcBef>
                <a:spcPts val="2700"/>
              </a:spcBef>
              <a:buSzPct val="123000"/>
              <a:buChar char="•"/>
              <a:defRPr sz="2170" b="1"/>
            </a:pPr>
            <a:r>
              <a:t>whether equivalence has already been demonstrated</a:t>
            </a:r>
          </a:p>
          <a:p>
            <a:pPr marL="377952" indent="-377952" algn="l" defTabSz="1511770">
              <a:lnSpc>
                <a:spcPct val="90000"/>
              </a:lnSpc>
              <a:spcBef>
                <a:spcPts val="2700"/>
              </a:spcBef>
              <a:buSzPct val="123000"/>
              <a:buChar char="•"/>
              <a:defRPr sz="2170" b="1"/>
            </a:pPr>
            <a:r>
              <a:t>Intended performance, including the technical performance of the device intended by the manufacturer, the intended clinical benefits, claims regarding clinical performance and clinical safety that the manufacturer intends to use </a:t>
            </a:r>
            <a:endParaRPr b="0">
              <a:latin typeface="Symbol"/>
              <a:ea typeface="Symbol"/>
              <a:cs typeface="Symbol"/>
              <a:sym typeface="Symbol"/>
            </a:endParaRPr>
          </a:p>
          <a:p>
            <a:pPr marL="377952" indent="-377952" algn="l" defTabSz="1511770">
              <a:lnSpc>
                <a:spcPct val="90000"/>
              </a:lnSpc>
              <a:spcBef>
                <a:spcPts val="2700"/>
              </a:spcBef>
              <a:buSzPct val="123000"/>
              <a:buChar char="•"/>
              <a:defRPr sz="2170" b="1"/>
            </a:pPr>
            <a:r>
              <a:t>For devices based on predecessor devices: Name, models, sizes of the predecessor device, whether the predecessor device is still on the market, description of the modifications, date of the modifications. </a:t>
            </a:r>
            <a:endParaRPr b="0">
              <a:latin typeface="Symbol"/>
              <a:ea typeface="Symbol"/>
              <a:cs typeface="Symbol"/>
              <a:sym typeface="Symbol"/>
            </a:endParaRPr>
          </a:p>
          <a:p>
            <a:pPr marL="377952" indent="-377952" algn="l" defTabSz="1511770">
              <a:lnSpc>
                <a:spcPct val="90000"/>
              </a:lnSpc>
              <a:spcBef>
                <a:spcPts val="2700"/>
              </a:spcBef>
              <a:buSzPct val="123000"/>
              <a:buChar char="•"/>
              <a:defRPr sz="2170" b="1"/>
            </a:pPr>
            <a:r>
              <a:t>The current version number or date of the information materials supplied by the manufacturer (label, IFU, available promotional materials and accompanying documents possibly foreseen by the manufacturer).</a:t>
            </a:r>
          </a:p>
        </p:txBody>
      </p:sp>
      <p:grpSp>
        <p:nvGrpSpPr>
          <p:cNvPr id="885" name="MEDDEV 2.7.1 rev 4 - 2016…"/>
          <p:cNvGrpSpPr/>
          <p:nvPr/>
        </p:nvGrpSpPr>
        <p:grpSpPr>
          <a:xfrm>
            <a:off x="13258800" y="952500"/>
            <a:ext cx="10210800" cy="2752725"/>
            <a:chOff x="0" y="0"/>
            <a:chExt cx="10210800" cy="2752725"/>
          </a:xfrm>
        </p:grpSpPr>
        <p:sp>
          <p:nvSpPr>
            <p:cNvPr id="884" name="MEDDEV 2.7.1 rev 4 - 2016…"/>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rPr u="sng">
                  <a:solidFill>
                    <a:schemeClr val="accent1"/>
                  </a:solidFill>
                </a:rPr>
                <a:t>MEDDEV 2.7.1 rev 4 - 2016</a:t>
              </a:r>
              <a:r>
                <a:t>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KLİNİK DEĞERLENDİRME: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ÜRETİCİLER VE ONAYLAYICI KURULUŞLAR İÇİN BİR KILAVUZ</a:t>
              </a:r>
            </a:p>
          </p:txBody>
        </p:sp>
        <p:pic>
          <p:nvPicPr>
            <p:cNvPr id="883" name="MEDDEV 2.7.1 rev 4 - 2016… MEDDEV 2.7.1 rev 4 - 2016 KLİNİK DEĞERLENDİRME: ÜRETİCİLER VE ONAYLAYICI KURULUŞLAR İÇİN BİR KILAVUZ" descr="MEDDEV 2.7.1 rev 4 - 2016… MEDDEV 2.7.1 rev 4 - 2016 KLİNİK DEĞERLENDİRME: ÜRETİCİLER VE ONAYLAYICI KURULUŞLAR İÇİN BİR KILAVUZ"/>
            <p:cNvPicPr>
              <a:picLocks/>
            </p:cNvPicPr>
            <p:nvPr/>
          </p:nvPicPr>
          <p:blipFill>
            <a:blip r:embed="rId2"/>
            <a:stretch>
              <a:fillRect/>
            </a:stretch>
          </p:blipFill>
          <p:spPr>
            <a:xfrm>
              <a:off x="0" y="0"/>
              <a:ext cx="10210800" cy="2752725"/>
            </a:xfrm>
            <a:prstGeom prst="rect">
              <a:avLst/>
            </a:prstGeom>
            <a:effectLst/>
          </p:spPr>
        </p:pic>
      </p:grpSp>
      <p:sp>
        <p:nvSpPr>
          <p:cNvPr id="2" name="Slide Number Placeholder 1">
            <a:extLst>
              <a:ext uri="{FF2B5EF4-FFF2-40B4-BE49-F238E27FC236}">
                <a16:creationId xmlns:a16="http://schemas.microsoft.com/office/drawing/2014/main" id="{35291DA0-E882-2825-24E6-19C33AB8EE20}"/>
              </a:ext>
            </a:extLst>
          </p:cNvPr>
          <p:cNvSpPr>
            <a:spLocks noGrp="1"/>
          </p:cNvSpPr>
          <p:nvPr>
            <p:ph type="sldNum" sz="quarter" idx="2"/>
          </p:nvPr>
        </p:nvSpPr>
        <p:spPr/>
        <p:txBody>
          <a:bodyPr/>
          <a:lstStyle/>
          <a:p>
            <a:fld id="{86CB4B4D-7CA3-9044-876B-883B54F8677D}" type="slidenum">
              <a:rPr lang="en-US" smtClean="0"/>
              <a:t>108</a:t>
            </a:fld>
            <a:endParaRPr lang="en-US"/>
          </a:p>
        </p:txBody>
      </p:sp>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 name="MDR BELGENİZ VAR MI?…"/>
          <p:cNvSpPr txBox="1"/>
          <p:nvPr/>
        </p:nvSpPr>
        <p:spPr>
          <a:xfrm>
            <a:off x="3912793" y="4791492"/>
            <a:ext cx="16558414" cy="41300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10800" b="1"/>
            </a:pPr>
            <a:r>
              <a:t>MDR BELGENİZ VAR MI?</a:t>
            </a:r>
          </a:p>
          <a:p>
            <a:pPr>
              <a:defRPr sz="5100" b="1"/>
            </a:pPr>
            <a:endParaRPr/>
          </a:p>
          <a:p>
            <a:pPr>
              <a:defRPr sz="5100" b="1"/>
            </a:pPr>
            <a:endParaRPr/>
          </a:p>
          <a:p>
            <a:pPr>
              <a:defRPr sz="5100" b="1"/>
            </a:pPr>
            <a:r>
              <a:t>EVET ☐        HAYIR ☐</a:t>
            </a:r>
          </a:p>
        </p:txBody>
      </p:sp>
      <p:sp>
        <p:nvSpPr>
          <p:cNvPr id="2" name="Slide Number Placeholder 1">
            <a:extLst>
              <a:ext uri="{FF2B5EF4-FFF2-40B4-BE49-F238E27FC236}">
                <a16:creationId xmlns:a16="http://schemas.microsoft.com/office/drawing/2014/main" id="{3BD7EFC6-1FE6-2F33-200F-AE51EF4F11BE}"/>
              </a:ext>
            </a:extLst>
          </p:cNvPr>
          <p:cNvSpPr>
            <a:spLocks noGrp="1"/>
          </p:cNvSpPr>
          <p:nvPr>
            <p:ph type="sldNum" sz="quarter" idx="2"/>
          </p:nvPr>
        </p:nvSpPr>
        <p:spPr/>
        <p:txBody>
          <a:bodyPr/>
          <a:lstStyle/>
          <a:p>
            <a:fld id="{86CB4B4D-7CA3-9044-876B-883B54F8677D}" type="slidenum">
              <a:rPr lang="en-US" smtClean="0"/>
              <a:t>109</a:t>
            </a:fld>
            <a:endParaRPr lang="en-US"/>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Screen Shot 2022-10-11 at 20.27.44.png" descr="Screen Shot 2022-10-11 at 20.27.44.png"/>
          <p:cNvPicPr>
            <a:picLocks noChangeAspect="1"/>
          </p:cNvPicPr>
          <p:nvPr/>
        </p:nvPicPr>
        <p:blipFill>
          <a:blip r:embed="rId2"/>
          <a:stretch>
            <a:fillRect/>
          </a:stretch>
        </p:blipFill>
        <p:spPr>
          <a:xfrm>
            <a:off x="53694" y="1632230"/>
            <a:ext cx="24276611" cy="1446457"/>
          </a:xfrm>
          <a:prstGeom prst="rect">
            <a:avLst/>
          </a:prstGeom>
          <a:ln w="63500">
            <a:solidFill>
              <a:schemeClr val="accent5"/>
            </a:solidFill>
            <a:miter lim="400000"/>
          </a:ln>
        </p:spPr>
      </p:pic>
      <p:sp>
        <p:nvSpPr>
          <p:cNvPr id="196" name="ANAHTAR KELİME: Tıbbi Cihaz Yönetmeliği…"/>
          <p:cNvSpPr txBox="1"/>
          <p:nvPr/>
        </p:nvSpPr>
        <p:spPr>
          <a:xfrm>
            <a:off x="1417180" y="3069290"/>
            <a:ext cx="21396162" cy="10223501"/>
          </a:xfrm>
          <a:prstGeom prst="rect">
            <a:avLst/>
          </a:prstGeom>
          <a:ln w="63500">
            <a:solidFill>
              <a:schemeClr val="accent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defRPr sz="4200" b="1">
                <a:solidFill>
                  <a:srgbClr val="555555"/>
                </a:solidFill>
                <a:latin typeface="Helvetica"/>
                <a:ea typeface="Helvetica"/>
                <a:cs typeface="Helvetica"/>
                <a:sym typeface="Helvetica"/>
              </a:defRPr>
            </a:pPr>
            <a:endParaRPr/>
          </a:p>
          <a:p>
            <a:pPr algn="l" defTabSz="457200">
              <a:spcBef>
                <a:spcPts val="1000"/>
              </a:spcBef>
              <a:defRPr sz="4200" b="1">
                <a:solidFill>
                  <a:srgbClr val="333333"/>
                </a:solidFill>
                <a:latin typeface="Helvetica"/>
                <a:ea typeface="Helvetica"/>
                <a:cs typeface="Helvetica"/>
                <a:sym typeface="Helvetica"/>
              </a:defRPr>
            </a:pPr>
            <a:r>
              <a:rPr u="sng">
                <a:ln w="12700" cap="flat">
                  <a:solidFill>
                    <a:srgbClr val="000000"/>
                  </a:solidFill>
                  <a:prstDash val="solid"/>
                  <a:miter lim="400000"/>
                </a:ln>
                <a:solidFill>
                  <a:schemeClr val="accent5"/>
                </a:solidFill>
              </a:rPr>
              <a:t>ANAHTAR KELİME</a:t>
            </a:r>
            <a:r>
              <a:rPr>
                <a:ln w="12700" cap="flat">
                  <a:solidFill>
                    <a:srgbClr val="000000"/>
                  </a:solidFill>
                  <a:prstDash val="solid"/>
                  <a:miter lim="400000"/>
                </a:ln>
                <a:solidFill>
                  <a:schemeClr val="accent5"/>
                </a:solidFill>
              </a:rPr>
              <a:t>: </a:t>
            </a:r>
            <a:r>
              <a:t>Tıbbi Cihaz Yönetmeliği</a:t>
            </a:r>
          </a:p>
          <a:p>
            <a:pPr algn="l" defTabSz="457200">
              <a:spcBef>
                <a:spcPts val="1000"/>
              </a:spcBef>
              <a:defRPr sz="4200" b="1">
                <a:solidFill>
                  <a:srgbClr val="333333"/>
                </a:solidFill>
                <a:latin typeface="Helvetica"/>
                <a:ea typeface="Helvetica"/>
                <a:cs typeface="Helvetica"/>
                <a:sym typeface="Helvetica"/>
              </a:defRPr>
            </a:pPr>
            <a:r>
              <a:t>TIBBİ CİHAZ YÖNETMELİĞİ ( 93/42/AT )</a:t>
            </a:r>
          </a:p>
          <a:p>
            <a:pPr algn="l" defTabSz="457200">
              <a:spcBef>
                <a:spcPts val="1000"/>
              </a:spcBef>
              <a:defRPr sz="4200" b="1">
                <a:solidFill>
                  <a:srgbClr val="333333"/>
                </a:solidFill>
                <a:latin typeface="Helvetica"/>
                <a:ea typeface="Helvetica"/>
                <a:cs typeface="Helvetica"/>
                <a:sym typeface="Helvetica"/>
              </a:defRPr>
            </a:pPr>
            <a:endParaRPr/>
          </a:p>
          <a:p>
            <a:pPr algn="l" defTabSz="457200">
              <a:spcBef>
                <a:spcPts val="1000"/>
              </a:spcBef>
              <a:defRPr sz="7200" b="1">
                <a:solidFill>
                  <a:srgbClr val="333333"/>
                </a:solidFill>
                <a:latin typeface="Helvetica"/>
                <a:ea typeface="Helvetica"/>
                <a:cs typeface="Helvetica"/>
                <a:sym typeface="Helvetica"/>
              </a:defRPr>
            </a:pPr>
            <a:r>
              <a:rPr u="sng">
                <a:ln w="12700" cap="flat">
                  <a:solidFill>
                    <a:srgbClr val="000000"/>
                  </a:solidFill>
                  <a:prstDash val="solid"/>
                  <a:miter lim="400000"/>
                </a:ln>
                <a:solidFill>
                  <a:schemeClr val="accent5"/>
                </a:solidFill>
              </a:rPr>
              <a:t>26 Mayıs 2021 tarihinden itibaren,</a:t>
            </a:r>
            <a:r>
              <a:t> </a:t>
            </a:r>
            <a:r>
              <a:rPr u="sng" cap="all">
                <a:ln w="12700" cap="flat">
                  <a:solidFill>
                    <a:srgbClr val="000000"/>
                  </a:solidFill>
                  <a:prstDash val="solid"/>
                  <a:miter lim="400000"/>
                </a:ln>
                <a:solidFill>
                  <a:schemeClr val="accent5"/>
                </a:solidFill>
                <a:effectLst>
                  <a:outerShdw blurRad="12700" dist="63500" dir="18900000" rotWithShape="0">
                    <a:srgbClr val="000000"/>
                  </a:outerShdw>
                </a:effectLst>
              </a:rPr>
              <a:t>onaylanmış kuruluşumuz</a:t>
            </a:r>
            <a:r>
              <a:rPr u="sng">
                <a:ln w="12700" cap="flat">
                  <a:solidFill>
                    <a:srgbClr val="000000"/>
                  </a:solidFill>
                  <a:prstDash val="solid"/>
                  <a:miter lim="400000"/>
                </a:ln>
                <a:solidFill>
                  <a:schemeClr val="accent5"/>
                </a:solidFill>
              </a:rPr>
              <a:t> MDD kapsamında </a:t>
            </a:r>
            <a:r>
              <a:rPr u="sng" cap="all">
                <a:ln w="12700" cap="flat">
                  <a:solidFill>
                    <a:srgbClr val="000000"/>
                  </a:solidFill>
                  <a:prstDash val="solid"/>
                  <a:miter lim="400000"/>
                </a:ln>
                <a:solidFill>
                  <a:schemeClr val="accent5"/>
                </a:solidFill>
              </a:rPr>
              <a:t>yenİ belge düzenleyememektedİr.</a:t>
            </a:r>
            <a:endParaRPr sz="4400" u="sng" cap="all">
              <a:ln w="12700" cap="flat">
                <a:solidFill>
                  <a:srgbClr val="000000"/>
                </a:solidFill>
                <a:prstDash val="solid"/>
                <a:miter lim="400000"/>
              </a:ln>
              <a:solidFill>
                <a:schemeClr val="accent5"/>
              </a:solidFill>
            </a:endParaRPr>
          </a:p>
          <a:p>
            <a:pPr algn="l" defTabSz="457200">
              <a:spcBef>
                <a:spcPts val="1000"/>
              </a:spcBef>
              <a:defRPr sz="2200" b="1">
                <a:solidFill>
                  <a:srgbClr val="333333"/>
                </a:solidFill>
                <a:latin typeface="Helvetica"/>
                <a:ea typeface="Helvetica"/>
                <a:cs typeface="Helvetica"/>
                <a:sym typeface="Helvetica"/>
              </a:defRPr>
            </a:pPr>
            <a:endParaRPr sz="4400" u="sng" cap="all">
              <a:ln w="12700" cap="flat">
                <a:solidFill>
                  <a:srgbClr val="000000"/>
                </a:solidFill>
                <a:prstDash val="solid"/>
                <a:miter lim="400000"/>
              </a:ln>
              <a:solidFill>
                <a:schemeClr val="accent5"/>
              </a:solidFill>
            </a:endParaRPr>
          </a:p>
          <a:p>
            <a:pPr algn="l" defTabSz="457200">
              <a:spcBef>
                <a:spcPts val="1000"/>
              </a:spcBef>
              <a:defRPr sz="7200" b="1">
                <a:solidFill>
                  <a:srgbClr val="333333"/>
                </a:solidFill>
                <a:latin typeface="Helvetica"/>
                <a:ea typeface="Helvetica"/>
                <a:cs typeface="Helvetica"/>
                <a:sym typeface="Helvetica"/>
              </a:defRPr>
            </a:pPr>
            <a:r>
              <a:rPr u="sng" cap="all">
                <a:ln w="12700" cap="flat">
                  <a:solidFill>
                    <a:srgbClr val="000000"/>
                  </a:solidFill>
                  <a:prstDash val="solid"/>
                  <a:miter lim="400000"/>
                </a:ln>
                <a:solidFill>
                  <a:schemeClr val="accent5"/>
                </a:solidFill>
              </a:rPr>
              <a:t>geçİş sürecİnde</a:t>
            </a:r>
            <a:r>
              <a:rPr cap="all">
                <a:ln w="12700" cap="flat">
                  <a:solidFill>
                    <a:srgbClr val="000000"/>
                  </a:solidFill>
                  <a:prstDash val="solid"/>
                  <a:miter lim="400000"/>
                </a:ln>
              </a:rPr>
              <a:t> </a:t>
            </a:r>
            <a:r>
              <a:rPr u="sng" cap="all">
                <a:ln w="12700" cap="flat">
                  <a:solidFill>
                    <a:srgbClr val="000000"/>
                  </a:solidFill>
                  <a:prstDash val="solid"/>
                  <a:miter lim="400000"/>
                </a:ln>
                <a:solidFill>
                  <a:schemeClr val="accent5"/>
                </a:solidFill>
                <a:effectLst>
                  <a:outerShdw blurRad="12700" dist="63500" dir="18900000" rotWithShape="0">
                    <a:srgbClr val="000000"/>
                  </a:outerShdw>
                </a:effectLst>
              </a:rPr>
              <a:t>yalnızca</a:t>
            </a:r>
            <a:r>
              <a:t> </a:t>
            </a:r>
            <a:r>
              <a:rPr u="sng" cap="all">
                <a:ln w="12700" cap="flat">
                  <a:solidFill>
                    <a:srgbClr val="000000"/>
                  </a:solidFill>
                  <a:prstDash val="solid"/>
                  <a:miter lim="400000"/>
                </a:ln>
                <a:solidFill>
                  <a:schemeClr val="accent5"/>
                </a:solidFill>
                <a:effectLst>
                  <a:outerShdw blurRad="12700" dist="63500" dir="18900000" rotWithShape="0">
                    <a:srgbClr val="000000"/>
                  </a:outerShdw>
                </a:effectLst>
              </a:rPr>
              <a:t>gözetİm faalİyetlerİ</a:t>
            </a:r>
            <a:r>
              <a:rPr u="sng" cap="all">
                <a:ln w="12700" cap="flat">
                  <a:solidFill>
                    <a:srgbClr val="000000"/>
                  </a:solidFill>
                  <a:prstDash val="solid"/>
                  <a:miter lim="400000"/>
                </a:ln>
                <a:solidFill>
                  <a:schemeClr val="accent5"/>
                </a:solidFill>
              </a:rPr>
              <a:t>nİn yürütülmesİne İzİn verİlmektedİr.</a:t>
            </a:r>
            <a:r>
              <a:rPr u="sng">
                <a:ln w="12700" cap="flat">
                  <a:solidFill>
                    <a:srgbClr val="000000"/>
                  </a:solidFill>
                  <a:prstDash val="solid"/>
                  <a:miter lim="400000"/>
                </a:ln>
                <a:solidFill>
                  <a:schemeClr val="accent5"/>
                </a:solidFill>
              </a:rPr>
              <a:t> </a:t>
            </a:r>
          </a:p>
        </p:txBody>
      </p:sp>
      <p:sp>
        <p:nvSpPr>
          <p:cNvPr id="2" name="Slide Number Placeholder 1">
            <a:extLst>
              <a:ext uri="{FF2B5EF4-FFF2-40B4-BE49-F238E27FC236}">
                <a16:creationId xmlns:a16="http://schemas.microsoft.com/office/drawing/2014/main" id="{8DCB420E-8418-9270-1447-D998EA1A893C}"/>
              </a:ext>
            </a:extLst>
          </p:cNvPr>
          <p:cNvSpPr>
            <a:spLocks noGrp="1"/>
          </p:cNvSpPr>
          <p:nvPr>
            <p:ph type="sldNum" sz="quarter" idx="2"/>
          </p:nvPr>
        </p:nvSpPr>
        <p:spPr/>
        <p:txBody>
          <a:bodyPr/>
          <a:lstStyle/>
          <a:p>
            <a:fld id="{86CB4B4D-7CA3-9044-876B-883B54F8677D}" type="slidenum">
              <a:rPr lang="en-US" smtClean="0"/>
              <a:t>11</a:t>
            </a:fld>
            <a:endParaRPr lang="en-US"/>
          </a:p>
        </p:txBody>
      </p:sp>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 name="YANITLAR…"/>
          <p:cNvSpPr txBox="1"/>
          <p:nvPr/>
        </p:nvSpPr>
        <p:spPr>
          <a:xfrm>
            <a:off x="3303752" y="3049581"/>
            <a:ext cx="17776496" cy="76139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8400" b="1" u="sng"/>
            </a:pPr>
            <a:r>
              <a:rPr>
                <a:solidFill>
                  <a:schemeClr val="accent2">
                    <a:hueOff val="192982"/>
                    <a:satOff val="17755"/>
                    <a:lumOff val="-28483"/>
                  </a:schemeClr>
                </a:solidFill>
              </a:rPr>
              <a:t>YANITLAR</a:t>
            </a:r>
          </a:p>
          <a:p>
            <a:pPr>
              <a:defRPr sz="8400" b="1" u="sng"/>
            </a:pPr>
            <a:endParaRPr>
              <a:solidFill>
                <a:schemeClr val="accent2">
                  <a:hueOff val="192982"/>
                  <a:satOff val="17755"/>
                  <a:lumOff val="-28483"/>
                </a:schemeClr>
              </a:solidFill>
            </a:endParaRPr>
          </a:p>
          <a:p>
            <a:pPr>
              <a:defRPr sz="11600" b="1"/>
            </a:pPr>
            <a:r>
              <a:t>MDR BELGENİZ VAR MI?</a:t>
            </a:r>
          </a:p>
          <a:p>
            <a:pPr>
              <a:defRPr sz="5100" b="1"/>
            </a:pPr>
            <a:endParaRPr/>
          </a:p>
          <a:p>
            <a:pPr>
              <a:defRPr sz="5100" b="1"/>
            </a:pPr>
            <a:endParaRPr/>
          </a:p>
          <a:p>
            <a:pPr>
              <a:defRPr sz="5100" b="1"/>
            </a:pPr>
            <a:endParaRPr/>
          </a:p>
          <a:p>
            <a:pPr>
              <a:defRPr sz="5100" b="1"/>
            </a:pPr>
            <a:r>
              <a:t>EVET %….        HAYIR %….</a:t>
            </a:r>
          </a:p>
        </p:txBody>
      </p:sp>
      <p:sp>
        <p:nvSpPr>
          <p:cNvPr id="2" name="Slide Number Placeholder 1">
            <a:extLst>
              <a:ext uri="{FF2B5EF4-FFF2-40B4-BE49-F238E27FC236}">
                <a16:creationId xmlns:a16="http://schemas.microsoft.com/office/drawing/2014/main" id="{1E287800-58A7-AED6-1A83-A6E7C19BEFE5}"/>
              </a:ext>
            </a:extLst>
          </p:cNvPr>
          <p:cNvSpPr>
            <a:spLocks noGrp="1"/>
          </p:cNvSpPr>
          <p:nvPr>
            <p:ph type="sldNum" sz="quarter" idx="2"/>
          </p:nvPr>
        </p:nvSpPr>
        <p:spPr/>
        <p:txBody>
          <a:bodyPr/>
          <a:lstStyle/>
          <a:p>
            <a:fld id="{86CB4B4D-7CA3-9044-876B-883B54F8677D}" type="slidenum">
              <a:rPr lang="en-US" smtClean="0"/>
              <a:t>110</a:t>
            </a:fld>
            <a:endParaRPr lang="en-US"/>
          </a:p>
        </p:txBody>
      </p:sp>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D13A7-1041-377A-131F-B90CDC010D06}"/>
              </a:ext>
            </a:extLst>
          </p:cNvPr>
          <p:cNvSpPr>
            <a:spLocks noGrp="1"/>
          </p:cNvSpPr>
          <p:nvPr>
            <p:ph type="title"/>
          </p:nvPr>
        </p:nvSpPr>
        <p:spPr/>
        <p:txBody>
          <a:bodyPr>
            <a:norm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10400" dirty="0" err="1">
                <a:solidFill>
                  <a:srgbClr val="FF0000"/>
                </a:solidFill>
              </a:rPr>
              <a:t>KYS’de</a:t>
            </a:r>
            <a:r>
              <a:rPr lang="en-US" sz="10400" dirty="0">
                <a:solidFill>
                  <a:srgbClr val="FF0000"/>
                </a:solidFill>
              </a:rPr>
              <a:t> </a:t>
            </a:r>
            <a:r>
              <a:rPr lang="en-US" sz="10400" dirty="0" err="1">
                <a:solidFill>
                  <a:srgbClr val="FF0000"/>
                </a:solidFill>
              </a:rPr>
              <a:t>Klinik</a:t>
            </a:r>
            <a:r>
              <a:rPr lang="en-US" sz="10400" dirty="0">
                <a:solidFill>
                  <a:srgbClr val="FF0000"/>
                </a:solidFill>
              </a:rPr>
              <a:t> </a:t>
            </a:r>
            <a:r>
              <a:rPr lang="en-US" sz="10400" dirty="0" err="1">
                <a:solidFill>
                  <a:srgbClr val="FF0000"/>
                </a:solidFill>
              </a:rPr>
              <a:t>Değerlendirme</a:t>
            </a:r>
            <a:endParaRPr lang="en-US" sz="10400" dirty="0">
              <a:solidFill>
                <a:srgbClr val="FF0000"/>
              </a:solidFill>
            </a:endParaRPr>
          </a:p>
        </p:txBody>
      </p:sp>
      <p:graphicFrame>
        <p:nvGraphicFramePr>
          <p:cNvPr id="6" name="Content Placeholder 2">
            <a:extLst>
              <a:ext uri="{FF2B5EF4-FFF2-40B4-BE49-F238E27FC236}">
                <a16:creationId xmlns:a16="http://schemas.microsoft.com/office/drawing/2014/main" id="{B6BE3773-66B9-4EEA-56CC-8E9816617F7B}"/>
              </a:ext>
            </a:extLst>
          </p:cNvPr>
          <p:cNvGraphicFramePr>
            <a:graphicFrameLocks noGrp="1"/>
          </p:cNvGraphicFramePr>
          <p:nvPr>
            <p:ph idx="1"/>
          </p:nvPr>
        </p:nvGraphicFramePr>
        <p:xfrm>
          <a:off x="1676400" y="3651250"/>
          <a:ext cx="21031200" cy="87026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AA299FE3-7883-FE53-A4C9-BCFBF849457D}"/>
              </a:ext>
            </a:extLst>
          </p:cNvPr>
          <p:cNvSpPr txBox="1"/>
          <p:nvPr/>
        </p:nvSpPr>
        <p:spPr>
          <a:xfrm>
            <a:off x="160020" y="11452860"/>
            <a:ext cx="23797259" cy="1569660"/>
          </a:xfrm>
          <a:prstGeom prst="rect">
            <a:avLst/>
          </a:prstGeom>
          <a:solidFill>
            <a:srgbClr val="04282C"/>
          </a:solidFill>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4800" i="1"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r>
              <a:rPr lang="tr-TR" sz="4800" i="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cihazın güvenli olduğu ve amaçlanan faydalara eriştiği sonucuna varılan nitelikli değerlendirmenin mevcut sonucu”</a:t>
            </a:r>
            <a:endParaRPr lang="en-US" sz="4800" i="1" dirty="0">
              <a:solidFill>
                <a:schemeClr val="bg1"/>
              </a:solidFill>
            </a:endParaRPr>
          </a:p>
        </p:txBody>
      </p:sp>
      <p:sp>
        <p:nvSpPr>
          <p:cNvPr id="5" name="Slide Number Placeholder 4">
            <a:extLst>
              <a:ext uri="{FF2B5EF4-FFF2-40B4-BE49-F238E27FC236}">
                <a16:creationId xmlns:a16="http://schemas.microsoft.com/office/drawing/2014/main" id="{BAF3AD80-E970-90A1-896C-CA8D5DD16B71}"/>
              </a:ext>
            </a:extLst>
          </p:cNvPr>
          <p:cNvSpPr>
            <a:spLocks noGrp="1"/>
          </p:cNvSpPr>
          <p:nvPr>
            <p:ph type="sldNum" sz="quarter" idx="12"/>
          </p:nvPr>
        </p:nvSpPr>
        <p:spPr/>
        <p:txBody>
          <a:bodyPr/>
          <a:lstStyle/>
          <a:p>
            <a:fld id="{FD0446A7-7861-42B3-8920-0A6CACB3DFBF}" type="slidenum">
              <a:rPr lang="en-US" smtClean="0"/>
              <a:t>111</a:t>
            </a:fld>
            <a:endParaRPr lang="en-US"/>
          </a:p>
        </p:txBody>
      </p:sp>
    </p:spTree>
    <p:extLst>
      <p:ext uri="{BB962C8B-B14F-4D97-AF65-F5344CB8AC3E}">
        <p14:creationId xmlns:p14="http://schemas.microsoft.com/office/powerpoint/2010/main" val="243906421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DD520-B620-7298-7DC7-E95269D5480A}"/>
              </a:ext>
            </a:extLst>
          </p:cNvPr>
          <p:cNvSpPr>
            <a:spLocks noGrp="1"/>
          </p:cNvSpPr>
          <p:nvPr>
            <p:ph type="title"/>
          </p:nvPr>
        </p:nvSpPr>
        <p:spPr/>
        <p:txBody>
          <a:bodyPr>
            <a:norm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10400" dirty="0" err="1">
                <a:solidFill>
                  <a:srgbClr val="FF0000"/>
                </a:solidFill>
              </a:rPr>
              <a:t>KYS’de</a:t>
            </a:r>
            <a:r>
              <a:rPr lang="en-US" sz="10400" dirty="0">
                <a:solidFill>
                  <a:srgbClr val="FF0000"/>
                </a:solidFill>
              </a:rPr>
              <a:t> </a:t>
            </a:r>
            <a:r>
              <a:rPr lang="en-US" sz="10400" dirty="0" err="1">
                <a:solidFill>
                  <a:srgbClr val="FF0000"/>
                </a:solidFill>
              </a:rPr>
              <a:t>Klinik</a:t>
            </a:r>
            <a:r>
              <a:rPr lang="en-US" sz="10400" dirty="0">
                <a:solidFill>
                  <a:srgbClr val="FF0000"/>
                </a:solidFill>
              </a:rPr>
              <a:t> </a:t>
            </a:r>
            <a:r>
              <a:rPr lang="en-US" sz="10400" dirty="0" err="1">
                <a:solidFill>
                  <a:srgbClr val="FF0000"/>
                </a:solidFill>
              </a:rPr>
              <a:t>Değerlendirme</a:t>
            </a:r>
            <a:endParaRPr lang="en-US" sz="10400" dirty="0">
              <a:solidFill>
                <a:srgbClr val="FF0000"/>
              </a:solidFill>
            </a:endParaRPr>
          </a:p>
        </p:txBody>
      </p:sp>
      <p:graphicFrame>
        <p:nvGraphicFramePr>
          <p:cNvPr id="9" name="Content Placeholder 2">
            <a:extLst>
              <a:ext uri="{FF2B5EF4-FFF2-40B4-BE49-F238E27FC236}">
                <a16:creationId xmlns:a16="http://schemas.microsoft.com/office/drawing/2014/main" id="{A5559713-DD68-EB49-A1F8-E5E52C5D7FFF}"/>
              </a:ext>
            </a:extLst>
          </p:cNvPr>
          <p:cNvGraphicFramePr>
            <a:graphicFrameLocks noGrp="1"/>
          </p:cNvGraphicFramePr>
          <p:nvPr>
            <p:ph idx="1"/>
          </p:nvPr>
        </p:nvGraphicFramePr>
        <p:xfrm>
          <a:off x="1682496" y="4192399"/>
          <a:ext cx="20415504" cy="69328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CE86E459-75E4-9F67-CBEF-7A5582649193}"/>
              </a:ext>
            </a:extLst>
          </p:cNvPr>
          <p:cNvSpPr txBox="1"/>
          <p:nvPr/>
        </p:nvSpPr>
        <p:spPr>
          <a:xfrm>
            <a:off x="1738880" y="11700419"/>
            <a:ext cx="5760719" cy="769441"/>
          </a:xfrm>
          <a:prstGeom prst="rect">
            <a:avLst/>
          </a:prstGeom>
          <a:solidFill>
            <a:schemeClr val="accent6">
              <a:lumMod val="20000"/>
              <a:lumOff val="80000"/>
            </a:schemeClr>
          </a:solidFill>
          <a:ln>
            <a:solidFill>
              <a:schemeClr val="accent6">
                <a:lumMod val="20000"/>
                <a:lumOff val="80000"/>
              </a:schemeClr>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4400" b="1" dirty="0" err="1"/>
              <a:t>Klinik</a:t>
            </a:r>
            <a:r>
              <a:rPr lang="en-US" sz="4400" b="1" dirty="0"/>
              <a:t> </a:t>
            </a:r>
            <a:r>
              <a:rPr lang="en-US" sz="4400" b="1" dirty="0" err="1"/>
              <a:t>Araştırma</a:t>
            </a:r>
            <a:endParaRPr lang="en-US" sz="4400" b="1" dirty="0"/>
          </a:p>
        </p:txBody>
      </p:sp>
      <p:sp>
        <p:nvSpPr>
          <p:cNvPr id="6" name="TextBox 5">
            <a:extLst>
              <a:ext uri="{FF2B5EF4-FFF2-40B4-BE49-F238E27FC236}">
                <a16:creationId xmlns:a16="http://schemas.microsoft.com/office/drawing/2014/main" id="{5AE3EA6C-499C-0F51-8048-5D59A94D7353}"/>
              </a:ext>
            </a:extLst>
          </p:cNvPr>
          <p:cNvSpPr txBox="1"/>
          <p:nvPr/>
        </p:nvSpPr>
        <p:spPr>
          <a:xfrm>
            <a:off x="9104566" y="11361865"/>
            <a:ext cx="6174867" cy="1446550"/>
          </a:xfrm>
          <a:prstGeom prst="rect">
            <a:avLst/>
          </a:prstGeom>
          <a:solidFill>
            <a:schemeClr val="accent6">
              <a:lumMod val="40000"/>
              <a:lumOff val="60000"/>
            </a:schemeClr>
          </a:solidFill>
          <a:ln/>
        </p:spPr>
        <p:style>
          <a:lnRef idx="3">
            <a:schemeClr val="lt1"/>
          </a:lnRef>
          <a:fillRef idx="1">
            <a:schemeClr val="accent6"/>
          </a:fillRef>
          <a:effectRef idx="1">
            <a:schemeClr val="accent6"/>
          </a:effectRef>
          <a:fontRef idx="minor">
            <a:schemeClr val="lt1"/>
          </a:fontRef>
        </p:style>
        <p:txBody>
          <a:bodyPr wrap="square" rtlCol="0">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4400" b="1" dirty="0" err="1"/>
              <a:t>Bilimsel</a:t>
            </a:r>
            <a:r>
              <a:rPr lang="en-US" sz="4400" b="1" dirty="0"/>
              <a:t> </a:t>
            </a:r>
            <a:r>
              <a:rPr lang="en-US" sz="4400" b="1" dirty="0" err="1"/>
              <a:t>Literatür</a:t>
            </a:r>
            <a:r>
              <a:rPr lang="en-US" sz="4400" b="1" dirty="0"/>
              <a:t> &amp; </a:t>
            </a:r>
            <a:r>
              <a:rPr lang="en-US" sz="4400" b="1" dirty="0" err="1"/>
              <a:t>Eşdeğerlilik</a:t>
            </a:r>
            <a:r>
              <a:rPr lang="en-US" sz="4400" b="1" dirty="0"/>
              <a:t> </a:t>
            </a:r>
            <a:r>
              <a:rPr lang="en-US" sz="4400" b="1" dirty="0" err="1"/>
              <a:t>Verileri</a:t>
            </a:r>
            <a:endParaRPr lang="en-US" sz="4400" b="1" dirty="0"/>
          </a:p>
        </p:txBody>
      </p:sp>
      <p:sp>
        <p:nvSpPr>
          <p:cNvPr id="7" name="TextBox 6">
            <a:extLst>
              <a:ext uri="{FF2B5EF4-FFF2-40B4-BE49-F238E27FC236}">
                <a16:creationId xmlns:a16="http://schemas.microsoft.com/office/drawing/2014/main" id="{3F0CEEBF-BE85-153E-06E8-B2576D42D423}"/>
              </a:ext>
            </a:extLst>
          </p:cNvPr>
          <p:cNvSpPr txBox="1"/>
          <p:nvPr/>
        </p:nvSpPr>
        <p:spPr>
          <a:xfrm>
            <a:off x="16884400" y="11430890"/>
            <a:ext cx="6409939" cy="1446550"/>
          </a:xfrm>
          <a:prstGeom prst="rect">
            <a:avLst/>
          </a:prstGeom>
          <a:solidFill>
            <a:schemeClr val="accent6">
              <a:lumMod val="60000"/>
              <a:lumOff val="40000"/>
            </a:schemeClr>
          </a:solidFill>
          <a:ln>
            <a:solidFill>
              <a:schemeClr val="accent4">
                <a:lumMod val="60000"/>
                <a:lumOff val="40000"/>
              </a:schemeClr>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4400" b="1" dirty="0" err="1"/>
              <a:t>Klinik</a:t>
            </a:r>
            <a:r>
              <a:rPr lang="en-US" sz="4400" b="1" dirty="0"/>
              <a:t> </a:t>
            </a:r>
            <a:r>
              <a:rPr lang="en-US" sz="4400" b="1" dirty="0" err="1"/>
              <a:t>Sonrası</a:t>
            </a:r>
            <a:r>
              <a:rPr lang="en-US" sz="4400" b="1" dirty="0"/>
              <a:t> </a:t>
            </a:r>
            <a:r>
              <a:rPr lang="en-US" sz="4400" b="1" dirty="0" err="1"/>
              <a:t>Gözetim</a:t>
            </a:r>
            <a:r>
              <a:rPr lang="en-US" sz="4400" b="1" dirty="0"/>
              <a:t> </a:t>
            </a:r>
            <a:r>
              <a:rPr lang="en-US" sz="4400" b="1" dirty="0" err="1"/>
              <a:t>Verileri</a:t>
            </a:r>
            <a:endParaRPr lang="en-US" sz="4400" b="1" dirty="0"/>
          </a:p>
        </p:txBody>
      </p:sp>
      <p:sp>
        <p:nvSpPr>
          <p:cNvPr id="4" name="Slide Number Placeholder 3">
            <a:extLst>
              <a:ext uri="{FF2B5EF4-FFF2-40B4-BE49-F238E27FC236}">
                <a16:creationId xmlns:a16="http://schemas.microsoft.com/office/drawing/2014/main" id="{A26CCB8F-9206-CC9D-FBF9-4BA8B2F5B1FC}"/>
              </a:ext>
            </a:extLst>
          </p:cNvPr>
          <p:cNvSpPr>
            <a:spLocks noGrp="1"/>
          </p:cNvSpPr>
          <p:nvPr>
            <p:ph type="sldNum" sz="quarter" idx="12"/>
          </p:nvPr>
        </p:nvSpPr>
        <p:spPr/>
        <p:txBody>
          <a:bodyPr/>
          <a:lstStyle/>
          <a:p>
            <a:fld id="{FD0446A7-7861-42B3-8920-0A6CACB3DFBF}" type="slidenum">
              <a:rPr lang="en-US" smtClean="0"/>
              <a:t>112</a:t>
            </a:fld>
            <a:endParaRPr lang="en-US"/>
          </a:p>
        </p:txBody>
      </p:sp>
    </p:spTree>
    <p:extLst>
      <p:ext uri="{BB962C8B-B14F-4D97-AF65-F5344CB8AC3E}">
        <p14:creationId xmlns:p14="http://schemas.microsoft.com/office/powerpoint/2010/main" val="222060886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lowchart: Document 14">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6351" y="0"/>
            <a:ext cx="6496050" cy="6800852"/>
          </a:xfrm>
          <a:prstGeom prst="flowChartDocument">
            <a:avLst/>
          </a:prstGeom>
          <a:solidFill>
            <a:srgbClr val="234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endParaRPr lang="en-US" sz="7200"/>
          </a:p>
        </p:txBody>
      </p:sp>
      <p:sp>
        <p:nvSpPr>
          <p:cNvPr id="2" name="Title 1">
            <a:extLst>
              <a:ext uri="{FF2B5EF4-FFF2-40B4-BE49-F238E27FC236}">
                <a16:creationId xmlns:a16="http://schemas.microsoft.com/office/drawing/2014/main" id="{86332E7B-9F3A-9CC8-E6AB-61D3394FF664}"/>
              </a:ext>
            </a:extLst>
          </p:cNvPr>
          <p:cNvSpPr>
            <a:spLocks noGrp="1"/>
          </p:cNvSpPr>
          <p:nvPr>
            <p:ph type="title" idx="4294967295"/>
          </p:nvPr>
        </p:nvSpPr>
        <p:spPr>
          <a:xfrm>
            <a:off x="1676400" y="342324"/>
            <a:ext cx="5680364" cy="4742296"/>
          </a:xfrm>
        </p:spPr>
        <p:txBody>
          <a:bodyPr vert="horz" lIns="182880" tIns="91440" rIns="182880" bIns="91440" rtlCol="0" anchor="ctr">
            <a:no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6400" kern="1200">
                <a:solidFill>
                  <a:srgbClr val="FFFFFF"/>
                </a:solidFill>
                <a:latin typeface="+mj-lt"/>
                <a:ea typeface="+mj-ea"/>
                <a:cs typeface="+mj-cs"/>
              </a:rPr>
              <a:t>KYS’de Klinik Değerlendirme</a:t>
            </a:r>
          </a:p>
        </p:txBody>
      </p:sp>
      <p:pic>
        <p:nvPicPr>
          <p:cNvPr id="5" name="Content Placeholder 4" descr="Timeline&#10;&#10;Description automatically generated">
            <a:extLst>
              <a:ext uri="{FF2B5EF4-FFF2-40B4-BE49-F238E27FC236}">
                <a16:creationId xmlns:a16="http://schemas.microsoft.com/office/drawing/2014/main" id="{E002C475-C4DB-77E9-CB39-7AC133E01F1F}"/>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r="2945" b="1"/>
          <a:stretch/>
        </p:blipFill>
        <p:spPr>
          <a:xfrm>
            <a:off x="8172450" y="1775000"/>
            <a:ext cx="15544281" cy="10610455"/>
          </a:xfrm>
          <a:prstGeom prst="rect">
            <a:avLst/>
          </a:prstGeom>
        </p:spPr>
      </p:pic>
      <p:sp>
        <p:nvSpPr>
          <p:cNvPr id="3" name="Slide Number Placeholder 2">
            <a:extLst>
              <a:ext uri="{FF2B5EF4-FFF2-40B4-BE49-F238E27FC236}">
                <a16:creationId xmlns:a16="http://schemas.microsoft.com/office/drawing/2014/main" id="{3C21A1A4-ABE8-F39A-FFAA-A00FAFC456F4}"/>
              </a:ext>
            </a:extLst>
          </p:cNvPr>
          <p:cNvSpPr>
            <a:spLocks noGrp="1"/>
          </p:cNvSpPr>
          <p:nvPr>
            <p:ph type="sldNum" sz="quarter" idx="12"/>
          </p:nvPr>
        </p:nvSpPr>
        <p:spPr/>
        <p:txBody>
          <a:bodyPr/>
          <a:lst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a:lstStyle>
          <a:p>
            <a:fld id="{FD0446A7-7861-42B3-8920-0A6CACB3DFBF}" type="slidenum">
              <a:rPr lang="en-US" smtClean="0"/>
              <a:t>113</a:t>
            </a:fld>
            <a:endParaRPr lang="en-US"/>
          </a:p>
        </p:txBody>
      </p:sp>
    </p:spTree>
    <p:extLst>
      <p:ext uri="{BB962C8B-B14F-4D97-AF65-F5344CB8AC3E}">
        <p14:creationId xmlns:p14="http://schemas.microsoft.com/office/powerpoint/2010/main" val="156675009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3348E-CB74-ECDB-9415-27AE97BEFDC0}"/>
              </a:ext>
            </a:extLst>
          </p:cNvPr>
          <p:cNvSpPr>
            <a:spLocks noGrp="1"/>
          </p:cNvSpPr>
          <p:nvPr>
            <p:ph type="title"/>
          </p:nvPr>
        </p:nvSpPr>
        <p:spPr/>
        <p:txBody>
          <a:bodyPr>
            <a:no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10400" dirty="0" err="1">
                <a:solidFill>
                  <a:srgbClr val="FF0000"/>
                </a:solidFill>
              </a:rPr>
              <a:t>Klinik</a:t>
            </a:r>
            <a:r>
              <a:rPr lang="en-US" sz="10400" dirty="0">
                <a:solidFill>
                  <a:srgbClr val="FF0000"/>
                </a:solidFill>
              </a:rPr>
              <a:t> </a:t>
            </a:r>
            <a:r>
              <a:rPr lang="en-US" sz="10400" dirty="0" err="1">
                <a:solidFill>
                  <a:srgbClr val="FF0000"/>
                </a:solidFill>
              </a:rPr>
              <a:t>Değerlendirmede</a:t>
            </a:r>
            <a:r>
              <a:rPr lang="en-US" sz="10400" dirty="0">
                <a:solidFill>
                  <a:srgbClr val="FF0000"/>
                </a:solidFill>
              </a:rPr>
              <a:t> </a:t>
            </a:r>
            <a:r>
              <a:rPr lang="en-US" sz="10400" dirty="0" err="1">
                <a:solidFill>
                  <a:srgbClr val="FF0000"/>
                </a:solidFill>
              </a:rPr>
              <a:t>Adımlar</a:t>
            </a:r>
            <a:endParaRPr lang="en-US" sz="10400" dirty="0">
              <a:solidFill>
                <a:srgbClr val="FF0000"/>
              </a:solidFill>
            </a:endParaRPr>
          </a:p>
        </p:txBody>
      </p:sp>
      <p:graphicFrame>
        <p:nvGraphicFramePr>
          <p:cNvPr id="4" name="Content Placeholder 3">
            <a:extLst>
              <a:ext uri="{FF2B5EF4-FFF2-40B4-BE49-F238E27FC236}">
                <a16:creationId xmlns:a16="http://schemas.microsoft.com/office/drawing/2014/main" id="{8AC92B83-D753-BE56-2253-280780127E46}"/>
              </a:ext>
            </a:extLst>
          </p:cNvPr>
          <p:cNvGraphicFramePr>
            <a:graphicFrameLocks noGrp="1"/>
          </p:cNvGraphicFramePr>
          <p:nvPr>
            <p:ph idx="1"/>
            <p:extLst>
              <p:ext uri="{D42A27DB-BD31-4B8C-83A1-F6EECF244321}">
                <p14:modId xmlns:p14="http://schemas.microsoft.com/office/powerpoint/2010/main" val="4080256649"/>
              </p:ext>
            </p:extLst>
          </p:nvPr>
        </p:nvGraphicFramePr>
        <p:xfrm>
          <a:off x="1676400" y="3651250"/>
          <a:ext cx="21031200" cy="87026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Oval 8">
            <a:extLst>
              <a:ext uri="{FF2B5EF4-FFF2-40B4-BE49-F238E27FC236}">
                <a16:creationId xmlns:a16="http://schemas.microsoft.com/office/drawing/2014/main" id="{2DD41D3C-52A1-45AB-BE3B-4DFF1D640B4D}"/>
              </a:ext>
            </a:extLst>
          </p:cNvPr>
          <p:cNvSpPr/>
          <p:nvPr/>
        </p:nvSpPr>
        <p:spPr>
          <a:xfrm>
            <a:off x="13093147" y="3685925"/>
            <a:ext cx="5804454" cy="4035286"/>
          </a:xfrm>
          <a:prstGeom prst="ellipse">
            <a:avLst/>
          </a:prstGeom>
          <a:solidFill>
            <a:schemeClr val="accent6">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r>
              <a:rPr lang="en-US" sz="4800" dirty="0"/>
              <a:t>Risk Management Process</a:t>
            </a:r>
          </a:p>
        </p:txBody>
      </p:sp>
      <p:sp>
        <p:nvSpPr>
          <p:cNvPr id="11" name="Oval 10">
            <a:extLst>
              <a:ext uri="{FF2B5EF4-FFF2-40B4-BE49-F238E27FC236}">
                <a16:creationId xmlns:a16="http://schemas.microsoft.com/office/drawing/2014/main" id="{118C2E62-BE39-1A52-B143-45B35F444073}"/>
              </a:ext>
            </a:extLst>
          </p:cNvPr>
          <p:cNvSpPr/>
          <p:nvPr/>
        </p:nvSpPr>
        <p:spPr>
          <a:xfrm>
            <a:off x="13093149" y="7941669"/>
            <a:ext cx="5804454" cy="4035286"/>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r>
              <a:rPr lang="en-US" sz="4800" dirty="0"/>
              <a:t>Post-Market Surveillance/PMCF</a:t>
            </a:r>
          </a:p>
        </p:txBody>
      </p:sp>
      <p:sp>
        <p:nvSpPr>
          <p:cNvPr id="14" name="Right Brace 13">
            <a:extLst>
              <a:ext uri="{FF2B5EF4-FFF2-40B4-BE49-F238E27FC236}">
                <a16:creationId xmlns:a16="http://schemas.microsoft.com/office/drawing/2014/main" id="{A4338436-0204-0A1E-0AFA-E278C55DF0AA}"/>
              </a:ext>
            </a:extLst>
          </p:cNvPr>
          <p:cNvSpPr/>
          <p:nvPr/>
        </p:nvSpPr>
        <p:spPr>
          <a:xfrm>
            <a:off x="5537503" y="3606572"/>
            <a:ext cx="569020" cy="8489448"/>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endParaRPr lang="en-US" sz="7200"/>
          </a:p>
        </p:txBody>
      </p:sp>
      <p:sp>
        <p:nvSpPr>
          <p:cNvPr id="15" name="Arrow: Left-Right 14">
            <a:extLst>
              <a:ext uri="{FF2B5EF4-FFF2-40B4-BE49-F238E27FC236}">
                <a16:creationId xmlns:a16="http://schemas.microsoft.com/office/drawing/2014/main" id="{456D7737-66B3-B063-7D7B-69036B0ADCF1}"/>
              </a:ext>
            </a:extLst>
          </p:cNvPr>
          <p:cNvSpPr/>
          <p:nvPr/>
        </p:nvSpPr>
        <p:spPr>
          <a:xfrm>
            <a:off x="6347797" y="7553122"/>
            <a:ext cx="7017022" cy="596348"/>
          </a:xfrm>
          <a:prstGeom prst="leftRightArrow">
            <a:avLst/>
          </a:prstGeom>
          <a:solidFill>
            <a:srgbClr val="04282C"/>
          </a:solidFill>
          <a:ln>
            <a:solidFill>
              <a:schemeClr val="accent4">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endParaRPr lang="en-US" sz="7200"/>
          </a:p>
        </p:txBody>
      </p:sp>
      <p:sp>
        <p:nvSpPr>
          <p:cNvPr id="5" name="Slide Number Placeholder 4">
            <a:extLst>
              <a:ext uri="{FF2B5EF4-FFF2-40B4-BE49-F238E27FC236}">
                <a16:creationId xmlns:a16="http://schemas.microsoft.com/office/drawing/2014/main" id="{B27C4D84-F799-872B-44CE-108BEFAAA2E9}"/>
              </a:ext>
            </a:extLst>
          </p:cNvPr>
          <p:cNvSpPr>
            <a:spLocks noGrp="1"/>
          </p:cNvSpPr>
          <p:nvPr>
            <p:ph type="sldNum" sz="quarter" idx="12"/>
          </p:nvPr>
        </p:nvSpPr>
        <p:spPr/>
        <p:txBody>
          <a:bodyPr/>
          <a:lstStyle/>
          <a:p>
            <a:fld id="{FD0446A7-7861-42B3-8920-0A6CACB3DFBF}" type="slidenum">
              <a:rPr lang="en-US" smtClean="0"/>
              <a:t>114</a:t>
            </a:fld>
            <a:endParaRPr lang="en-US"/>
          </a:p>
        </p:txBody>
      </p:sp>
    </p:spTree>
    <p:extLst>
      <p:ext uri="{BB962C8B-B14F-4D97-AF65-F5344CB8AC3E}">
        <p14:creationId xmlns:p14="http://schemas.microsoft.com/office/powerpoint/2010/main" val="272995595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612B655-B078-9C49-4027-20C71E4BD029}"/>
              </a:ext>
            </a:extLst>
          </p:cNvPr>
          <p:cNvPicPr>
            <a:picLocks noGrp="1" noChangeAspect="1"/>
          </p:cNvPicPr>
          <p:nvPr>
            <p:ph idx="1"/>
          </p:nvPr>
        </p:nvPicPr>
        <p:blipFill>
          <a:blip r:embed="rId2"/>
          <a:stretch>
            <a:fillRect/>
          </a:stretch>
        </p:blipFill>
        <p:spPr>
          <a:xfrm>
            <a:off x="5487325" y="2713472"/>
            <a:ext cx="18099042" cy="10230368"/>
          </a:xfrm>
          <a:prstGeom prst="rect">
            <a:avLst/>
          </a:prstGeom>
        </p:spPr>
      </p:pic>
      <p:sp>
        <p:nvSpPr>
          <p:cNvPr id="12" name="Flowchart: Document 11">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6351" y="0"/>
            <a:ext cx="6496050" cy="6800852"/>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endParaRPr lang="en-US" sz="7200"/>
          </a:p>
        </p:txBody>
      </p:sp>
      <p:sp>
        <p:nvSpPr>
          <p:cNvPr id="3" name="Title 2">
            <a:extLst>
              <a:ext uri="{FF2B5EF4-FFF2-40B4-BE49-F238E27FC236}">
                <a16:creationId xmlns:a16="http://schemas.microsoft.com/office/drawing/2014/main" id="{AFB3AF99-31A3-7AF4-63A4-9C6814A2BB44}"/>
              </a:ext>
            </a:extLst>
          </p:cNvPr>
          <p:cNvSpPr>
            <a:spLocks noGrp="1"/>
          </p:cNvSpPr>
          <p:nvPr>
            <p:ph type="title"/>
          </p:nvPr>
        </p:nvSpPr>
        <p:spPr>
          <a:xfrm>
            <a:off x="1676400" y="342324"/>
            <a:ext cx="5680364" cy="4742296"/>
          </a:xfrm>
        </p:spPr>
        <p:txBody>
          <a:bodyPr vert="horz" lIns="182880" tIns="91440" rIns="182880" bIns="91440" rtlCol="0" anchor="ctr">
            <a:no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6400" kern="1200">
                <a:solidFill>
                  <a:srgbClr val="FFFFFF"/>
                </a:solidFill>
                <a:latin typeface="+mj-lt"/>
                <a:ea typeface="+mj-ea"/>
                <a:cs typeface="+mj-cs"/>
              </a:rPr>
              <a:t>Klinik Değerlendirme Planı</a:t>
            </a:r>
          </a:p>
        </p:txBody>
      </p:sp>
      <p:sp>
        <p:nvSpPr>
          <p:cNvPr id="4" name="Slide Number Placeholder 3">
            <a:extLst>
              <a:ext uri="{FF2B5EF4-FFF2-40B4-BE49-F238E27FC236}">
                <a16:creationId xmlns:a16="http://schemas.microsoft.com/office/drawing/2014/main" id="{0125F995-BE76-9729-5DE0-A38BBF974EA6}"/>
              </a:ext>
            </a:extLst>
          </p:cNvPr>
          <p:cNvSpPr>
            <a:spLocks noGrp="1"/>
          </p:cNvSpPr>
          <p:nvPr>
            <p:ph type="sldNum" sz="quarter" idx="12"/>
          </p:nvPr>
        </p:nvSpPr>
        <p:spPr/>
        <p:txBody>
          <a:bodyPr/>
          <a:lstStyle/>
          <a:p>
            <a:fld id="{FD0446A7-7861-42B3-8920-0A6CACB3DFBF}" type="slidenum">
              <a:rPr lang="en-US" smtClean="0"/>
              <a:t>115</a:t>
            </a:fld>
            <a:endParaRPr lang="en-US"/>
          </a:p>
        </p:txBody>
      </p:sp>
    </p:spTree>
    <p:extLst>
      <p:ext uri="{BB962C8B-B14F-4D97-AF65-F5344CB8AC3E}">
        <p14:creationId xmlns:p14="http://schemas.microsoft.com/office/powerpoint/2010/main" val="239002858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77DB8-8A3B-06EB-28B9-A3E93B6E31D3}"/>
              </a:ext>
            </a:extLst>
          </p:cNvPr>
          <p:cNvSpPr>
            <a:spLocks noGrp="1"/>
          </p:cNvSpPr>
          <p:nvPr>
            <p:ph type="title"/>
          </p:nvPr>
        </p:nvSpPr>
        <p:spPr/>
        <p:txBody>
          <a:bodyPr>
            <a:normAutofit/>
          </a:bodyPr>
          <a:lstStyle/>
          <a:p>
            <a:r>
              <a:rPr lang="en-US" sz="10400" dirty="0" err="1">
                <a:solidFill>
                  <a:srgbClr val="FF0000"/>
                </a:solidFill>
              </a:rPr>
              <a:t>Klinik</a:t>
            </a:r>
            <a:r>
              <a:rPr lang="en-US" sz="10400" dirty="0">
                <a:solidFill>
                  <a:srgbClr val="FF0000"/>
                </a:solidFill>
              </a:rPr>
              <a:t> </a:t>
            </a:r>
            <a:r>
              <a:rPr lang="en-US" sz="10400" dirty="0" err="1">
                <a:solidFill>
                  <a:srgbClr val="FF0000"/>
                </a:solidFill>
              </a:rPr>
              <a:t>Değerlendirme</a:t>
            </a:r>
            <a:r>
              <a:rPr lang="en-US" sz="10400" dirty="0">
                <a:solidFill>
                  <a:srgbClr val="FF0000"/>
                </a:solidFill>
              </a:rPr>
              <a:t> </a:t>
            </a:r>
            <a:r>
              <a:rPr lang="en-US" sz="10400" dirty="0" err="1">
                <a:solidFill>
                  <a:srgbClr val="FF0000"/>
                </a:solidFill>
              </a:rPr>
              <a:t>Planı</a:t>
            </a:r>
            <a:endParaRPr lang="en-US" sz="10400" dirty="0">
              <a:solidFill>
                <a:srgbClr val="FF0000"/>
              </a:solidFill>
            </a:endParaRPr>
          </a:p>
        </p:txBody>
      </p:sp>
      <p:sp>
        <p:nvSpPr>
          <p:cNvPr id="3" name="Content Placeholder 2">
            <a:extLst>
              <a:ext uri="{FF2B5EF4-FFF2-40B4-BE49-F238E27FC236}">
                <a16:creationId xmlns:a16="http://schemas.microsoft.com/office/drawing/2014/main" id="{2FC87DFC-E03E-EF93-F06C-CADCEF9831E5}"/>
              </a:ext>
            </a:extLst>
          </p:cNvPr>
          <p:cNvSpPr>
            <a:spLocks noGrp="1"/>
          </p:cNvSpPr>
          <p:nvPr>
            <p:ph idx="1"/>
          </p:nvPr>
        </p:nvSpPr>
        <p:spPr>
          <a:xfrm>
            <a:off x="1676400" y="3651252"/>
            <a:ext cx="21031200" cy="2464844"/>
          </a:xfrm>
        </p:spPr>
        <p:style>
          <a:lnRef idx="2">
            <a:schemeClr val="accent3"/>
          </a:lnRef>
          <a:fillRef idx="1">
            <a:schemeClr val="lt1"/>
          </a:fillRef>
          <a:effectRef idx="0">
            <a:schemeClr val="accent3"/>
          </a:effectRef>
          <a:fontRef idx="minor">
            <a:schemeClr val="dk1"/>
          </a:fontRef>
        </p:style>
        <p:txBody>
          <a:bodyPr>
            <a:normAutofit/>
          </a:bodyPr>
          <a:lstStyle/>
          <a:p>
            <a:pPr marL="0" indent="0">
              <a:buNone/>
            </a:pPr>
            <a:r>
              <a:rPr lang="en-US" sz="4800" dirty="0">
                <a:latin typeface="Bahnschrift Light SemiCondensed" panose="020B0502040204020203" pitchFamily="34" charset="0"/>
              </a:rPr>
              <a:t>STED format- A summary on the front page defining medical device, intended use, indication, contraindication, precautions &amp; warning. Models, variations, certification date etc</a:t>
            </a:r>
            <a:r>
              <a:rPr lang="en-US" sz="4800" dirty="0"/>
              <a:t>. </a:t>
            </a:r>
          </a:p>
          <a:p>
            <a:endParaRPr lang="en-US" sz="5800" dirty="0"/>
          </a:p>
          <a:p>
            <a:pPr marL="7315200" lvl="8" indent="0" algn="ctr">
              <a:buNone/>
            </a:pPr>
            <a:endParaRPr lang="en-US" dirty="0"/>
          </a:p>
          <a:p>
            <a:endParaRPr lang="en-US" dirty="0"/>
          </a:p>
          <a:p>
            <a:endParaRPr lang="en-US" dirty="0"/>
          </a:p>
          <a:p>
            <a:endParaRPr lang="en-US" dirty="0"/>
          </a:p>
        </p:txBody>
      </p:sp>
      <p:sp>
        <p:nvSpPr>
          <p:cNvPr id="6" name="TextBox 5">
            <a:extLst>
              <a:ext uri="{FF2B5EF4-FFF2-40B4-BE49-F238E27FC236}">
                <a16:creationId xmlns:a16="http://schemas.microsoft.com/office/drawing/2014/main" id="{8696B075-9A98-0E3A-AE33-E702C079EF2B}"/>
              </a:ext>
            </a:extLst>
          </p:cNvPr>
          <p:cNvSpPr txBox="1"/>
          <p:nvPr/>
        </p:nvSpPr>
        <p:spPr>
          <a:xfrm>
            <a:off x="4975763" y="7390022"/>
            <a:ext cx="3219450" cy="1569660"/>
          </a:xfrm>
          <a:prstGeom prst="rect">
            <a:avLst/>
          </a:prstGeom>
          <a:solidFill>
            <a:srgbClr val="04282C"/>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4800" dirty="0" err="1"/>
              <a:t>Cihaz</a:t>
            </a:r>
            <a:r>
              <a:rPr lang="en-US" sz="4800" dirty="0"/>
              <a:t> </a:t>
            </a:r>
            <a:r>
              <a:rPr lang="en-US" sz="4800" dirty="0" err="1"/>
              <a:t>Tanımı</a:t>
            </a:r>
            <a:endParaRPr lang="en-US" sz="4800" dirty="0"/>
          </a:p>
        </p:txBody>
      </p:sp>
      <p:sp>
        <p:nvSpPr>
          <p:cNvPr id="7" name="TextBox 6">
            <a:extLst>
              <a:ext uri="{FF2B5EF4-FFF2-40B4-BE49-F238E27FC236}">
                <a16:creationId xmlns:a16="http://schemas.microsoft.com/office/drawing/2014/main" id="{E23981AA-0DAA-5232-2392-AC5A565D8578}"/>
              </a:ext>
            </a:extLst>
          </p:cNvPr>
          <p:cNvSpPr txBox="1"/>
          <p:nvPr/>
        </p:nvSpPr>
        <p:spPr>
          <a:xfrm>
            <a:off x="10243757" y="7331508"/>
            <a:ext cx="2800350" cy="1569660"/>
          </a:xfrm>
          <a:prstGeom prst="rect">
            <a:avLst/>
          </a:prstGeom>
          <a:solidFill>
            <a:srgbClr val="04282C"/>
          </a:solidFill>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sz="4800" dirty="0"/>
              <a:t>SOTA </a:t>
            </a:r>
            <a:r>
              <a:rPr lang="en-US" sz="4800" dirty="0" err="1"/>
              <a:t>Tanımı</a:t>
            </a:r>
            <a:endParaRPr lang="en-US" sz="4800" dirty="0"/>
          </a:p>
        </p:txBody>
      </p:sp>
      <p:sp>
        <p:nvSpPr>
          <p:cNvPr id="8" name="TextBox 7">
            <a:extLst>
              <a:ext uri="{FF2B5EF4-FFF2-40B4-BE49-F238E27FC236}">
                <a16:creationId xmlns:a16="http://schemas.microsoft.com/office/drawing/2014/main" id="{B6BB3520-9E91-24CE-A610-040301F75970}"/>
              </a:ext>
            </a:extLst>
          </p:cNvPr>
          <p:cNvSpPr txBox="1"/>
          <p:nvPr/>
        </p:nvSpPr>
        <p:spPr>
          <a:xfrm>
            <a:off x="13238129" y="7794364"/>
            <a:ext cx="3362608" cy="830997"/>
          </a:xfrm>
          <a:prstGeom prst="rect">
            <a:avLst/>
          </a:prstGeom>
          <a:solidFill>
            <a:srgbClr val="04282C"/>
          </a:solidFill>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4800" dirty="0" err="1"/>
              <a:t>Eşdeğerlilik</a:t>
            </a:r>
            <a:endParaRPr lang="en-US" sz="4800" dirty="0"/>
          </a:p>
        </p:txBody>
      </p:sp>
      <p:sp>
        <p:nvSpPr>
          <p:cNvPr id="10" name="TextBox 9">
            <a:extLst>
              <a:ext uri="{FF2B5EF4-FFF2-40B4-BE49-F238E27FC236}">
                <a16:creationId xmlns:a16="http://schemas.microsoft.com/office/drawing/2014/main" id="{9F4A654D-926B-A4AF-E69D-0711FD5DCD53}"/>
              </a:ext>
            </a:extLst>
          </p:cNvPr>
          <p:cNvSpPr txBox="1"/>
          <p:nvPr/>
        </p:nvSpPr>
        <p:spPr>
          <a:xfrm>
            <a:off x="18021300" y="7311414"/>
            <a:ext cx="4686300" cy="1569660"/>
          </a:xfrm>
          <a:prstGeom prst="rect">
            <a:avLst/>
          </a:prstGeom>
          <a:solidFill>
            <a:srgbClr val="04282C"/>
          </a:solidFill>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4800" dirty="0" err="1"/>
              <a:t>Klinik</a:t>
            </a:r>
            <a:r>
              <a:rPr lang="en-US" sz="4800" dirty="0"/>
              <a:t> Veri </a:t>
            </a:r>
            <a:r>
              <a:rPr lang="en-US" sz="4800" dirty="0" err="1"/>
              <a:t>Yöntemi</a:t>
            </a:r>
            <a:endParaRPr lang="en-US" sz="4800" dirty="0"/>
          </a:p>
        </p:txBody>
      </p:sp>
      <p:sp>
        <p:nvSpPr>
          <p:cNvPr id="11" name="TextBox 10">
            <a:extLst>
              <a:ext uri="{FF2B5EF4-FFF2-40B4-BE49-F238E27FC236}">
                <a16:creationId xmlns:a16="http://schemas.microsoft.com/office/drawing/2014/main" id="{9717F8A7-5D8A-4CC5-D82A-2DC723143001}"/>
              </a:ext>
            </a:extLst>
          </p:cNvPr>
          <p:cNvSpPr txBox="1"/>
          <p:nvPr/>
        </p:nvSpPr>
        <p:spPr>
          <a:xfrm>
            <a:off x="2013774" y="9448778"/>
            <a:ext cx="6197774" cy="1569660"/>
          </a:xfrm>
          <a:prstGeom prst="rect">
            <a:avLst/>
          </a:prstGeom>
          <a:solidFill>
            <a:srgbClr val="04282C"/>
          </a:solidFill>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sz="4800" dirty="0" err="1"/>
              <a:t>Tasarım</a:t>
            </a:r>
            <a:r>
              <a:rPr lang="en-US" sz="4800" dirty="0"/>
              <a:t> </a:t>
            </a:r>
            <a:r>
              <a:rPr lang="en-US" sz="4800" dirty="0" err="1"/>
              <a:t>Değişikliklerin</a:t>
            </a:r>
            <a:r>
              <a:rPr lang="en-US" sz="4800" dirty="0"/>
              <a:t> </a:t>
            </a:r>
            <a:r>
              <a:rPr lang="en-US" sz="4800" dirty="0" err="1"/>
              <a:t>Takibi</a:t>
            </a:r>
            <a:endParaRPr lang="en-US" sz="4800" dirty="0"/>
          </a:p>
        </p:txBody>
      </p:sp>
      <p:sp>
        <p:nvSpPr>
          <p:cNvPr id="12" name="TextBox 11">
            <a:extLst>
              <a:ext uri="{FF2B5EF4-FFF2-40B4-BE49-F238E27FC236}">
                <a16:creationId xmlns:a16="http://schemas.microsoft.com/office/drawing/2014/main" id="{4C2173A1-B83C-5AED-8478-767D2185371C}"/>
              </a:ext>
            </a:extLst>
          </p:cNvPr>
          <p:cNvSpPr txBox="1"/>
          <p:nvPr/>
        </p:nvSpPr>
        <p:spPr>
          <a:xfrm>
            <a:off x="10229969" y="9033748"/>
            <a:ext cx="6370768" cy="1569660"/>
          </a:xfrm>
          <a:prstGeom prst="rect">
            <a:avLst/>
          </a:prstGeom>
          <a:solidFill>
            <a:srgbClr val="04282C"/>
          </a:solidFill>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4800" dirty="0" err="1"/>
              <a:t>Klinik</a:t>
            </a:r>
            <a:r>
              <a:rPr lang="en-US" sz="4800" dirty="0"/>
              <a:t> Fayda ve </a:t>
            </a:r>
            <a:r>
              <a:rPr lang="en-US" sz="4800" dirty="0" err="1"/>
              <a:t>Risklerin</a:t>
            </a:r>
            <a:r>
              <a:rPr lang="en-US" sz="4800" dirty="0"/>
              <a:t> </a:t>
            </a:r>
            <a:r>
              <a:rPr lang="en-US" sz="4800" dirty="0" err="1"/>
              <a:t>tanımlanması</a:t>
            </a:r>
            <a:r>
              <a:rPr lang="en-US" sz="4800" dirty="0"/>
              <a:t> </a:t>
            </a:r>
          </a:p>
        </p:txBody>
      </p:sp>
      <p:sp>
        <p:nvSpPr>
          <p:cNvPr id="15" name="TextBox 14">
            <a:extLst>
              <a:ext uri="{FF2B5EF4-FFF2-40B4-BE49-F238E27FC236}">
                <a16:creationId xmlns:a16="http://schemas.microsoft.com/office/drawing/2014/main" id="{DE14B8FD-24B8-6223-ACD1-0F3C67BF67B3}"/>
              </a:ext>
            </a:extLst>
          </p:cNvPr>
          <p:cNvSpPr txBox="1"/>
          <p:nvPr/>
        </p:nvSpPr>
        <p:spPr>
          <a:xfrm>
            <a:off x="18021298" y="9033748"/>
            <a:ext cx="4686300" cy="1569660"/>
          </a:xfrm>
          <a:prstGeom prst="rect">
            <a:avLst/>
          </a:prstGeom>
          <a:solidFill>
            <a:srgbClr val="04282C"/>
          </a:solidFill>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sz="4800" dirty="0"/>
              <a:t>Fayda ve </a:t>
            </a:r>
            <a:r>
              <a:rPr lang="en-US" sz="4800" dirty="0" err="1"/>
              <a:t>Risklerin</a:t>
            </a:r>
            <a:r>
              <a:rPr lang="en-US" sz="4800" dirty="0"/>
              <a:t> Kabul </a:t>
            </a:r>
            <a:r>
              <a:rPr lang="en-US" sz="4800" dirty="0" err="1"/>
              <a:t>edilebilirliği</a:t>
            </a:r>
            <a:endParaRPr lang="en-US" sz="4800" dirty="0"/>
          </a:p>
        </p:txBody>
      </p:sp>
      <p:sp>
        <p:nvSpPr>
          <p:cNvPr id="16" name="TextBox 15">
            <a:extLst>
              <a:ext uri="{FF2B5EF4-FFF2-40B4-BE49-F238E27FC236}">
                <a16:creationId xmlns:a16="http://schemas.microsoft.com/office/drawing/2014/main" id="{84FF004F-887B-28EE-24C6-ADE848D1A052}"/>
              </a:ext>
            </a:extLst>
          </p:cNvPr>
          <p:cNvSpPr txBox="1"/>
          <p:nvPr/>
        </p:nvSpPr>
        <p:spPr>
          <a:xfrm>
            <a:off x="1946147" y="11342072"/>
            <a:ext cx="6249064" cy="1569660"/>
          </a:xfrm>
          <a:prstGeom prst="rect">
            <a:avLst/>
          </a:prstGeom>
          <a:solidFill>
            <a:srgbClr val="04282C"/>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4800" dirty="0" err="1"/>
              <a:t>Klinik</a:t>
            </a:r>
            <a:r>
              <a:rPr lang="en-US" sz="4800" dirty="0"/>
              <a:t> </a:t>
            </a:r>
            <a:r>
              <a:rPr lang="en-US" sz="4800" dirty="0" err="1"/>
              <a:t>Gelişim</a:t>
            </a:r>
            <a:r>
              <a:rPr lang="en-US" sz="4800" dirty="0"/>
              <a:t> </a:t>
            </a:r>
            <a:r>
              <a:rPr lang="en-US" sz="4800" dirty="0" err="1"/>
              <a:t>Planı</a:t>
            </a:r>
            <a:r>
              <a:rPr lang="en-US" sz="4800" dirty="0"/>
              <a:t> &amp; PMS </a:t>
            </a:r>
          </a:p>
        </p:txBody>
      </p:sp>
      <p:sp>
        <p:nvSpPr>
          <p:cNvPr id="18" name="TextBox 17">
            <a:extLst>
              <a:ext uri="{FF2B5EF4-FFF2-40B4-BE49-F238E27FC236}">
                <a16:creationId xmlns:a16="http://schemas.microsoft.com/office/drawing/2014/main" id="{A12A12E3-008F-1810-52A3-2B89B187B74D}"/>
              </a:ext>
            </a:extLst>
          </p:cNvPr>
          <p:cNvSpPr txBox="1"/>
          <p:nvPr/>
        </p:nvSpPr>
        <p:spPr>
          <a:xfrm>
            <a:off x="10243757" y="11342072"/>
            <a:ext cx="6356980" cy="1569660"/>
          </a:xfrm>
          <a:prstGeom prst="rect">
            <a:avLst/>
          </a:prstGeom>
          <a:solidFill>
            <a:srgbClr val="04282C"/>
          </a:solidFill>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4800" dirty="0" err="1"/>
              <a:t>Klinik</a:t>
            </a:r>
            <a:r>
              <a:rPr lang="en-US" sz="4800" dirty="0"/>
              <a:t> </a:t>
            </a:r>
            <a:r>
              <a:rPr lang="en-US" sz="4800" dirty="0" err="1"/>
              <a:t>Değerlendirme</a:t>
            </a:r>
            <a:r>
              <a:rPr lang="en-US" sz="4800" dirty="0"/>
              <a:t> </a:t>
            </a:r>
            <a:r>
              <a:rPr lang="en-US" sz="4800" dirty="0" err="1"/>
              <a:t>Raporu</a:t>
            </a:r>
            <a:endParaRPr lang="en-US" sz="4800" dirty="0"/>
          </a:p>
        </p:txBody>
      </p:sp>
      <p:sp>
        <p:nvSpPr>
          <p:cNvPr id="19" name="TextBox 18">
            <a:extLst>
              <a:ext uri="{FF2B5EF4-FFF2-40B4-BE49-F238E27FC236}">
                <a16:creationId xmlns:a16="http://schemas.microsoft.com/office/drawing/2014/main" id="{131585B0-FD5C-2F0B-690F-BA590294452A}"/>
              </a:ext>
            </a:extLst>
          </p:cNvPr>
          <p:cNvSpPr txBox="1"/>
          <p:nvPr/>
        </p:nvSpPr>
        <p:spPr>
          <a:xfrm>
            <a:off x="18021299" y="11134627"/>
            <a:ext cx="4686299" cy="1569660"/>
          </a:xfrm>
          <a:prstGeom prst="rect">
            <a:avLst/>
          </a:prstGeom>
          <a:solidFill>
            <a:srgbClr val="04282C"/>
          </a:solidFill>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4800" dirty="0" err="1"/>
              <a:t>Gözden</a:t>
            </a:r>
            <a:r>
              <a:rPr lang="en-US" sz="4800" dirty="0"/>
              <a:t> </a:t>
            </a:r>
            <a:r>
              <a:rPr lang="en-US" sz="4800" dirty="0" err="1"/>
              <a:t>Geçirme</a:t>
            </a:r>
            <a:r>
              <a:rPr lang="en-US" sz="4800" dirty="0"/>
              <a:t> </a:t>
            </a:r>
            <a:r>
              <a:rPr lang="en-US" sz="4800" dirty="0" err="1"/>
              <a:t>Süresi</a:t>
            </a:r>
            <a:r>
              <a:rPr lang="en-US" sz="4800" dirty="0"/>
              <a:t> ve </a:t>
            </a:r>
            <a:r>
              <a:rPr lang="en-US" sz="4800" dirty="0" err="1"/>
              <a:t>Tarihi</a:t>
            </a:r>
            <a:endParaRPr lang="en-US" sz="4800" dirty="0"/>
          </a:p>
        </p:txBody>
      </p:sp>
      <p:sp>
        <p:nvSpPr>
          <p:cNvPr id="5" name="Slide Number Placeholder 4">
            <a:extLst>
              <a:ext uri="{FF2B5EF4-FFF2-40B4-BE49-F238E27FC236}">
                <a16:creationId xmlns:a16="http://schemas.microsoft.com/office/drawing/2014/main" id="{5A359AE9-9C85-8EB2-E995-55D83285278D}"/>
              </a:ext>
            </a:extLst>
          </p:cNvPr>
          <p:cNvSpPr>
            <a:spLocks noGrp="1"/>
          </p:cNvSpPr>
          <p:nvPr>
            <p:ph type="sldNum" sz="quarter" idx="12"/>
          </p:nvPr>
        </p:nvSpPr>
        <p:spPr/>
        <p:txBody>
          <a:bodyPr/>
          <a:lstStyle/>
          <a:p>
            <a:fld id="{FD0446A7-7861-42B3-8920-0A6CACB3DFBF}" type="slidenum">
              <a:rPr lang="en-US" smtClean="0"/>
              <a:t>116</a:t>
            </a:fld>
            <a:endParaRPr lang="en-US"/>
          </a:p>
        </p:txBody>
      </p:sp>
      <p:sp>
        <p:nvSpPr>
          <p:cNvPr id="4" name="TextBox 3">
            <a:extLst>
              <a:ext uri="{FF2B5EF4-FFF2-40B4-BE49-F238E27FC236}">
                <a16:creationId xmlns:a16="http://schemas.microsoft.com/office/drawing/2014/main" id="{3A76FBED-5A7E-D8F8-9CA8-9772E5CC85D8}"/>
              </a:ext>
            </a:extLst>
          </p:cNvPr>
          <p:cNvSpPr txBox="1"/>
          <p:nvPr/>
        </p:nvSpPr>
        <p:spPr>
          <a:xfrm>
            <a:off x="1946147" y="7390022"/>
            <a:ext cx="2800350" cy="830997"/>
          </a:xfrm>
          <a:prstGeom prst="rect">
            <a:avLst/>
          </a:prstGeom>
          <a:solidFill>
            <a:srgbClr val="04282C"/>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4800" dirty="0"/>
              <a:t>KAPSAM</a:t>
            </a:r>
          </a:p>
        </p:txBody>
      </p:sp>
    </p:spTree>
    <p:extLst>
      <p:ext uri="{BB962C8B-B14F-4D97-AF65-F5344CB8AC3E}">
        <p14:creationId xmlns:p14="http://schemas.microsoft.com/office/powerpoint/2010/main" val="86424646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FBEE45-F140-49D5-85EA-C78C24340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endParaRPr lang="en-US" sz="7200"/>
          </a:p>
        </p:txBody>
      </p:sp>
      <p:sp>
        <p:nvSpPr>
          <p:cNvPr id="2" name="Title 1">
            <a:extLst>
              <a:ext uri="{FF2B5EF4-FFF2-40B4-BE49-F238E27FC236}">
                <a16:creationId xmlns:a16="http://schemas.microsoft.com/office/drawing/2014/main" id="{830B4896-BB90-E13B-A811-D8C3C4CB1CCA}"/>
              </a:ext>
            </a:extLst>
          </p:cNvPr>
          <p:cNvSpPr>
            <a:spLocks noGrp="1"/>
          </p:cNvSpPr>
          <p:nvPr>
            <p:ph type="title"/>
          </p:nvPr>
        </p:nvSpPr>
        <p:spPr>
          <a:xfrm>
            <a:off x="1676400" y="730250"/>
            <a:ext cx="21031200" cy="3656888"/>
          </a:xfrm>
        </p:spPr>
        <p:txBody>
          <a:bodyPr>
            <a:norm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10400" dirty="0" err="1">
                <a:solidFill>
                  <a:srgbClr val="FF0000"/>
                </a:solidFill>
              </a:rPr>
              <a:t>Klinik</a:t>
            </a:r>
            <a:r>
              <a:rPr lang="en-US" sz="10400" dirty="0">
                <a:solidFill>
                  <a:srgbClr val="FF0000"/>
                </a:solidFill>
              </a:rPr>
              <a:t> Veri </a:t>
            </a:r>
            <a:r>
              <a:rPr lang="en-US" sz="10400" dirty="0" err="1">
                <a:solidFill>
                  <a:srgbClr val="FF0000"/>
                </a:solidFill>
              </a:rPr>
              <a:t>Toplama</a:t>
            </a:r>
            <a:r>
              <a:rPr lang="en-US" sz="10400" dirty="0">
                <a:solidFill>
                  <a:srgbClr val="FF0000"/>
                </a:solidFill>
              </a:rPr>
              <a:t> </a:t>
            </a:r>
            <a:r>
              <a:rPr lang="en-US" sz="10400" dirty="0" err="1">
                <a:solidFill>
                  <a:srgbClr val="FF0000"/>
                </a:solidFill>
              </a:rPr>
              <a:t>Yöntemleri</a:t>
            </a:r>
            <a:endParaRPr lang="en-US" sz="10400" dirty="0">
              <a:solidFill>
                <a:srgbClr val="FF0000"/>
              </a:solidFill>
            </a:endParaRPr>
          </a:p>
        </p:txBody>
      </p:sp>
      <p:sp>
        <p:nvSpPr>
          <p:cNvPr id="3" name="Content Placeholder 2">
            <a:extLst>
              <a:ext uri="{FF2B5EF4-FFF2-40B4-BE49-F238E27FC236}">
                <a16:creationId xmlns:a16="http://schemas.microsoft.com/office/drawing/2014/main" id="{2DF25466-80DF-99BB-4238-F6AFC5AA32C1}"/>
              </a:ext>
            </a:extLst>
          </p:cNvPr>
          <p:cNvSpPr>
            <a:spLocks noGrp="1"/>
          </p:cNvSpPr>
          <p:nvPr>
            <p:ph sz="half" idx="1"/>
          </p:nvPr>
        </p:nvSpPr>
        <p:spPr>
          <a:xfrm>
            <a:off x="1676401" y="4797252"/>
            <a:ext cx="10316854" cy="7460920"/>
          </a:xfrm>
        </p:spPr>
        <p:txBody>
          <a:bodyPr>
            <a:normAutofit lnSpcReduction="10000"/>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0" indent="0">
              <a:buNone/>
            </a:pPr>
            <a:r>
              <a:rPr lang="en-US" sz="4800" dirty="0" err="1">
                <a:solidFill>
                  <a:schemeClr val="accent1"/>
                </a:solidFill>
              </a:rPr>
              <a:t>Bilimsel</a:t>
            </a:r>
            <a:r>
              <a:rPr lang="en-US" sz="4800" dirty="0">
                <a:solidFill>
                  <a:schemeClr val="accent1"/>
                </a:solidFill>
              </a:rPr>
              <a:t> </a:t>
            </a:r>
            <a:r>
              <a:rPr lang="en-US" sz="4800" dirty="0" err="1">
                <a:solidFill>
                  <a:schemeClr val="accent1"/>
                </a:solidFill>
              </a:rPr>
              <a:t>Literatür</a:t>
            </a:r>
            <a:r>
              <a:rPr lang="en-US" sz="4800" dirty="0">
                <a:solidFill>
                  <a:schemeClr val="accent1"/>
                </a:solidFill>
              </a:rPr>
              <a:t> </a:t>
            </a:r>
            <a:r>
              <a:rPr lang="en-US" sz="4800" dirty="0" err="1">
                <a:solidFill>
                  <a:schemeClr val="accent1"/>
                </a:solidFill>
              </a:rPr>
              <a:t>Değerlendirme</a:t>
            </a:r>
            <a:r>
              <a:rPr lang="en-US" sz="4800" dirty="0">
                <a:solidFill>
                  <a:schemeClr val="accent1"/>
                </a:solidFill>
              </a:rPr>
              <a:t> </a:t>
            </a:r>
            <a:r>
              <a:rPr lang="en-US" sz="4800" dirty="0" err="1">
                <a:solidFill>
                  <a:schemeClr val="accent1"/>
                </a:solidFill>
              </a:rPr>
              <a:t>Yöntemi</a:t>
            </a:r>
            <a:endParaRPr lang="en-US" sz="4800" dirty="0">
              <a:solidFill>
                <a:schemeClr val="accent1"/>
              </a:solidFill>
            </a:endParaRPr>
          </a:p>
          <a:p>
            <a:r>
              <a:rPr lang="en-US" sz="4800" dirty="0" err="1"/>
              <a:t>Yönetmelik</a:t>
            </a:r>
            <a:r>
              <a:rPr lang="en-US" sz="4800" dirty="0"/>
              <a:t>, </a:t>
            </a:r>
            <a:r>
              <a:rPr lang="en-US" sz="4800" dirty="0" err="1"/>
              <a:t>sınıf</a:t>
            </a:r>
            <a:r>
              <a:rPr lang="en-US" sz="4800" dirty="0"/>
              <a:t> </a:t>
            </a:r>
            <a:r>
              <a:rPr lang="en-US" sz="4800" dirty="0" err="1"/>
              <a:t>IIa</a:t>
            </a:r>
            <a:r>
              <a:rPr lang="en-US" sz="4800" dirty="0"/>
              <a:t> ve IIb (implant </a:t>
            </a:r>
            <a:r>
              <a:rPr lang="en-US" sz="4800" dirty="0" err="1"/>
              <a:t>edilebilir</a:t>
            </a:r>
            <a:r>
              <a:rPr lang="en-US" sz="4800" dirty="0"/>
              <a:t> </a:t>
            </a:r>
            <a:r>
              <a:rPr lang="en-US" sz="4800" dirty="0" err="1"/>
              <a:t>cihazlar</a:t>
            </a:r>
            <a:r>
              <a:rPr lang="en-US" sz="4800" dirty="0"/>
              <a:t> </a:t>
            </a:r>
            <a:r>
              <a:rPr lang="en-US" sz="4800" dirty="0" err="1"/>
              <a:t>harici</a:t>
            </a:r>
            <a:r>
              <a:rPr lang="en-US" sz="4800" dirty="0"/>
              <a:t>) </a:t>
            </a:r>
            <a:r>
              <a:rPr lang="en-US" sz="4800" dirty="0" err="1"/>
              <a:t>için</a:t>
            </a:r>
            <a:r>
              <a:rPr lang="en-US" sz="4800" dirty="0"/>
              <a:t> </a:t>
            </a:r>
            <a:r>
              <a:rPr lang="en-US" sz="4800" dirty="0" err="1"/>
              <a:t>klinik</a:t>
            </a:r>
            <a:r>
              <a:rPr lang="en-US" sz="4800" dirty="0"/>
              <a:t> </a:t>
            </a:r>
            <a:r>
              <a:rPr lang="en-US" sz="4800" dirty="0" err="1"/>
              <a:t>araştırma</a:t>
            </a:r>
            <a:r>
              <a:rPr lang="en-US" sz="4800" dirty="0"/>
              <a:t> </a:t>
            </a:r>
            <a:r>
              <a:rPr lang="en-US" sz="4800" dirty="0" err="1"/>
              <a:t>yükümlülüğü</a:t>
            </a:r>
            <a:r>
              <a:rPr lang="en-US" sz="4800" dirty="0"/>
              <a:t> </a:t>
            </a:r>
            <a:r>
              <a:rPr lang="en-US" sz="4800" dirty="0" err="1"/>
              <a:t>belirtmemektedir</a:t>
            </a:r>
            <a:r>
              <a:rPr lang="en-US" sz="4800" dirty="0"/>
              <a:t>.</a:t>
            </a:r>
          </a:p>
          <a:p>
            <a:r>
              <a:rPr lang="en-US" sz="4800" dirty="0"/>
              <a:t>Bu </a:t>
            </a:r>
            <a:r>
              <a:rPr lang="en-US" sz="4800" dirty="0" err="1"/>
              <a:t>yöntemde</a:t>
            </a:r>
            <a:r>
              <a:rPr lang="en-US" sz="4800" dirty="0"/>
              <a:t> “</a:t>
            </a:r>
            <a:r>
              <a:rPr lang="en-US" sz="4800" dirty="0" err="1"/>
              <a:t>yeterli</a:t>
            </a:r>
            <a:r>
              <a:rPr lang="en-US" sz="4800" dirty="0"/>
              <a:t> </a:t>
            </a:r>
            <a:r>
              <a:rPr lang="en-US" sz="4800" dirty="0" err="1"/>
              <a:t>klinik</a:t>
            </a:r>
            <a:r>
              <a:rPr lang="en-US" sz="4800" dirty="0"/>
              <a:t> </a:t>
            </a:r>
            <a:r>
              <a:rPr lang="en-US" sz="4800" dirty="0" err="1"/>
              <a:t>kanıt”ın</a:t>
            </a:r>
            <a:r>
              <a:rPr lang="en-US" sz="4800" dirty="0"/>
              <a:t> </a:t>
            </a:r>
            <a:r>
              <a:rPr lang="en-US" sz="4800" dirty="0" err="1"/>
              <a:t>sıralaması</a:t>
            </a:r>
            <a:r>
              <a:rPr lang="en-US" sz="4800" dirty="0"/>
              <a:t> MDCG-2020-6 </a:t>
            </a:r>
            <a:r>
              <a:rPr lang="en-US" sz="4800" dirty="0" err="1"/>
              <a:t>Ek’inde</a:t>
            </a:r>
            <a:r>
              <a:rPr lang="en-US" sz="4800" dirty="0"/>
              <a:t> </a:t>
            </a:r>
            <a:r>
              <a:rPr lang="en-US" sz="4800" dirty="0" err="1"/>
              <a:t>verilmektedir</a:t>
            </a:r>
            <a:r>
              <a:rPr lang="en-US" sz="4800" dirty="0"/>
              <a:t>.</a:t>
            </a:r>
          </a:p>
          <a:p>
            <a:r>
              <a:rPr lang="en-US" sz="4800" dirty="0" err="1"/>
              <a:t>Bilimsel</a:t>
            </a:r>
            <a:r>
              <a:rPr lang="en-US" sz="4800" dirty="0"/>
              <a:t> </a:t>
            </a:r>
            <a:r>
              <a:rPr lang="en-US" sz="4800" dirty="0" err="1"/>
              <a:t>Literatür</a:t>
            </a:r>
            <a:r>
              <a:rPr lang="en-US" sz="4800" dirty="0"/>
              <a:t> </a:t>
            </a:r>
            <a:r>
              <a:rPr lang="en-US" sz="4800" dirty="0" err="1"/>
              <a:t>Araştırma</a:t>
            </a:r>
            <a:r>
              <a:rPr lang="en-US" sz="4800" dirty="0"/>
              <a:t> </a:t>
            </a:r>
            <a:r>
              <a:rPr lang="en-US" sz="4800" dirty="0" err="1"/>
              <a:t>Araçları</a:t>
            </a:r>
            <a:r>
              <a:rPr lang="en-US" sz="4800" dirty="0"/>
              <a:t>: EMBASE, </a:t>
            </a:r>
            <a:r>
              <a:rPr lang="en-US" sz="4800" dirty="0" err="1"/>
              <a:t>PUBMed</a:t>
            </a:r>
            <a:r>
              <a:rPr lang="en-US" sz="4800" dirty="0"/>
              <a:t>, Cochrane Libraries</a:t>
            </a:r>
          </a:p>
        </p:txBody>
      </p:sp>
      <p:sp>
        <p:nvSpPr>
          <p:cNvPr id="4" name="Content Placeholder 3">
            <a:extLst>
              <a:ext uri="{FF2B5EF4-FFF2-40B4-BE49-F238E27FC236}">
                <a16:creationId xmlns:a16="http://schemas.microsoft.com/office/drawing/2014/main" id="{156F1C33-057A-E1C3-E326-950A8E9922FD}"/>
              </a:ext>
            </a:extLst>
          </p:cNvPr>
          <p:cNvSpPr>
            <a:spLocks noGrp="1"/>
          </p:cNvSpPr>
          <p:nvPr>
            <p:ph sz="half" idx="2"/>
          </p:nvPr>
        </p:nvSpPr>
        <p:spPr>
          <a:xfrm>
            <a:off x="12378309" y="4797252"/>
            <a:ext cx="10329290" cy="7460920"/>
          </a:xfrm>
        </p:spPr>
        <p:txBody>
          <a:bodyPr>
            <a:normAutofit lnSpcReduction="10000"/>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0" indent="0">
              <a:buNone/>
            </a:pPr>
            <a:r>
              <a:rPr lang="en-US" sz="4800" dirty="0" err="1">
                <a:solidFill>
                  <a:schemeClr val="accent1"/>
                </a:solidFill>
              </a:rPr>
              <a:t>Klinik</a:t>
            </a:r>
            <a:r>
              <a:rPr lang="en-US" sz="4800" dirty="0">
                <a:solidFill>
                  <a:schemeClr val="accent1"/>
                </a:solidFill>
              </a:rPr>
              <a:t> </a:t>
            </a:r>
            <a:r>
              <a:rPr lang="en-US" sz="4800" dirty="0" err="1">
                <a:solidFill>
                  <a:schemeClr val="accent1"/>
                </a:solidFill>
              </a:rPr>
              <a:t>Araştırma</a:t>
            </a:r>
            <a:endParaRPr lang="en-US" sz="4800" dirty="0">
              <a:solidFill>
                <a:schemeClr val="accent1"/>
              </a:solidFill>
            </a:endParaRPr>
          </a:p>
          <a:p>
            <a:r>
              <a:rPr lang="en-US" sz="4800" dirty="0" err="1"/>
              <a:t>Tüm</a:t>
            </a:r>
            <a:r>
              <a:rPr lang="en-US" sz="4800" dirty="0"/>
              <a:t> </a:t>
            </a:r>
            <a:r>
              <a:rPr lang="en-US" sz="4800" dirty="0" err="1"/>
              <a:t>Sınıf</a:t>
            </a:r>
            <a:r>
              <a:rPr lang="en-US" sz="4800" dirty="0"/>
              <a:t> III ve implant </a:t>
            </a:r>
            <a:r>
              <a:rPr lang="en-US" sz="4800" dirty="0" err="1"/>
              <a:t>edilebilir</a:t>
            </a:r>
            <a:r>
              <a:rPr lang="en-US" sz="4800" dirty="0"/>
              <a:t> </a:t>
            </a:r>
            <a:r>
              <a:rPr lang="en-US" sz="4800" dirty="0" err="1"/>
              <a:t>cihazlar</a:t>
            </a:r>
            <a:r>
              <a:rPr lang="en-US" sz="4800" dirty="0"/>
              <a:t>, 61. </a:t>
            </a:r>
            <a:r>
              <a:rPr lang="en-US" sz="4800" dirty="0" err="1"/>
              <a:t>Maddenin</a:t>
            </a:r>
            <a:r>
              <a:rPr lang="en-US" sz="4800" dirty="0"/>
              <a:t> 4. </a:t>
            </a:r>
            <a:r>
              <a:rPr lang="en-US" sz="4800" dirty="0" err="1"/>
              <a:t>veya</a:t>
            </a:r>
            <a:r>
              <a:rPr lang="en-US" sz="4800" dirty="0"/>
              <a:t> 6. </a:t>
            </a:r>
            <a:r>
              <a:rPr lang="en-US" sz="4800" dirty="0" err="1"/>
              <a:t>bölümleri</a:t>
            </a:r>
            <a:r>
              <a:rPr lang="en-US" sz="4800" dirty="0"/>
              <a:t> </a:t>
            </a:r>
            <a:r>
              <a:rPr lang="en-US" sz="4800" dirty="0" err="1"/>
              <a:t>uygulanmadıkça</a:t>
            </a:r>
            <a:r>
              <a:rPr lang="en-US" sz="4800" dirty="0"/>
              <a:t> </a:t>
            </a:r>
            <a:r>
              <a:rPr lang="en-US" sz="4800" dirty="0" err="1"/>
              <a:t>klinik</a:t>
            </a:r>
            <a:r>
              <a:rPr lang="en-US" sz="4800" dirty="0"/>
              <a:t> </a:t>
            </a:r>
            <a:r>
              <a:rPr lang="en-US" sz="4800" dirty="0" err="1"/>
              <a:t>araştırma</a:t>
            </a:r>
            <a:r>
              <a:rPr lang="en-US" sz="4800" dirty="0"/>
              <a:t> </a:t>
            </a:r>
            <a:r>
              <a:rPr lang="en-US" sz="4800" dirty="0" err="1"/>
              <a:t>yoluna</a:t>
            </a:r>
            <a:r>
              <a:rPr lang="en-US" sz="4800" dirty="0"/>
              <a:t> </a:t>
            </a:r>
            <a:r>
              <a:rPr lang="en-US" sz="4800" dirty="0" err="1"/>
              <a:t>gitmek</a:t>
            </a:r>
            <a:r>
              <a:rPr lang="en-US" sz="4800" dirty="0"/>
              <a:t> </a:t>
            </a:r>
            <a:r>
              <a:rPr lang="en-US" sz="4800" dirty="0" err="1"/>
              <a:t>zorundadır</a:t>
            </a:r>
            <a:r>
              <a:rPr lang="en-US" sz="4800" dirty="0"/>
              <a:t>.</a:t>
            </a:r>
          </a:p>
          <a:p>
            <a:r>
              <a:rPr lang="en-US" sz="4800" dirty="0"/>
              <a:t>ISO 14155'e </a:t>
            </a:r>
            <a:r>
              <a:rPr lang="en-US" sz="4800" dirty="0" err="1"/>
              <a:t>uyulmalı</a:t>
            </a:r>
            <a:r>
              <a:rPr lang="en-US" sz="4800" dirty="0"/>
              <a:t> ve EUDAMED (</a:t>
            </a:r>
            <a:r>
              <a:rPr lang="en-US" sz="4800" dirty="0" err="1"/>
              <a:t>Madde</a:t>
            </a:r>
            <a:r>
              <a:rPr lang="en-US" sz="4800" dirty="0"/>
              <a:t> 32) </a:t>
            </a:r>
            <a:r>
              <a:rPr lang="en-US" sz="4800" dirty="0" err="1"/>
              <a:t>üzerinden</a:t>
            </a:r>
            <a:r>
              <a:rPr lang="en-US" sz="4800" dirty="0"/>
              <a:t> </a:t>
            </a:r>
            <a:r>
              <a:rPr lang="en-US" sz="4800" dirty="0" err="1"/>
              <a:t>kayıt</a:t>
            </a:r>
            <a:r>
              <a:rPr lang="en-US" sz="4800" dirty="0"/>
              <a:t> </a:t>
            </a:r>
            <a:r>
              <a:rPr lang="en-US" sz="4800" dirty="0" err="1"/>
              <a:t>yapılmalıdır</a:t>
            </a:r>
            <a:r>
              <a:rPr lang="en-US" sz="4800" dirty="0"/>
              <a:t>.</a:t>
            </a:r>
          </a:p>
          <a:p>
            <a:r>
              <a:rPr lang="en-US" sz="4800" dirty="0" err="1"/>
              <a:t>Yeterli</a:t>
            </a:r>
            <a:r>
              <a:rPr lang="en-US" sz="4800" dirty="0"/>
              <a:t> </a:t>
            </a:r>
            <a:r>
              <a:rPr lang="en-US" sz="4800" dirty="0" err="1"/>
              <a:t>kanıt</a:t>
            </a:r>
            <a:r>
              <a:rPr lang="en-US" sz="4800" dirty="0"/>
              <a:t> </a:t>
            </a:r>
            <a:r>
              <a:rPr lang="en-US" sz="4800" dirty="0" err="1"/>
              <a:t>sıralaması</a:t>
            </a:r>
            <a:r>
              <a:rPr lang="en-US" sz="4800" dirty="0"/>
              <a:t> MDCG-2020-6 </a:t>
            </a:r>
            <a:r>
              <a:rPr lang="en-US" sz="4800" dirty="0" err="1"/>
              <a:t>Ek’inde</a:t>
            </a:r>
            <a:r>
              <a:rPr lang="en-US" sz="4800" dirty="0"/>
              <a:t> </a:t>
            </a:r>
            <a:r>
              <a:rPr lang="en-US" sz="4800" dirty="0" err="1"/>
              <a:t>verilmektedir</a:t>
            </a:r>
            <a:r>
              <a:rPr lang="en-US" sz="4800" dirty="0"/>
              <a:t>.</a:t>
            </a:r>
          </a:p>
          <a:p>
            <a:endParaRPr lang="en-US" sz="4000" dirty="0"/>
          </a:p>
        </p:txBody>
      </p:sp>
      <p:sp>
        <p:nvSpPr>
          <p:cNvPr id="6" name="Slide Number Placeholder 5">
            <a:extLst>
              <a:ext uri="{FF2B5EF4-FFF2-40B4-BE49-F238E27FC236}">
                <a16:creationId xmlns:a16="http://schemas.microsoft.com/office/drawing/2014/main" id="{799757AC-A68E-1100-5EA8-AD7A9303B463}"/>
              </a:ext>
            </a:extLst>
          </p:cNvPr>
          <p:cNvSpPr>
            <a:spLocks noGrp="1"/>
          </p:cNvSpPr>
          <p:nvPr>
            <p:ph type="sldNum" sz="quarter" idx="12"/>
          </p:nvPr>
        </p:nvSpPr>
        <p:spPr/>
        <p:txBody>
          <a:bodyPr/>
          <a:lstStyle/>
          <a:p>
            <a:fld id="{FD0446A7-7861-42B3-8920-0A6CACB3DFBF}" type="slidenum">
              <a:rPr lang="en-US" smtClean="0"/>
              <a:t>117</a:t>
            </a:fld>
            <a:endParaRPr lang="en-US"/>
          </a:p>
        </p:txBody>
      </p:sp>
    </p:spTree>
    <p:extLst>
      <p:ext uri="{BB962C8B-B14F-4D97-AF65-F5344CB8AC3E}">
        <p14:creationId xmlns:p14="http://schemas.microsoft.com/office/powerpoint/2010/main" val="100431697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22DB60-2045-629D-DE08-BD470F4C09EA}"/>
              </a:ext>
            </a:extLst>
          </p:cNvPr>
          <p:cNvPicPr>
            <a:picLocks noChangeAspect="1"/>
          </p:cNvPicPr>
          <p:nvPr/>
        </p:nvPicPr>
        <p:blipFill>
          <a:blip r:embed="rId2"/>
          <a:stretch>
            <a:fillRect/>
          </a:stretch>
        </p:blipFill>
        <p:spPr>
          <a:xfrm>
            <a:off x="11761353" y="1485045"/>
            <a:ext cx="11223798" cy="1989674"/>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BEE125DB-9CA6-5561-5558-B90775AFE56E}"/>
              </a:ext>
            </a:extLst>
          </p:cNvPr>
          <p:cNvSpPr>
            <a:spLocks noGrp="1"/>
          </p:cNvSpPr>
          <p:nvPr>
            <p:ph type="title"/>
          </p:nvPr>
        </p:nvSpPr>
        <p:spPr>
          <a:xfrm>
            <a:off x="1676399" y="730251"/>
            <a:ext cx="9582150" cy="2651126"/>
          </a:xfrm>
        </p:spPr>
        <p:txBody>
          <a:bodyPr>
            <a:no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10400" dirty="0">
                <a:solidFill>
                  <a:srgbClr val="FF0000"/>
                </a:solidFill>
              </a:rPr>
              <a:t>MDCG-2020-6</a:t>
            </a:r>
          </a:p>
        </p:txBody>
      </p:sp>
      <p:graphicFrame>
        <p:nvGraphicFramePr>
          <p:cNvPr id="7" name="Content Placeholder 6">
            <a:extLst>
              <a:ext uri="{FF2B5EF4-FFF2-40B4-BE49-F238E27FC236}">
                <a16:creationId xmlns:a16="http://schemas.microsoft.com/office/drawing/2014/main" id="{55E786DB-6DD3-7F2E-6A9A-91506CD96CF2}"/>
              </a:ext>
            </a:extLst>
          </p:cNvPr>
          <p:cNvGraphicFramePr>
            <a:graphicFrameLocks noGrp="1"/>
          </p:cNvGraphicFramePr>
          <p:nvPr>
            <p:ph idx="1"/>
          </p:nvPr>
        </p:nvGraphicFramePr>
        <p:xfrm>
          <a:off x="838201" y="3474719"/>
          <a:ext cx="22146946" cy="10035570"/>
        </p:xfrm>
        <a:graphic>
          <a:graphicData uri="http://schemas.openxmlformats.org/drawingml/2006/table">
            <a:tbl>
              <a:tblPr firstRow="1" firstCol="1" bandRow="1">
                <a:tableStyleId>{5C22544A-7EE6-4342-B048-85BDC9FD1C3A}</a:tableStyleId>
              </a:tblPr>
              <a:tblGrid>
                <a:gridCol w="1064228">
                  <a:extLst>
                    <a:ext uri="{9D8B030D-6E8A-4147-A177-3AD203B41FA5}">
                      <a16:colId xmlns:a16="http://schemas.microsoft.com/office/drawing/2014/main" val="2786808484"/>
                    </a:ext>
                  </a:extLst>
                </a:gridCol>
                <a:gridCol w="9369708">
                  <a:extLst>
                    <a:ext uri="{9D8B030D-6E8A-4147-A177-3AD203B41FA5}">
                      <a16:colId xmlns:a16="http://schemas.microsoft.com/office/drawing/2014/main" val="1616502160"/>
                    </a:ext>
                  </a:extLst>
                </a:gridCol>
                <a:gridCol w="11713010">
                  <a:extLst>
                    <a:ext uri="{9D8B030D-6E8A-4147-A177-3AD203B41FA5}">
                      <a16:colId xmlns:a16="http://schemas.microsoft.com/office/drawing/2014/main" val="1570751572"/>
                    </a:ext>
                  </a:extLst>
                </a:gridCol>
              </a:tblGrid>
              <a:tr h="593288">
                <a:tc>
                  <a:txBody>
                    <a:bodyPr/>
                    <a:lstStyle/>
                    <a:p>
                      <a:pPr marL="0" marR="0">
                        <a:lnSpc>
                          <a:spcPct val="107000"/>
                        </a:lnSpc>
                        <a:spcBef>
                          <a:spcPts val="0"/>
                        </a:spcBef>
                        <a:spcAft>
                          <a:spcPts val="0"/>
                        </a:spcAft>
                      </a:pPr>
                      <a:r>
                        <a:rPr lang="en-US" sz="2800" dirty="0">
                          <a:effectLst/>
                        </a:rPr>
                        <a:t>Rank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08096" marR="108096" marT="0" marB="0"/>
                </a:tc>
                <a:tc>
                  <a:txBody>
                    <a:bodyPr/>
                    <a:lstStyle/>
                    <a:p>
                      <a:pPr marL="0" marR="0">
                        <a:lnSpc>
                          <a:spcPct val="107000"/>
                        </a:lnSpc>
                        <a:spcBef>
                          <a:spcPts val="0"/>
                        </a:spcBef>
                        <a:spcAft>
                          <a:spcPts val="0"/>
                        </a:spcAft>
                      </a:pPr>
                      <a:r>
                        <a:rPr lang="en-US" sz="2800" dirty="0">
                          <a:effectLst/>
                        </a:rPr>
                        <a:t>Types of clinical data and evidence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08096" marR="108096" marT="0" marB="0"/>
                </a:tc>
                <a:tc>
                  <a:txBody>
                    <a:bodyPr/>
                    <a:lstStyle/>
                    <a:p>
                      <a:pPr marL="0" marR="0">
                        <a:lnSpc>
                          <a:spcPct val="107000"/>
                        </a:lnSpc>
                        <a:spcBef>
                          <a:spcPts val="0"/>
                        </a:spcBef>
                        <a:spcAft>
                          <a:spcPts val="0"/>
                        </a:spcAft>
                      </a:pPr>
                      <a:r>
                        <a:rPr lang="en-US" sz="2800">
                          <a:effectLst/>
                        </a:rPr>
                        <a:t>Considerations / comments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108096" marR="108096" marT="0" marB="0"/>
                </a:tc>
                <a:extLst>
                  <a:ext uri="{0D108BD9-81ED-4DB2-BD59-A6C34878D82A}">
                    <a16:rowId xmlns:a16="http://schemas.microsoft.com/office/drawing/2014/main" val="2615186524"/>
                  </a:ext>
                </a:extLst>
              </a:tr>
              <a:tr h="1394754">
                <a:tc>
                  <a:txBody>
                    <a:bodyPr/>
                    <a:lstStyle/>
                    <a:p>
                      <a:pPr marL="0" marR="0">
                        <a:lnSpc>
                          <a:spcPct val="107000"/>
                        </a:lnSpc>
                        <a:spcBef>
                          <a:spcPts val="0"/>
                        </a:spcBef>
                        <a:spcAft>
                          <a:spcPts val="0"/>
                        </a:spcAft>
                      </a:pPr>
                      <a:r>
                        <a:rPr lang="en-US" sz="2800" dirty="0">
                          <a:effectLst/>
                        </a:rPr>
                        <a:t>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08096" marR="108096" marT="0" marB="0"/>
                </a:tc>
                <a:tc>
                  <a:txBody>
                    <a:bodyPr/>
                    <a:lstStyle/>
                    <a:p>
                      <a:pPr marL="0" marR="0">
                        <a:lnSpc>
                          <a:spcPct val="107000"/>
                        </a:lnSpc>
                        <a:spcBef>
                          <a:spcPts val="0"/>
                        </a:spcBef>
                        <a:spcAft>
                          <a:spcPts val="0"/>
                        </a:spcAft>
                      </a:pPr>
                      <a:r>
                        <a:rPr lang="en-US" sz="2800" dirty="0">
                          <a:effectLst/>
                        </a:rPr>
                        <a:t>Results of high quality clinical investigations covering all device variants, indications, patient populations, duration of treatment effect, </a:t>
                      </a:r>
                      <a:r>
                        <a:rPr lang="en-US" sz="2800" dirty="0" err="1">
                          <a:effectLst/>
                        </a:rPr>
                        <a:t>etc</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08096" marR="108096" marT="0" marB="0"/>
                </a:tc>
                <a:tc>
                  <a:txBody>
                    <a:bodyPr/>
                    <a:lstStyle/>
                    <a:p>
                      <a:pPr marL="0" marR="0">
                        <a:lnSpc>
                          <a:spcPct val="107000"/>
                        </a:lnSpc>
                        <a:spcBef>
                          <a:spcPts val="0"/>
                        </a:spcBef>
                        <a:spcAft>
                          <a:spcPts val="0"/>
                        </a:spcAft>
                      </a:pPr>
                      <a:r>
                        <a:rPr lang="en-US" sz="2800">
                          <a:effectLst/>
                        </a:rPr>
                        <a:t>This may not feasible or necessary for certain well-established devices with broad indications (e.g. Class IIb legacy sutures, which could be used in every conceivable patient population)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108096" marR="108096" marT="0" marB="0"/>
                </a:tc>
                <a:extLst>
                  <a:ext uri="{0D108BD9-81ED-4DB2-BD59-A6C34878D82A}">
                    <a16:rowId xmlns:a16="http://schemas.microsoft.com/office/drawing/2014/main" val="3802477716"/>
                  </a:ext>
                </a:extLst>
              </a:tr>
              <a:tr h="2810378">
                <a:tc>
                  <a:txBody>
                    <a:bodyPr/>
                    <a:lstStyle/>
                    <a:p>
                      <a:pPr marL="0" marR="0">
                        <a:lnSpc>
                          <a:spcPct val="107000"/>
                        </a:lnSpc>
                        <a:spcBef>
                          <a:spcPts val="0"/>
                        </a:spcBef>
                        <a:spcAft>
                          <a:spcPts val="0"/>
                        </a:spcAft>
                      </a:pPr>
                      <a:r>
                        <a:rPr lang="en-US" sz="2800" dirty="0">
                          <a:effectLst/>
                        </a:rPr>
                        <a:t>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08096" marR="108096" marT="0" marB="0"/>
                </a:tc>
                <a:tc>
                  <a:txBody>
                    <a:bodyPr/>
                    <a:lstStyle/>
                    <a:p>
                      <a:pPr marL="0" marR="0">
                        <a:lnSpc>
                          <a:spcPct val="107000"/>
                        </a:lnSpc>
                        <a:spcBef>
                          <a:spcPts val="0"/>
                        </a:spcBef>
                        <a:spcAft>
                          <a:spcPts val="0"/>
                        </a:spcAft>
                      </a:pPr>
                      <a:r>
                        <a:rPr lang="en-US" sz="2800" dirty="0">
                          <a:effectLst/>
                        </a:rPr>
                        <a:t>Results of high quality clinical investigations with some gaps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08096" marR="108096" marT="0" marB="0"/>
                </a:tc>
                <a:tc>
                  <a:txBody>
                    <a:bodyPr/>
                    <a:lstStyle/>
                    <a:p>
                      <a:pPr marL="0" marR="0">
                        <a:lnSpc>
                          <a:spcPct val="107000"/>
                        </a:lnSpc>
                        <a:spcBef>
                          <a:spcPts val="0"/>
                        </a:spcBef>
                        <a:spcAft>
                          <a:spcPts val="0"/>
                        </a:spcAft>
                      </a:pPr>
                      <a:r>
                        <a:rPr lang="en-US" sz="2800">
                          <a:effectLst/>
                        </a:rPr>
                        <a:t>Gaps must be justified / addressed with other evidence in line with an appropriate risk assessment, and clinical safety, performance, benefit, and device claims. Assuming the gaps can be justified, there should be an appropriate PMCF plan to address residual risks. Otherwise, manufacturers shall narrow the intended purpose of the device until sufficient clinical data has also been generated.</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108096" marR="108096" marT="0" marB="0"/>
                </a:tc>
                <a:extLst>
                  <a:ext uri="{0D108BD9-81ED-4DB2-BD59-A6C34878D82A}">
                    <a16:rowId xmlns:a16="http://schemas.microsoft.com/office/drawing/2014/main" val="1337758195"/>
                  </a:ext>
                </a:extLst>
              </a:tr>
              <a:tr h="1954896">
                <a:tc>
                  <a:txBody>
                    <a:bodyPr/>
                    <a:lstStyle/>
                    <a:p>
                      <a:pPr marL="0" marR="0">
                        <a:lnSpc>
                          <a:spcPct val="107000"/>
                        </a:lnSpc>
                        <a:spcBef>
                          <a:spcPts val="0"/>
                        </a:spcBef>
                        <a:spcAft>
                          <a:spcPts val="0"/>
                        </a:spcAft>
                      </a:pPr>
                      <a:r>
                        <a:rPr lang="en-US" sz="2800" dirty="0">
                          <a:effectLst/>
                        </a:rPr>
                        <a:t>3</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08096" marR="108096" marT="0" marB="0"/>
                </a:tc>
                <a:tc>
                  <a:txBody>
                    <a:bodyPr/>
                    <a:lstStyle/>
                    <a:p>
                      <a:pPr marL="0" marR="0">
                        <a:lnSpc>
                          <a:spcPct val="107000"/>
                        </a:lnSpc>
                        <a:spcBef>
                          <a:spcPts val="0"/>
                        </a:spcBef>
                        <a:spcAft>
                          <a:spcPts val="0"/>
                        </a:spcAft>
                      </a:pPr>
                      <a:r>
                        <a:rPr lang="en-US" sz="2800" dirty="0">
                          <a:effectLst/>
                        </a:rPr>
                        <a:t>Outcomes from high quality clinical data collection systems such as registries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08096" marR="108096" marT="0" marB="0"/>
                </a:tc>
                <a:tc>
                  <a:txBody>
                    <a:bodyPr/>
                    <a:lstStyle/>
                    <a:p>
                      <a:pPr marL="0" marR="0">
                        <a:lnSpc>
                          <a:spcPct val="107000"/>
                        </a:lnSpc>
                        <a:spcBef>
                          <a:spcPts val="0"/>
                        </a:spcBef>
                        <a:spcAft>
                          <a:spcPts val="0"/>
                        </a:spcAft>
                      </a:pPr>
                      <a:r>
                        <a:rPr lang="en-US" sz="2800">
                          <a:effectLst/>
                        </a:rPr>
                        <a:t>Is there sufficient evidence of the quality of the data collected by the registry? Are the devices adequately represented? Are the data appropriately stratified? Are the endpoints appropriate to the safety, performances and endpoints identified in the clinical evaluation plan?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108096" marR="108096" marT="0" marB="0"/>
                </a:tc>
                <a:extLst>
                  <a:ext uri="{0D108BD9-81ED-4DB2-BD59-A6C34878D82A}">
                    <a16:rowId xmlns:a16="http://schemas.microsoft.com/office/drawing/2014/main" val="1368006300"/>
                  </a:ext>
                </a:extLst>
              </a:tr>
              <a:tr h="3282254">
                <a:tc>
                  <a:txBody>
                    <a:bodyPr/>
                    <a:lstStyle/>
                    <a:p>
                      <a:pPr marL="0" marR="0">
                        <a:lnSpc>
                          <a:spcPct val="107000"/>
                        </a:lnSpc>
                        <a:spcBef>
                          <a:spcPts val="0"/>
                        </a:spcBef>
                        <a:spcAft>
                          <a:spcPts val="0"/>
                        </a:spcAft>
                      </a:pPr>
                      <a:r>
                        <a:rPr lang="en-US" sz="2800" dirty="0">
                          <a:effectLst/>
                        </a:rPr>
                        <a:t>4</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08096" marR="108096" marT="0" marB="0"/>
                </a:tc>
                <a:tc>
                  <a:txBody>
                    <a:bodyPr/>
                    <a:lstStyle/>
                    <a:p>
                      <a:pPr marL="0" marR="0">
                        <a:lnSpc>
                          <a:spcPct val="107000"/>
                        </a:lnSpc>
                        <a:spcBef>
                          <a:spcPts val="0"/>
                        </a:spcBef>
                        <a:spcAft>
                          <a:spcPts val="0"/>
                        </a:spcAft>
                      </a:pPr>
                      <a:r>
                        <a:rPr lang="en-US" sz="2800">
                          <a:effectLst/>
                        </a:rPr>
                        <a:t>Outcomes from studies with potential methodological flaws but where data can still be quantified, and acceptability justified</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108096" marR="108096" marT="0" marB="0"/>
                </a:tc>
                <a:tc>
                  <a:txBody>
                    <a:bodyPr/>
                    <a:lstStyle/>
                    <a:p>
                      <a:pPr marL="0" marR="0">
                        <a:lnSpc>
                          <a:spcPct val="107000"/>
                        </a:lnSpc>
                        <a:spcBef>
                          <a:spcPts val="0"/>
                        </a:spcBef>
                        <a:spcAft>
                          <a:spcPts val="0"/>
                        </a:spcAft>
                      </a:pPr>
                      <a:r>
                        <a:rPr lang="en-US" sz="2800" dirty="0">
                          <a:effectLst/>
                        </a:rPr>
                        <a:t>Many literature sources fall into this category, due to limitations such as missing information, publication bias, time lag bias, etc. This applies equally to publications in the peer-reviewed scientific literature. However, for legacy devices where no safety or performance concerns have been identified, these sources can be sufficient for confirmation of conformity to the relevant GSPRs if appropriately appraised and the gaps are identified and handled. High quality surveys may also fall into this category.</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08096" marR="108096" marT="0" marB="0"/>
                </a:tc>
                <a:extLst>
                  <a:ext uri="{0D108BD9-81ED-4DB2-BD59-A6C34878D82A}">
                    <a16:rowId xmlns:a16="http://schemas.microsoft.com/office/drawing/2014/main" val="3417924496"/>
                  </a:ext>
                </a:extLst>
              </a:tr>
            </a:tbl>
          </a:graphicData>
        </a:graphic>
      </p:graphicFrame>
      <p:cxnSp>
        <p:nvCxnSpPr>
          <p:cNvPr id="13" name="Straight Connector 12">
            <a:extLst>
              <a:ext uri="{FF2B5EF4-FFF2-40B4-BE49-F238E27FC236}">
                <a16:creationId xmlns:a16="http://schemas.microsoft.com/office/drawing/2014/main" id="{6B311319-8AAD-1D70-E16F-5796E7527053}"/>
              </a:ext>
            </a:extLst>
          </p:cNvPr>
          <p:cNvCxnSpPr/>
          <p:nvPr/>
        </p:nvCxnSpPr>
        <p:spPr>
          <a:xfrm>
            <a:off x="13650650" y="3381376"/>
            <a:ext cx="7704400" cy="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15" name="Straight Connector 14">
            <a:extLst>
              <a:ext uri="{FF2B5EF4-FFF2-40B4-BE49-F238E27FC236}">
                <a16:creationId xmlns:a16="http://schemas.microsoft.com/office/drawing/2014/main" id="{4D901F89-B463-C746-42DA-703E1B79F77C}"/>
              </a:ext>
            </a:extLst>
          </p:cNvPr>
          <p:cNvCxnSpPr/>
          <p:nvPr/>
        </p:nvCxnSpPr>
        <p:spPr>
          <a:xfrm flipH="1">
            <a:off x="13650650" y="2305050"/>
            <a:ext cx="72853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3" name="Slide Number Placeholder 2">
            <a:extLst>
              <a:ext uri="{FF2B5EF4-FFF2-40B4-BE49-F238E27FC236}">
                <a16:creationId xmlns:a16="http://schemas.microsoft.com/office/drawing/2014/main" id="{7623ED25-3712-CF54-82D9-024AB17BE782}"/>
              </a:ext>
            </a:extLst>
          </p:cNvPr>
          <p:cNvSpPr>
            <a:spLocks noGrp="1"/>
          </p:cNvSpPr>
          <p:nvPr>
            <p:ph type="sldNum" sz="quarter" idx="12"/>
          </p:nvPr>
        </p:nvSpPr>
        <p:spPr/>
        <p:txBody>
          <a:bodyPr/>
          <a:lst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a:lstStyle>
          <a:p>
            <a:fld id="{FD0446A7-7861-42B3-8920-0A6CACB3DFBF}" type="slidenum">
              <a:rPr lang="en-US" smtClean="0"/>
              <a:t>118</a:t>
            </a:fld>
            <a:endParaRPr lang="en-US"/>
          </a:p>
        </p:txBody>
      </p:sp>
    </p:spTree>
    <p:extLst>
      <p:ext uri="{BB962C8B-B14F-4D97-AF65-F5344CB8AC3E}">
        <p14:creationId xmlns:p14="http://schemas.microsoft.com/office/powerpoint/2010/main" val="254674060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0AB59-9E1C-A79F-793C-ED022880E8DA}"/>
              </a:ext>
            </a:extLst>
          </p:cNvPr>
          <p:cNvSpPr>
            <a:spLocks noGrp="1"/>
          </p:cNvSpPr>
          <p:nvPr>
            <p:ph type="title"/>
          </p:nvPr>
        </p:nvSpPr>
        <p:spPr>
          <a:xfrm>
            <a:off x="1657349" y="330201"/>
            <a:ext cx="9925050" cy="2651126"/>
          </a:xfrm>
        </p:spPr>
        <p:txBody>
          <a:bodyPr>
            <a:no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10400" dirty="0">
                <a:solidFill>
                  <a:srgbClr val="FF0000"/>
                </a:solidFill>
              </a:rPr>
              <a:t>MDCG-2020-6</a:t>
            </a:r>
          </a:p>
        </p:txBody>
      </p:sp>
      <p:graphicFrame>
        <p:nvGraphicFramePr>
          <p:cNvPr id="9" name="Content Placeholder 8">
            <a:extLst>
              <a:ext uri="{FF2B5EF4-FFF2-40B4-BE49-F238E27FC236}">
                <a16:creationId xmlns:a16="http://schemas.microsoft.com/office/drawing/2014/main" id="{976156D7-1931-5FCB-9B49-E37ABB1A88A2}"/>
              </a:ext>
            </a:extLst>
          </p:cNvPr>
          <p:cNvGraphicFramePr>
            <a:graphicFrameLocks noGrp="1"/>
          </p:cNvGraphicFramePr>
          <p:nvPr>
            <p:ph idx="1"/>
          </p:nvPr>
        </p:nvGraphicFramePr>
        <p:xfrm>
          <a:off x="1047750" y="2552703"/>
          <a:ext cx="22383752" cy="10433050"/>
        </p:xfrm>
        <a:graphic>
          <a:graphicData uri="http://schemas.openxmlformats.org/drawingml/2006/table">
            <a:tbl>
              <a:tblPr firstRow="1" firstCol="1" bandRow="1">
                <a:tableStyleId>{5C22544A-7EE6-4342-B048-85BDC9FD1C3A}</a:tableStyleId>
              </a:tblPr>
              <a:tblGrid>
                <a:gridCol w="1572848">
                  <a:extLst>
                    <a:ext uri="{9D8B030D-6E8A-4147-A177-3AD203B41FA5}">
                      <a16:colId xmlns:a16="http://schemas.microsoft.com/office/drawing/2014/main" val="2046265869"/>
                    </a:ext>
                  </a:extLst>
                </a:gridCol>
                <a:gridCol w="8972654">
                  <a:extLst>
                    <a:ext uri="{9D8B030D-6E8A-4147-A177-3AD203B41FA5}">
                      <a16:colId xmlns:a16="http://schemas.microsoft.com/office/drawing/2014/main" val="2745994777"/>
                    </a:ext>
                  </a:extLst>
                </a:gridCol>
                <a:gridCol w="11838250">
                  <a:extLst>
                    <a:ext uri="{9D8B030D-6E8A-4147-A177-3AD203B41FA5}">
                      <a16:colId xmlns:a16="http://schemas.microsoft.com/office/drawing/2014/main" val="745030627"/>
                    </a:ext>
                  </a:extLst>
                </a:gridCol>
              </a:tblGrid>
              <a:tr h="1977694">
                <a:tc>
                  <a:txBody>
                    <a:bodyPr/>
                    <a:lstStyle/>
                    <a:p>
                      <a:pPr marL="0" marR="0">
                        <a:lnSpc>
                          <a:spcPct val="107000"/>
                        </a:lnSpc>
                        <a:spcBef>
                          <a:spcPts val="0"/>
                        </a:spcBef>
                        <a:spcAft>
                          <a:spcPts val="0"/>
                        </a:spcAft>
                      </a:pPr>
                      <a:r>
                        <a:rPr lang="en-US" sz="2800" dirty="0">
                          <a:effectLst/>
                        </a:rPr>
                        <a:t>5</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04548" marR="104548" marT="0" marB="0"/>
                </a:tc>
                <a:tc>
                  <a:txBody>
                    <a:bodyPr/>
                    <a:lstStyle/>
                    <a:p>
                      <a:pPr marL="0" marR="0">
                        <a:lnSpc>
                          <a:spcPct val="107000"/>
                        </a:lnSpc>
                        <a:spcBef>
                          <a:spcPts val="0"/>
                        </a:spcBef>
                        <a:spcAft>
                          <a:spcPts val="0"/>
                        </a:spcAft>
                      </a:pPr>
                      <a:r>
                        <a:rPr lang="en-US" sz="2800" b="0" dirty="0">
                          <a:solidFill>
                            <a:schemeClr val="tx1"/>
                          </a:solidFill>
                          <a:effectLst/>
                        </a:rPr>
                        <a:t>Equivalence data (reliable / quantifiable)</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4548" marR="104548" marT="0" marB="0">
                    <a:solidFill>
                      <a:schemeClr val="accent1">
                        <a:lumMod val="20000"/>
                        <a:lumOff val="80000"/>
                      </a:schemeClr>
                    </a:solidFill>
                  </a:tcPr>
                </a:tc>
                <a:tc>
                  <a:txBody>
                    <a:bodyPr/>
                    <a:lstStyle/>
                    <a:p>
                      <a:pPr marL="0" marR="0">
                        <a:lnSpc>
                          <a:spcPct val="107000"/>
                        </a:lnSpc>
                        <a:spcBef>
                          <a:spcPts val="0"/>
                        </a:spcBef>
                        <a:spcAft>
                          <a:spcPts val="0"/>
                        </a:spcAft>
                      </a:pPr>
                      <a:r>
                        <a:rPr lang="en-US" sz="2800" b="0" dirty="0">
                          <a:solidFill>
                            <a:schemeClr val="tx1"/>
                          </a:solidFill>
                          <a:effectLst/>
                        </a:rPr>
                        <a:t>Equivalence must meet MDR criteria. It is normally expected that manufacturers should gather data on their own devices in the post-market phase, therefore reliance on equivalence should be duly justified, and linked to appropriate PMCF or proactive PMS.</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4548" marR="104548" marT="0" marB="0">
                    <a:solidFill>
                      <a:schemeClr val="accent1">
                        <a:lumMod val="20000"/>
                        <a:lumOff val="80000"/>
                      </a:schemeClr>
                    </a:solidFill>
                  </a:tcPr>
                </a:tc>
                <a:extLst>
                  <a:ext uri="{0D108BD9-81ED-4DB2-BD59-A6C34878D82A}">
                    <a16:rowId xmlns:a16="http://schemas.microsoft.com/office/drawing/2014/main" val="1412545274"/>
                  </a:ext>
                </a:extLst>
              </a:tr>
              <a:tr h="4000018">
                <a:tc>
                  <a:txBody>
                    <a:bodyPr/>
                    <a:lstStyle/>
                    <a:p>
                      <a:pPr marL="0" marR="0">
                        <a:lnSpc>
                          <a:spcPct val="107000"/>
                        </a:lnSpc>
                        <a:spcBef>
                          <a:spcPts val="0"/>
                        </a:spcBef>
                        <a:spcAft>
                          <a:spcPts val="0"/>
                        </a:spcAft>
                      </a:pPr>
                      <a:r>
                        <a:rPr lang="en-US" sz="2800">
                          <a:effectLst/>
                        </a:rPr>
                        <a:t>6</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104548" marR="104548" marT="0" marB="0"/>
                </a:tc>
                <a:tc>
                  <a:txBody>
                    <a:bodyPr/>
                    <a:lstStyle/>
                    <a:p>
                      <a:pPr marL="0" marR="0">
                        <a:lnSpc>
                          <a:spcPct val="107000"/>
                        </a:lnSpc>
                        <a:spcBef>
                          <a:spcPts val="0"/>
                        </a:spcBef>
                        <a:spcAft>
                          <a:spcPts val="0"/>
                        </a:spcAft>
                      </a:pPr>
                      <a:r>
                        <a:rPr lang="en-US" sz="2800" dirty="0">
                          <a:effectLst/>
                        </a:rPr>
                        <a:t>Evaluation of state of the art, including evaluation of clinical data from similar devices as defined in Section 1.2 of this document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04548" marR="104548" marT="0" marB="0"/>
                </a:tc>
                <a:tc>
                  <a:txBody>
                    <a:bodyPr/>
                    <a:lstStyle/>
                    <a:p>
                      <a:pPr marL="0" marR="0">
                        <a:lnSpc>
                          <a:spcPct val="107000"/>
                        </a:lnSpc>
                        <a:spcBef>
                          <a:spcPts val="0"/>
                        </a:spcBef>
                        <a:spcAft>
                          <a:spcPts val="0"/>
                        </a:spcAft>
                      </a:pPr>
                      <a:r>
                        <a:rPr lang="en-US" sz="2800" dirty="0">
                          <a:effectLst/>
                        </a:rPr>
                        <a:t>This is not considered clinical data under the MDR, but for well-established technologies only can be considered supportive of confirmation of conformity to the relevant GSPRs. Data from similar devices may be also important to establish whether the device under evaluation and similar devices belong to the group of devices considered as “well established technologies” (WET). See section 1.2 in this document for the criteria for WET. Data from similar devices may be used, for example, to demonstrate ubiquity of design, lack of novelty, known safety and performance profile of a generic group of devices, etc.</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04548" marR="104548" marT="0" marB="0"/>
                </a:tc>
                <a:extLst>
                  <a:ext uri="{0D108BD9-81ED-4DB2-BD59-A6C34878D82A}">
                    <a16:rowId xmlns:a16="http://schemas.microsoft.com/office/drawing/2014/main" val="2090297518"/>
                  </a:ext>
                </a:extLst>
              </a:tr>
              <a:tr h="2477644">
                <a:tc>
                  <a:txBody>
                    <a:bodyPr/>
                    <a:lstStyle/>
                    <a:p>
                      <a:pPr marL="0" marR="0">
                        <a:lnSpc>
                          <a:spcPct val="107000"/>
                        </a:lnSpc>
                        <a:spcBef>
                          <a:spcPts val="0"/>
                        </a:spcBef>
                        <a:spcAft>
                          <a:spcPts val="0"/>
                        </a:spcAft>
                      </a:pPr>
                      <a:r>
                        <a:rPr lang="en-US" sz="2800">
                          <a:effectLst/>
                        </a:rPr>
                        <a:t>7</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104548" marR="104548" marT="0" marB="0"/>
                </a:tc>
                <a:tc>
                  <a:txBody>
                    <a:bodyPr/>
                    <a:lstStyle/>
                    <a:p>
                      <a:pPr marL="0" marR="0">
                        <a:lnSpc>
                          <a:spcPct val="107000"/>
                        </a:lnSpc>
                        <a:spcBef>
                          <a:spcPts val="0"/>
                        </a:spcBef>
                        <a:spcAft>
                          <a:spcPts val="0"/>
                        </a:spcAft>
                      </a:pPr>
                      <a:r>
                        <a:rPr lang="en-US" sz="2800">
                          <a:effectLst/>
                        </a:rPr>
                        <a:t>Complaints and vigilance data; curated data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104548" marR="104548" marT="0" marB="0"/>
                </a:tc>
                <a:tc>
                  <a:txBody>
                    <a:bodyPr/>
                    <a:lstStyle/>
                    <a:p>
                      <a:pPr marL="0" marR="0">
                        <a:lnSpc>
                          <a:spcPct val="107000"/>
                        </a:lnSpc>
                        <a:spcBef>
                          <a:spcPts val="0"/>
                        </a:spcBef>
                        <a:spcAft>
                          <a:spcPts val="0"/>
                        </a:spcAft>
                      </a:pPr>
                      <a:r>
                        <a:rPr lang="en-US" sz="2800" dirty="0">
                          <a:effectLst/>
                        </a:rPr>
                        <a:t>This falls within the definition of clinical data under MDR Article 2(48), but is not generally considered a high-quality source of data due to limitations in reporting. It may be useful for identifying safety trends or performance issues. High volume data collected within a robust quality system may provide supportive evidence of device safety.</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04548" marR="104548" marT="0" marB="0"/>
                </a:tc>
                <a:extLst>
                  <a:ext uri="{0D108BD9-81ED-4DB2-BD59-A6C34878D82A}">
                    <a16:rowId xmlns:a16="http://schemas.microsoft.com/office/drawing/2014/main" val="3325554991"/>
                  </a:ext>
                </a:extLst>
              </a:tr>
              <a:tr h="1977694">
                <a:tc>
                  <a:txBody>
                    <a:bodyPr/>
                    <a:lstStyle/>
                    <a:p>
                      <a:pPr marL="0" marR="0">
                        <a:lnSpc>
                          <a:spcPct val="107000"/>
                        </a:lnSpc>
                        <a:spcBef>
                          <a:spcPts val="0"/>
                        </a:spcBef>
                        <a:spcAft>
                          <a:spcPts val="0"/>
                        </a:spcAft>
                      </a:pPr>
                      <a:r>
                        <a:rPr lang="en-US" sz="2800">
                          <a:effectLst/>
                        </a:rPr>
                        <a:t>8</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104548" marR="104548" marT="0" marB="0"/>
                </a:tc>
                <a:tc>
                  <a:txBody>
                    <a:bodyPr/>
                    <a:lstStyle/>
                    <a:p>
                      <a:pPr marL="0" marR="0">
                        <a:lnSpc>
                          <a:spcPct val="107000"/>
                        </a:lnSpc>
                        <a:spcBef>
                          <a:spcPts val="0"/>
                        </a:spcBef>
                        <a:spcAft>
                          <a:spcPts val="0"/>
                        </a:spcAft>
                      </a:pPr>
                      <a:r>
                        <a:rPr lang="en-US" sz="2800">
                          <a:effectLst/>
                        </a:rPr>
                        <a:t>Proactive PMS data, such as that derived from surveys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104548" marR="104548" marT="0" marB="0"/>
                </a:tc>
                <a:tc>
                  <a:txBody>
                    <a:bodyPr/>
                    <a:lstStyle/>
                    <a:p>
                      <a:pPr marL="0" marR="0">
                        <a:lnSpc>
                          <a:spcPct val="107000"/>
                        </a:lnSpc>
                        <a:spcBef>
                          <a:spcPts val="0"/>
                        </a:spcBef>
                        <a:spcAft>
                          <a:spcPts val="0"/>
                        </a:spcAft>
                      </a:pPr>
                      <a:r>
                        <a:rPr lang="en-US" sz="2800" dirty="0">
                          <a:effectLst/>
                        </a:rPr>
                        <a:t>This falls within the definition of clinical data under MDR Article 2(48), but is not generally considered a high quality source of data due limitations associated with sources of bias and quality of data collection. It may be useful for Page 22 of 22 identifying safety concerns or performance issues.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04548" marR="104548" marT="0" marB="0"/>
                </a:tc>
                <a:extLst>
                  <a:ext uri="{0D108BD9-81ED-4DB2-BD59-A6C34878D82A}">
                    <a16:rowId xmlns:a16="http://schemas.microsoft.com/office/drawing/2014/main" val="3657311186"/>
                  </a:ext>
                </a:extLst>
              </a:tr>
            </a:tbl>
          </a:graphicData>
        </a:graphic>
      </p:graphicFrame>
      <p:sp>
        <p:nvSpPr>
          <p:cNvPr id="3" name="Slide Number Placeholder 2">
            <a:extLst>
              <a:ext uri="{FF2B5EF4-FFF2-40B4-BE49-F238E27FC236}">
                <a16:creationId xmlns:a16="http://schemas.microsoft.com/office/drawing/2014/main" id="{74BE6DC5-9EF4-4C35-2D6B-C9B6E116C9B2}"/>
              </a:ext>
            </a:extLst>
          </p:cNvPr>
          <p:cNvSpPr>
            <a:spLocks noGrp="1"/>
          </p:cNvSpPr>
          <p:nvPr>
            <p:ph type="sldNum" sz="quarter" idx="12"/>
          </p:nvPr>
        </p:nvSpPr>
        <p:spPr/>
        <p:txBody>
          <a:bodyPr/>
          <a:lst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a:lstStyle>
          <a:p>
            <a:fld id="{FD0446A7-7861-42B3-8920-0A6CACB3DFBF}" type="slidenum">
              <a:rPr lang="en-US" smtClean="0"/>
              <a:t>119</a:t>
            </a:fld>
            <a:endParaRPr lang="en-US"/>
          </a:p>
        </p:txBody>
      </p:sp>
    </p:spTree>
    <p:extLst>
      <p:ext uri="{BB962C8B-B14F-4D97-AF65-F5344CB8AC3E}">
        <p14:creationId xmlns:p14="http://schemas.microsoft.com/office/powerpoint/2010/main" val="1491416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Screen Shot 2022-10-11 at 20.27.44.png" descr="Screen Shot 2022-10-11 at 20.27.44.png"/>
          <p:cNvPicPr>
            <a:picLocks noChangeAspect="1"/>
          </p:cNvPicPr>
          <p:nvPr/>
        </p:nvPicPr>
        <p:blipFill>
          <a:blip r:embed="rId2"/>
          <a:stretch>
            <a:fillRect/>
          </a:stretch>
        </p:blipFill>
        <p:spPr>
          <a:xfrm>
            <a:off x="53694" y="1632230"/>
            <a:ext cx="24276611" cy="1446457"/>
          </a:xfrm>
          <a:prstGeom prst="rect">
            <a:avLst/>
          </a:prstGeom>
          <a:ln w="63500">
            <a:solidFill>
              <a:schemeClr val="accent5"/>
            </a:solidFill>
            <a:miter lim="400000"/>
          </a:ln>
        </p:spPr>
      </p:pic>
      <p:sp>
        <p:nvSpPr>
          <p:cNvPr id="199" name="Tıbbİ Cİhaz YönetmelİĞİ geçİş sürecİ hakkında bİlgİlendİrme…"/>
          <p:cNvSpPr txBox="1"/>
          <p:nvPr/>
        </p:nvSpPr>
        <p:spPr>
          <a:xfrm>
            <a:off x="607642" y="3158190"/>
            <a:ext cx="23168717" cy="8902701"/>
          </a:xfrm>
          <a:prstGeom prst="rect">
            <a:avLst/>
          </a:prstGeom>
          <a:ln w="63500">
            <a:solidFill>
              <a:schemeClr val="accent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spcBef>
                <a:spcPts val="1000"/>
              </a:spcBef>
              <a:defRPr sz="5200" b="1" cap="all">
                <a:ln w="12700" cap="flat">
                  <a:solidFill>
                    <a:srgbClr val="000000"/>
                  </a:solidFill>
                  <a:prstDash val="solid"/>
                  <a:miter lim="400000"/>
                </a:ln>
                <a:solidFill>
                  <a:schemeClr val="accent2">
                    <a:hueOff val="-85258"/>
                    <a:satOff val="14347"/>
                    <a:lumOff val="22373"/>
                  </a:schemeClr>
                </a:solidFill>
                <a:latin typeface="Helvetica"/>
                <a:ea typeface="Helvetica"/>
                <a:cs typeface="Helvetica"/>
                <a:sym typeface="Helvetica"/>
              </a:defRPr>
            </a:pPr>
            <a:r>
              <a:t>Tıbbİ Cİhaz YönetmelİĞİ geçİş sürecİ hakkında bİlgİlendİrme</a:t>
            </a:r>
            <a:endParaRPr>
              <a:solidFill>
                <a:srgbClr val="333333"/>
              </a:solidFill>
            </a:endParaRPr>
          </a:p>
          <a:p>
            <a:pPr algn="l" defTabSz="457200">
              <a:spcBef>
                <a:spcPts val="1000"/>
              </a:spcBef>
              <a:defRPr sz="7300" b="1">
                <a:solidFill>
                  <a:srgbClr val="333333"/>
                </a:solidFill>
                <a:latin typeface="Helvetica"/>
                <a:ea typeface="Helvetica"/>
                <a:cs typeface="Helvetica"/>
                <a:sym typeface="Helvetica"/>
              </a:defRPr>
            </a:pPr>
            <a:r>
              <a:t>Üreticilerin belgeleri üzerinde </a:t>
            </a:r>
            <a:r>
              <a:rPr u="sng">
                <a:ln w="12700" cap="flat">
                  <a:solidFill>
                    <a:srgbClr val="000000"/>
                  </a:solidFill>
                  <a:prstDash val="solid"/>
                  <a:miter lim="400000"/>
                </a:ln>
                <a:solidFill>
                  <a:schemeClr val="accent5">
                    <a:lumOff val="-29866"/>
                  </a:schemeClr>
                </a:solidFill>
              </a:rPr>
              <a:t>değişikliğe sebep olacak başvuruları</a:t>
            </a:r>
            <a:r>
              <a:rPr>
                <a:ln w="12700" cap="flat">
                  <a:solidFill>
                    <a:srgbClr val="000000"/>
                  </a:solidFill>
                  <a:prstDash val="solid"/>
                  <a:miter lim="400000"/>
                </a:ln>
                <a:solidFill>
                  <a:schemeClr val="accent5"/>
                </a:solidFill>
              </a:rPr>
              <a:t> </a:t>
            </a:r>
            <a:r>
              <a:t>(kapsam genişletme, tasarım değişikliği, adres değişikliği vb.) ya da </a:t>
            </a:r>
            <a:r>
              <a:rPr>
                <a:ln w="12700" cap="flat">
                  <a:solidFill>
                    <a:srgbClr val="000000"/>
                  </a:solidFill>
                  <a:prstDash val="solid"/>
                  <a:miter lim="400000"/>
                </a:ln>
                <a:solidFill>
                  <a:schemeClr val="accent5"/>
                </a:solidFill>
              </a:rPr>
              <a:t>ilk belgelendirme talepleri olması durumunda </a:t>
            </a:r>
            <a:r>
              <a:rPr u="sng" cap="all">
                <a:ln w="12700" cap="flat">
                  <a:solidFill>
                    <a:srgbClr val="000000"/>
                  </a:solidFill>
                  <a:prstDash val="solid"/>
                  <a:miter lim="400000"/>
                </a:ln>
                <a:solidFill>
                  <a:schemeClr val="accent5">
                    <a:lumOff val="-29866"/>
                  </a:schemeClr>
                </a:solidFill>
              </a:rPr>
              <a:t>MDR kapsamında atanmış onaylanmış kuruluşlara başvuru yapması gerekmektedİr</a:t>
            </a:r>
            <a:r>
              <a:rPr cap="all">
                <a:ln w="12700" cap="flat">
                  <a:solidFill>
                    <a:srgbClr val="000000"/>
                  </a:solidFill>
                  <a:prstDash val="solid"/>
                  <a:miter lim="400000"/>
                </a:ln>
                <a:solidFill>
                  <a:schemeClr val="accent5">
                    <a:lumOff val="-29866"/>
                  </a:schemeClr>
                </a:solidFill>
              </a:rPr>
              <a:t>.</a:t>
            </a:r>
          </a:p>
        </p:txBody>
      </p:sp>
      <p:sp>
        <p:nvSpPr>
          <p:cNvPr id="2" name="Slide Number Placeholder 1">
            <a:extLst>
              <a:ext uri="{FF2B5EF4-FFF2-40B4-BE49-F238E27FC236}">
                <a16:creationId xmlns:a16="http://schemas.microsoft.com/office/drawing/2014/main" id="{19CC6D13-87F2-CCB1-F7D0-1D5B6F15ABB4}"/>
              </a:ext>
            </a:extLst>
          </p:cNvPr>
          <p:cNvSpPr>
            <a:spLocks noGrp="1"/>
          </p:cNvSpPr>
          <p:nvPr>
            <p:ph type="sldNum" sz="quarter" idx="2"/>
          </p:nvPr>
        </p:nvSpPr>
        <p:spPr/>
        <p:txBody>
          <a:bodyPr/>
          <a:lstStyle/>
          <a:p>
            <a:fld id="{86CB4B4D-7CA3-9044-876B-883B54F8677D}" type="slidenum">
              <a:rPr lang="en-US" smtClean="0"/>
              <a:t>12</a:t>
            </a:fld>
            <a:endParaRPr lang="en-US"/>
          </a:p>
        </p:txBody>
      </p:sp>
    </p:spTree>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1D42F-E037-7A1A-FEF2-86A8CA2556C3}"/>
              </a:ext>
            </a:extLst>
          </p:cNvPr>
          <p:cNvSpPr>
            <a:spLocks noGrp="1"/>
          </p:cNvSpPr>
          <p:nvPr>
            <p:ph type="title"/>
          </p:nvPr>
        </p:nvSpPr>
        <p:spPr>
          <a:xfrm>
            <a:off x="1676398" y="520701"/>
            <a:ext cx="10325100" cy="2651126"/>
          </a:xfrm>
        </p:spPr>
        <p:txBody>
          <a:bodyPr>
            <a:no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10400" dirty="0">
                <a:solidFill>
                  <a:srgbClr val="FF0000"/>
                </a:solidFill>
              </a:rPr>
              <a:t>MDCG-2020-6</a:t>
            </a:r>
          </a:p>
        </p:txBody>
      </p:sp>
      <p:graphicFrame>
        <p:nvGraphicFramePr>
          <p:cNvPr id="4" name="Content Placeholder 3">
            <a:extLst>
              <a:ext uri="{FF2B5EF4-FFF2-40B4-BE49-F238E27FC236}">
                <a16:creationId xmlns:a16="http://schemas.microsoft.com/office/drawing/2014/main" id="{F11002BF-BC0A-FD91-DADA-EC4EC3AEA840}"/>
              </a:ext>
            </a:extLst>
          </p:cNvPr>
          <p:cNvGraphicFramePr>
            <a:graphicFrameLocks noGrp="1"/>
          </p:cNvGraphicFramePr>
          <p:nvPr>
            <p:ph idx="1"/>
          </p:nvPr>
        </p:nvGraphicFramePr>
        <p:xfrm>
          <a:off x="1676398" y="2705101"/>
          <a:ext cx="21774152" cy="10146774"/>
        </p:xfrm>
        <a:graphic>
          <a:graphicData uri="http://schemas.openxmlformats.org/drawingml/2006/table">
            <a:tbl>
              <a:tblPr firstRow="1" firstCol="1" bandRow="1">
                <a:tableStyleId>{5C22544A-7EE6-4342-B048-85BDC9FD1C3A}</a:tableStyleId>
              </a:tblPr>
              <a:tblGrid>
                <a:gridCol w="1530010">
                  <a:extLst>
                    <a:ext uri="{9D8B030D-6E8A-4147-A177-3AD203B41FA5}">
                      <a16:colId xmlns:a16="http://schemas.microsoft.com/office/drawing/2014/main" val="992112138"/>
                    </a:ext>
                  </a:extLst>
                </a:gridCol>
                <a:gridCol w="8728294">
                  <a:extLst>
                    <a:ext uri="{9D8B030D-6E8A-4147-A177-3AD203B41FA5}">
                      <a16:colId xmlns:a16="http://schemas.microsoft.com/office/drawing/2014/main" val="565179132"/>
                    </a:ext>
                  </a:extLst>
                </a:gridCol>
                <a:gridCol w="11515848">
                  <a:extLst>
                    <a:ext uri="{9D8B030D-6E8A-4147-A177-3AD203B41FA5}">
                      <a16:colId xmlns:a16="http://schemas.microsoft.com/office/drawing/2014/main" val="2288390781"/>
                    </a:ext>
                  </a:extLst>
                </a:gridCol>
              </a:tblGrid>
              <a:tr h="3145074">
                <a:tc>
                  <a:txBody>
                    <a:bodyPr/>
                    <a:lstStyle/>
                    <a:p>
                      <a:pPr marL="0" marR="0">
                        <a:lnSpc>
                          <a:spcPct val="107000"/>
                        </a:lnSpc>
                        <a:spcBef>
                          <a:spcPts val="0"/>
                        </a:spcBef>
                        <a:spcAft>
                          <a:spcPts val="0"/>
                        </a:spcAft>
                      </a:pPr>
                      <a:r>
                        <a:rPr lang="en-US" sz="3200" dirty="0">
                          <a:effectLst/>
                        </a:rPr>
                        <a:t>9</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137160" marR="137160" marT="0" marB="0"/>
                </a:tc>
                <a:tc>
                  <a:txBody>
                    <a:bodyPr/>
                    <a:lstStyle/>
                    <a:p>
                      <a:pPr marL="0" marR="0">
                        <a:lnSpc>
                          <a:spcPct val="107000"/>
                        </a:lnSpc>
                        <a:spcBef>
                          <a:spcPts val="0"/>
                        </a:spcBef>
                        <a:spcAft>
                          <a:spcPts val="0"/>
                        </a:spcAft>
                      </a:pPr>
                      <a:r>
                        <a:rPr lang="en-US" sz="3200" b="0" dirty="0">
                          <a:solidFill>
                            <a:schemeClr val="tx1"/>
                          </a:solidFill>
                          <a:effectLst/>
                        </a:rPr>
                        <a:t>Individual case reports on the subject device</a:t>
                      </a:r>
                      <a:endParaRPr lang="en-US" sz="3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37160" marR="137160" marT="0" marB="0">
                    <a:solidFill>
                      <a:schemeClr val="accent1">
                        <a:lumMod val="20000"/>
                        <a:lumOff val="80000"/>
                      </a:schemeClr>
                    </a:solidFill>
                  </a:tcPr>
                </a:tc>
                <a:tc>
                  <a:txBody>
                    <a:bodyPr/>
                    <a:lstStyle/>
                    <a:p>
                      <a:pPr marL="0" marR="0">
                        <a:lnSpc>
                          <a:spcPct val="107000"/>
                        </a:lnSpc>
                        <a:spcBef>
                          <a:spcPts val="0"/>
                        </a:spcBef>
                        <a:spcAft>
                          <a:spcPts val="0"/>
                        </a:spcAft>
                      </a:pPr>
                      <a:r>
                        <a:rPr lang="en-US" sz="3200" b="0" dirty="0">
                          <a:solidFill>
                            <a:schemeClr val="tx1"/>
                          </a:solidFill>
                          <a:effectLst/>
                        </a:rPr>
                        <a:t>This falls within the definition of clinical data under MDR Article 2(48), but is not considered a high quality source of data due to limitations in </a:t>
                      </a:r>
                      <a:r>
                        <a:rPr lang="en-US" sz="3200" b="0" dirty="0" err="1">
                          <a:solidFill>
                            <a:schemeClr val="tx1"/>
                          </a:solidFill>
                          <a:effectLst/>
                        </a:rPr>
                        <a:t>generalising</a:t>
                      </a:r>
                      <a:r>
                        <a:rPr lang="en-US" sz="3200" b="0" dirty="0">
                          <a:solidFill>
                            <a:schemeClr val="tx1"/>
                          </a:solidFill>
                          <a:effectLst/>
                        </a:rPr>
                        <a:t> findings to a wider patient population, reporting bias, etc. It may provide supportive or illustrative information with respect to specific claims.</a:t>
                      </a:r>
                      <a:endParaRPr lang="en-US" sz="3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37160" marR="137160" marT="0" marB="0">
                    <a:solidFill>
                      <a:schemeClr val="accent1">
                        <a:lumMod val="20000"/>
                        <a:lumOff val="80000"/>
                      </a:schemeClr>
                    </a:solidFill>
                  </a:tcPr>
                </a:tc>
                <a:extLst>
                  <a:ext uri="{0D108BD9-81ED-4DB2-BD59-A6C34878D82A}">
                    <a16:rowId xmlns:a16="http://schemas.microsoft.com/office/drawing/2014/main" val="574278569"/>
                  </a:ext>
                </a:extLst>
              </a:tr>
              <a:tr h="3145074">
                <a:tc>
                  <a:txBody>
                    <a:bodyPr/>
                    <a:lstStyle/>
                    <a:p>
                      <a:pPr marL="0" marR="0">
                        <a:lnSpc>
                          <a:spcPct val="107000"/>
                        </a:lnSpc>
                        <a:spcBef>
                          <a:spcPts val="0"/>
                        </a:spcBef>
                        <a:spcAft>
                          <a:spcPts val="0"/>
                        </a:spcAft>
                      </a:pPr>
                      <a:r>
                        <a:rPr lang="en-US" sz="3200">
                          <a:effectLst/>
                        </a:rPr>
                        <a:t>10</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137160" marR="137160" marT="0" marB="0"/>
                </a:tc>
                <a:tc>
                  <a:txBody>
                    <a:bodyPr/>
                    <a:lstStyle/>
                    <a:p>
                      <a:pPr marL="0" marR="0">
                        <a:lnSpc>
                          <a:spcPct val="107000"/>
                        </a:lnSpc>
                        <a:spcBef>
                          <a:spcPts val="0"/>
                        </a:spcBef>
                        <a:spcAft>
                          <a:spcPts val="0"/>
                        </a:spcAft>
                      </a:pPr>
                      <a:r>
                        <a:rPr lang="en-US" sz="3200" dirty="0">
                          <a:effectLst/>
                        </a:rPr>
                        <a:t>Compliance to non-clinical elements of common specifications considered relevant to device safety and performance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137160" marR="137160" marT="0" marB="0"/>
                </a:tc>
                <a:tc>
                  <a:txBody>
                    <a:bodyPr/>
                    <a:lstStyle/>
                    <a:p>
                      <a:pPr marL="0" marR="0">
                        <a:lnSpc>
                          <a:spcPct val="107000"/>
                        </a:lnSpc>
                        <a:spcBef>
                          <a:spcPts val="0"/>
                        </a:spcBef>
                        <a:spcAft>
                          <a:spcPts val="0"/>
                        </a:spcAft>
                      </a:pPr>
                      <a:r>
                        <a:rPr lang="en-US" sz="3200" dirty="0">
                          <a:effectLst/>
                        </a:rPr>
                        <a:t>Common specifications which address clinical investigation or data requirements directly would rank higher in this hierarchy. Common specifications may address clinically relevant endpoints through non-clinical evidence such as mechanical testing for strength and endurance, biological safety, usability, etc.</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137160" marR="137160" marT="0" marB="0"/>
                </a:tc>
                <a:extLst>
                  <a:ext uri="{0D108BD9-81ED-4DB2-BD59-A6C34878D82A}">
                    <a16:rowId xmlns:a16="http://schemas.microsoft.com/office/drawing/2014/main" val="1092887773"/>
                  </a:ext>
                </a:extLst>
              </a:tr>
              <a:tr h="1788612">
                <a:tc>
                  <a:txBody>
                    <a:bodyPr/>
                    <a:lstStyle/>
                    <a:p>
                      <a:pPr marL="0" marR="0">
                        <a:lnSpc>
                          <a:spcPct val="107000"/>
                        </a:lnSpc>
                        <a:spcBef>
                          <a:spcPts val="0"/>
                        </a:spcBef>
                        <a:spcAft>
                          <a:spcPts val="0"/>
                        </a:spcAft>
                      </a:pPr>
                      <a:r>
                        <a:rPr lang="en-US" sz="3200">
                          <a:effectLst/>
                        </a:rPr>
                        <a:t>11</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137160" marR="137160" marT="0" marB="0"/>
                </a:tc>
                <a:tc>
                  <a:txBody>
                    <a:bodyPr/>
                    <a:lstStyle/>
                    <a:p>
                      <a:pPr marL="0" marR="0">
                        <a:lnSpc>
                          <a:spcPct val="107000"/>
                        </a:lnSpc>
                        <a:spcBef>
                          <a:spcPts val="0"/>
                        </a:spcBef>
                        <a:spcAft>
                          <a:spcPts val="0"/>
                        </a:spcAft>
                      </a:pPr>
                      <a:r>
                        <a:rPr lang="en-US" sz="3200">
                          <a:effectLst/>
                        </a:rPr>
                        <a:t>Simulated use / animal / cadaveric testing involving healthcare professionals or other end users</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137160" marR="137160" marT="0" marB="0"/>
                </a:tc>
                <a:tc>
                  <a:txBody>
                    <a:bodyPr/>
                    <a:lstStyle/>
                    <a:p>
                      <a:pPr marL="0" marR="0">
                        <a:lnSpc>
                          <a:spcPct val="107000"/>
                        </a:lnSpc>
                        <a:spcBef>
                          <a:spcPts val="0"/>
                        </a:spcBef>
                        <a:spcAft>
                          <a:spcPts val="0"/>
                        </a:spcAft>
                      </a:pPr>
                      <a:r>
                        <a:rPr lang="en-US" sz="3200" dirty="0">
                          <a:effectLst/>
                        </a:rPr>
                        <a:t>This is not clinical data, but may be considered evidence of confirmation of conformity to relevant GSPRs, particularly in terms of usability, such as for accessories or instruments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137160" marR="137160" marT="0" marB="0"/>
                </a:tc>
                <a:extLst>
                  <a:ext uri="{0D108BD9-81ED-4DB2-BD59-A6C34878D82A}">
                    <a16:rowId xmlns:a16="http://schemas.microsoft.com/office/drawing/2014/main" val="3844638658"/>
                  </a:ext>
                </a:extLst>
              </a:tr>
              <a:tr h="2068014">
                <a:tc>
                  <a:txBody>
                    <a:bodyPr/>
                    <a:lstStyle/>
                    <a:p>
                      <a:pPr marL="0" marR="0">
                        <a:lnSpc>
                          <a:spcPct val="107000"/>
                        </a:lnSpc>
                        <a:spcBef>
                          <a:spcPts val="0"/>
                        </a:spcBef>
                        <a:spcAft>
                          <a:spcPts val="0"/>
                        </a:spcAft>
                      </a:pPr>
                      <a:r>
                        <a:rPr lang="en-US" sz="3200">
                          <a:effectLst/>
                        </a:rPr>
                        <a:t>12</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137160" marR="137160" marT="0" marB="0"/>
                </a:tc>
                <a:tc>
                  <a:txBody>
                    <a:bodyPr/>
                    <a:lstStyle/>
                    <a:p>
                      <a:pPr marL="0" marR="0">
                        <a:lnSpc>
                          <a:spcPct val="107000"/>
                        </a:lnSpc>
                        <a:spcBef>
                          <a:spcPts val="0"/>
                        </a:spcBef>
                        <a:spcAft>
                          <a:spcPts val="0"/>
                        </a:spcAft>
                      </a:pPr>
                      <a:r>
                        <a:rPr lang="en-US" sz="3200">
                          <a:effectLst/>
                        </a:rPr>
                        <a:t>Pre-clinical and bench testing / compliance to standards</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137160" marR="137160" marT="0" marB="0"/>
                </a:tc>
                <a:tc>
                  <a:txBody>
                    <a:bodyPr/>
                    <a:lstStyle/>
                    <a:p>
                      <a:pPr marL="0" marR="0">
                        <a:lnSpc>
                          <a:spcPct val="107000"/>
                        </a:lnSpc>
                        <a:spcBef>
                          <a:spcPts val="0"/>
                        </a:spcBef>
                        <a:spcAft>
                          <a:spcPts val="0"/>
                        </a:spcAft>
                      </a:pPr>
                      <a:r>
                        <a:rPr lang="en-US" sz="3200" dirty="0">
                          <a:effectLst/>
                        </a:rPr>
                        <a:t>Pre-clinical and bench testing may address clinically relevant endpoints through non-clinical evidence such as mechanical testing for strength and endurance, biological safety, usability, etc.</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137160" marR="137160" marT="0" marB="0"/>
                </a:tc>
                <a:extLst>
                  <a:ext uri="{0D108BD9-81ED-4DB2-BD59-A6C34878D82A}">
                    <a16:rowId xmlns:a16="http://schemas.microsoft.com/office/drawing/2014/main" val="3078186398"/>
                  </a:ext>
                </a:extLst>
              </a:tr>
            </a:tbl>
          </a:graphicData>
        </a:graphic>
      </p:graphicFrame>
      <p:sp>
        <p:nvSpPr>
          <p:cNvPr id="3" name="Slide Number Placeholder 2">
            <a:extLst>
              <a:ext uri="{FF2B5EF4-FFF2-40B4-BE49-F238E27FC236}">
                <a16:creationId xmlns:a16="http://schemas.microsoft.com/office/drawing/2014/main" id="{5983979C-DF7D-F0EB-6054-1400666D43DB}"/>
              </a:ext>
            </a:extLst>
          </p:cNvPr>
          <p:cNvSpPr>
            <a:spLocks noGrp="1"/>
          </p:cNvSpPr>
          <p:nvPr>
            <p:ph type="sldNum" sz="quarter" idx="12"/>
          </p:nvPr>
        </p:nvSpPr>
        <p:spPr/>
        <p:txBody>
          <a:bodyPr/>
          <a:lst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a:lstStyle>
          <a:p>
            <a:fld id="{FD0446A7-7861-42B3-8920-0A6CACB3DFBF}" type="slidenum">
              <a:rPr lang="en-US" smtClean="0"/>
              <a:t>120</a:t>
            </a:fld>
            <a:endParaRPr lang="en-US"/>
          </a:p>
        </p:txBody>
      </p:sp>
    </p:spTree>
    <p:extLst>
      <p:ext uri="{BB962C8B-B14F-4D97-AF65-F5344CB8AC3E}">
        <p14:creationId xmlns:p14="http://schemas.microsoft.com/office/powerpoint/2010/main" val="357476900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80440-B209-5856-207B-5848FC329987}"/>
              </a:ext>
            </a:extLst>
          </p:cNvPr>
          <p:cNvSpPr>
            <a:spLocks noGrp="1"/>
          </p:cNvSpPr>
          <p:nvPr>
            <p:ph type="title"/>
          </p:nvPr>
        </p:nvSpPr>
        <p:spPr/>
        <p:txBody>
          <a:bodyPr>
            <a:norm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10400" dirty="0" err="1">
                <a:solidFill>
                  <a:srgbClr val="FF0000"/>
                </a:solidFill>
              </a:rPr>
              <a:t>Klinik</a:t>
            </a:r>
            <a:r>
              <a:rPr lang="en-US" sz="10400" dirty="0">
                <a:solidFill>
                  <a:srgbClr val="FF0000"/>
                </a:solidFill>
              </a:rPr>
              <a:t> </a:t>
            </a:r>
            <a:r>
              <a:rPr lang="en-US" sz="10400" dirty="0" err="1">
                <a:solidFill>
                  <a:srgbClr val="FF0000"/>
                </a:solidFill>
              </a:rPr>
              <a:t>Verinin</a:t>
            </a:r>
            <a:r>
              <a:rPr lang="en-US" sz="10400" dirty="0">
                <a:solidFill>
                  <a:srgbClr val="FF0000"/>
                </a:solidFill>
              </a:rPr>
              <a:t> </a:t>
            </a:r>
            <a:r>
              <a:rPr lang="en-US" sz="10400" dirty="0" err="1">
                <a:solidFill>
                  <a:srgbClr val="FF0000"/>
                </a:solidFill>
              </a:rPr>
              <a:t>Değerlendirilmesi</a:t>
            </a:r>
            <a:endParaRPr lang="en-US" sz="10400" dirty="0">
              <a:solidFill>
                <a:srgbClr val="FF0000"/>
              </a:solidFill>
            </a:endParaRPr>
          </a:p>
        </p:txBody>
      </p:sp>
      <p:sp>
        <p:nvSpPr>
          <p:cNvPr id="5" name="Text Placeholder 4">
            <a:extLst>
              <a:ext uri="{FF2B5EF4-FFF2-40B4-BE49-F238E27FC236}">
                <a16:creationId xmlns:a16="http://schemas.microsoft.com/office/drawing/2014/main" id="{F3D4BE37-3BF2-4532-A7D0-7DEC7E0D141F}"/>
              </a:ext>
            </a:extLst>
          </p:cNvPr>
          <p:cNvSpPr>
            <a:spLocks noGrp="1"/>
          </p:cNvSpPr>
          <p:nvPr>
            <p:ph type="body" idx="1"/>
          </p:nvPr>
        </p:nvSpPr>
        <p:spPr>
          <a:xfrm>
            <a:off x="1679577" y="2788921"/>
            <a:ext cx="10315574" cy="2221230"/>
          </a:xfrm>
        </p:spPr>
        <p:txBody>
          <a:bodyPr>
            <a:norm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dirty="0" err="1"/>
              <a:t>Literatür</a:t>
            </a:r>
            <a:r>
              <a:rPr lang="en-US" dirty="0"/>
              <a:t> </a:t>
            </a:r>
            <a:r>
              <a:rPr lang="en-US" dirty="0" err="1"/>
              <a:t>Verilerinin</a:t>
            </a:r>
            <a:r>
              <a:rPr lang="en-US" dirty="0"/>
              <a:t> </a:t>
            </a:r>
            <a:r>
              <a:rPr lang="en-US" dirty="0" err="1"/>
              <a:t>Değerlendirilmesi</a:t>
            </a:r>
            <a:endParaRPr lang="en-US" dirty="0"/>
          </a:p>
          <a:p>
            <a:endParaRPr lang="en-US" dirty="0"/>
          </a:p>
        </p:txBody>
      </p:sp>
      <p:sp>
        <p:nvSpPr>
          <p:cNvPr id="3" name="Content Placeholder 2">
            <a:extLst>
              <a:ext uri="{FF2B5EF4-FFF2-40B4-BE49-F238E27FC236}">
                <a16:creationId xmlns:a16="http://schemas.microsoft.com/office/drawing/2014/main" id="{4FC9054F-3930-F3D1-2452-66D151E4517C}"/>
              </a:ext>
            </a:extLst>
          </p:cNvPr>
          <p:cNvSpPr>
            <a:spLocks noGrp="1"/>
          </p:cNvSpPr>
          <p:nvPr>
            <p:ph sz="half" idx="2"/>
          </p:nvPr>
        </p:nvSpPr>
        <p:spPr/>
        <p:txBody>
          <a:bodyPr>
            <a:norm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1143000" lvl="1" indent="-685800"/>
            <a:r>
              <a:rPr lang="en-US" sz="4000" dirty="0"/>
              <a:t>IMDRF, </a:t>
            </a:r>
            <a:r>
              <a:rPr lang="en-US" sz="4000" dirty="0" err="1"/>
              <a:t>klinik</a:t>
            </a:r>
            <a:r>
              <a:rPr lang="en-US" sz="4000" dirty="0"/>
              <a:t> </a:t>
            </a:r>
            <a:r>
              <a:rPr lang="en-US" sz="4000" dirty="0" err="1"/>
              <a:t>değerlendirme</a:t>
            </a:r>
            <a:r>
              <a:rPr lang="en-US" sz="4000" dirty="0"/>
              <a:t> </a:t>
            </a:r>
            <a:r>
              <a:rPr lang="en-US" sz="4000" dirty="0" err="1"/>
              <a:t>raporu</a:t>
            </a:r>
            <a:r>
              <a:rPr lang="en-US" sz="4000" dirty="0"/>
              <a:t> </a:t>
            </a:r>
            <a:r>
              <a:rPr lang="en-US" sz="4000" dirty="0" err="1"/>
              <a:t>için</a:t>
            </a:r>
            <a:r>
              <a:rPr lang="en-US" sz="4000" dirty="0"/>
              <a:t> </a:t>
            </a:r>
            <a:r>
              <a:rPr lang="en-US" sz="4000" dirty="0" err="1"/>
              <a:t>bir</a:t>
            </a:r>
            <a:r>
              <a:rPr lang="en-US" sz="4000" dirty="0"/>
              <a:t> </a:t>
            </a:r>
            <a:r>
              <a:rPr lang="en-US" sz="4000" dirty="0" err="1"/>
              <a:t>klinik</a:t>
            </a:r>
            <a:r>
              <a:rPr lang="en-US" sz="4000" dirty="0"/>
              <a:t> </a:t>
            </a:r>
            <a:r>
              <a:rPr lang="en-US" sz="4000" dirty="0" err="1"/>
              <a:t>literatür</a:t>
            </a:r>
            <a:r>
              <a:rPr lang="en-US" sz="4000" dirty="0"/>
              <a:t> </a:t>
            </a:r>
            <a:r>
              <a:rPr lang="en-US" sz="4000" dirty="0" err="1"/>
              <a:t>değerlendirme</a:t>
            </a:r>
            <a:r>
              <a:rPr lang="en-US" sz="4000" dirty="0"/>
              <a:t> </a:t>
            </a:r>
            <a:r>
              <a:rPr lang="en-US" sz="4000" dirty="0" err="1"/>
              <a:t>protokolü</a:t>
            </a:r>
            <a:r>
              <a:rPr lang="en-US" sz="4000" dirty="0"/>
              <a:t> </a:t>
            </a:r>
            <a:r>
              <a:rPr lang="en-US" sz="4000" dirty="0" err="1"/>
              <a:t>yayınladı</a:t>
            </a:r>
            <a:r>
              <a:rPr lang="en-US" sz="4000" dirty="0"/>
              <a:t>. (IMDRF MDCE WG/N56FINAL:2019)</a:t>
            </a:r>
          </a:p>
          <a:p>
            <a:pPr marL="1143000" lvl="1" indent="-685800"/>
            <a:r>
              <a:rPr lang="en-US" sz="4000" dirty="0" err="1"/>
              <a:t>Değerleme</a:t>
            </a:r>
            <a:r>
              <a:rPr lang="en-US" sz="4000" dirty="0"/>
              <a:t> </a:t>
            </a:r>
            <a:r>
              <a:rPr lang="en-US" sz="4000" dirty="0" err="1"/>
              <a:t>kriterleri</a:t>
            </a:r>
            <a:r>
              <a:rPr lang="en-US" sz="4000" dirty="0"/>
              <a:t> </a:t>
            </a:r>
            <a:r>
              <a:rPr lang="en-US" sz="4000" dirty="0" err="1"/>
              <a:t>makalede</a:t>
            </a:r>
            <a:r>
              <a:rPr lang="en-US" sz="4000" dirty="0"/>
              <a:t> </a:t>
            </a:r>
            <a:r>
              <a:rPr lang="en-US" sz="4000" dirty="0" err="1"/>
              <a:t>verilmiştir</a:t>
            </a:r>
            <a:r>
              <a:rPr lang="en-US" sz="4000" dirty="0"/>
              <a:t>.</a:t>
            </a:r>
          </a:p>
          <a:p>
            <a:pPr marL="1143000" lvl="1" indent="-685800"/>
            <a:r>
              <a:rPr lang="en-US" sz="4000" dirty="0" err="1"/>
              <a:t>Harici</a:t>
            </a:r>
            <a:r>
              <a:rPr lang="en-US" sz="4000" dirty="0"/>
              <a:t> </a:t>
            </a:r>
            <a:r>
              <a:rPr lang="en-US" sz="4000" dirty="0" err="1"/>
              <a:t>bırakma</a:t>
            </a:r>
            <a:r>
              <a:rPr lang="en-US" sz="4000" dirty="0"/>
              <a:t> </a:t>
            </a:r>
            <a:r>
              <a:rPr lang="en-US" sz="4000" dirty="0" err="1"/>
              <a:t>kriterleri</a:t>
            </a:r>
            <a:r>
              <a:rPr lang="en-US" sz="4000" dirty="0"/>
              <a:t>, </a:t>
            </a:r>
            <a:r>
              <a:rPr lang="en-US" sz="4000" dirty="0" err="1"/>
              <a:t>klinik</a:t>
            </a:r>
            <a:r>
              <a:rPr lang="en-US" sz="4000" dirty="0"/>
              <a:t> </a:t>
            </a:r>
            <a:r>
              <a:rPr lang="en-US" sz="4000" dirty="0" err="1"/>
              <a:t>verilerin</a:t>
            </a:r>
            <a:r>
              <a:rPr lang="en-US" sz="4000" dirty="0"/>
              <a:t> </a:t>
            </a:r>
            <a:r>
              <a:rPr lang="en-US" sz="4000" dirty="0" err="1"/>
              <a:t>değerlenlendirenler</a:t>
            </a:r>
            <a:r>
              <a:rPr lang="en-US" sz="4000" dirty="0"/>
              <a:t> </a:t>
            </a:r>
            <a:r>
              <a:rPr lang="en-US" sz="4000" dirty="0" err="1"/>
              <a:t>tarafından</a:t>
            </a:r>
            <a:r>
              <a:rPr lang="en-US" sz="4000" dirty="0"/>
              <a:t> </a:t>
            </a:r>
            <a:r>
              <a:rPr lang="en-US" sz="4000" dirty="0" err="1"/>
              <a:t>belirtilmelidir</a:t>
            </a:r>
            <a:r>
              <a:rPr lang="en-US" sz="4000" dirty="0"/>
              <a:t>.</a:t>
            </a:r>
          </a:p>
          <a:p>
            <a:pPr marL="1143000" lvl="1" indent="-685800"/>
            <a:r>
              <a:rPr lang="en-US" sz="4000" dirty="0" err="1"/>
              <a:t>Katkının</a:t>
            </a:r>
            <a:r>
              <a:rPr lang="en-US" sz="4000" dirty="0"/>
              <a:t> </a:t>
            </a:r>
            <a:r>
              <a:rPr lang="en-US" sz="4000" dirty="0" err="1"/>
              <a:t>ağırlıklandırılması</a:t>
            </a:r>
            <a:r>
              <a:rPr lang="en-US" sz="4000" dirty="0"/>
              <a:t> </a:t>
            </a:r>
            <a:r>
              <a:rPr lang="en-US" sz="4000" dirty="0" err="1"/>
              <a:t>yapılmalıdır</a:t>
            </a:r>
            <a:r>
              <a:rPr lang="en-US" sz="4000" dirty="0"/>
              <a:t>.</a:t>
            </a:r>
          </a:p>
          <a:p>
            <a:pPr marL="1143000" lvl="1" indent="-685800"/>
            <a:r>
              <a:rPr lang="en-US" sz="4000" dirty="0" err="1"/>
              <a:t>Bilimsel</a:t>
            </a:r>
            <a:r>
              <a:rPr lang="en-US" sz="4000" dirty="0"/>
              <a:t> </a:t>
            </a:r>
            <a:r>
              <a:rPr lang="en-US" sz="4000" dirty="0" err="1"/>
              <a:t>makalelerde</a:t>
            </a:r>
            <a:r>
              <a:rPr lang="en-US" sz="4000" dirty="0"/>
              <a:t> </a:t>
            </a:r>
            <a:r>
              <a:rPr lang="en-US" sz="4000" dirty="0" err="1"/>
              <a:t>sağlanan</a:t>
            </a:r>
            <a:r>
              <a:rPr lang="en-US" sz="4000" dirty="0"/>
              <a:t> </a:t>
            </a:r>
            <a:r>
              <a:rPr lang="en-US" sz="4000" dirty="0" err="1"/>
              <a:t>klinik</a:t>
            </a:r>
            <a:r>
              <a:rPr lang="en-US" sz="4000" dirty="0"/>
              <a:t> risk, </a:t>
            </a:r>
            <a:r>
              <a:rPr lang="en-US" sz="4000" dirty="0" err="1"/>
              <a:t>fayda</a:t>
            </a:r>
            <a:r>
              <a:rPr lang="en-US" sz="4000" dirty="0"/>
              <a:t> </a:t>
            </a:r>
            <a:r>
              <a:rPr lang="en-US" sz="4000" dirty="0" err="1"/>
              <a:t>veya</a:t>
            </a:r>
            <a:r>
              <a:rPr lang="en-US" sz="4000" dirty="0"/>
              <a:t> </a:t>
            </a:r>
            <a:r>
              <a:rPr lang="en-US" sz="4000" dirty="0" err="1"/>
              <a:t>istenmeyen</a:t>
            </a:r>
            <a:r>
              <a:rPr lang="en-US" sz="4000" dirty="0"/>
              <a:t> </a:t>
            </a:r>
            <a:r>
              <a:rPr lang="en-US" sz="4000" dirty="0" err="1"/>
              <a:t>yan</a:t>
            </a:r>
            <a:r>
              <a:rPr lang="en-US" sz="4000" dirty="0"/>
              <a:t> </a:t>
            </a:r>
            <a:r>
              <a:rPr lang="en-US" sz="4000" dirty="0" err="1"/>
              <a:t>etkileri</a:t>
            </a:r>
            <a:r>
              <a:rPr lang="en-US" sz="4000" dirty="0"/>
              <a:t> </a:t>
            </a:r>
            <a:r>
              <a:rPr lang="en-US" sz="4000" dirty="0" err="1"/>
              <a:t>belirlemek</a:t>
            </a:r>
            <a:r>
              <a:rPr lang="en-US" sz="4000" dirty="0"/>
              <a:t> iyi </a:t>
            </a:r>
            <a:r>
              <a:rPr lang="en-US" sz="4000" dirty="0" err="1"/>
              <a:t>bir</a:t>
            </a:r>
            <a:r>
              <a:rPr lang="en-US" sz="4000" dirty="0"/>
              <a:t> </a:t>
            </a:r>
            <a:r>
              <a:rPr lang="en-US" sz="4000" dirty="0" err="1"/>
              <a:t>analiz</a:t>
            </a:r>
            <a:r>
              <a:rPr lang="en-US" sz="4000" dirty="0"/>
              <a:t> </a:t>
            </a:r>
            <a:r>
              <a:rPr lang="en-US" sz="4000" dirty="0" err="1"/>
              <a:t>yöntemidir</a:t>
            </a:r>
            <a:r>
              <a:rPr lang="en-US" sz="4000" dirty="0"/>
              <a:t>.</a:t>
            </a:r>
          </a:p>
        </p:txBody>
      </p:sp>
      <p:sp>
        <p:nvSpPr>
          <p:cNvPr id="6" name="Text Placeholder 5">
            <a:extLst>
              <a:ext uri="{FF2B5EF4-FFF2-40B4-BE49-F238E27FC236}">
                <a16:creationId xmlns:a16="http://schemas.microsoft.com/office/drawing/2014/main" id="{158FE9AA-0861-BB2F-61B1-3549441F627A}"/>
              </a:ext>
            </a:extLst>
          </p:cNvPr>
          <p:cNvSpPr>
            <a:spLocks noGrp="1"/>
          </p:cNvSpPr>
          <p:nvPr>
            <p:ph type="body" sz="quarter" idx="3"/>
          </p:nvPr>
        </p:nvSpPr>
        <p:spPr>
          <a:xfrm>
            <a:off x="12338048" y="2788920"/>
            <a:ext cx="10366376" cy="2404108"/>
          </a:xfrm>
        </p:spPr>
        <p:txBody>
          <a:bodyPr>
            <a:norm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dirty="0" err="1"/>
              <a:t>Klinik</a:t>
            </a:r>
            <a:r>
              <a:rPr lang="en-US" dirty="0"/>
              <a:t> </a:t>
            </a:r>
            <a:r>
              <a:rPr lang="en-US" dirty="0" err="1"/>
              <a:t>Araştırma</a:t>
            </a:r>
            <a:r>
              <a:rPr lang="en-US" dirty="0"/>
              <a:t> </a:t>
            </a:r>
            <a:r>
              <a:rPr lang="en-US" dirty="0" err="1"/>
              <a:t>Verilerinin</a:t>
            </a:r>
            <a:r>
              <a:rPr lang="en-US" dirty="0"/>
              <a:t> </a:t>
            </a:r>
            <a:r>
              <a:rPr lang="en-US" dirty="0" err="1"/>
              <a:t>İstatistiksel</a:t>
            </a:r>
            <a:r>
              <a:rPr lang="en-US" dirty="0"/>
              <a:t> </a:t>
            </a:r>
            <a:r>
              <a:rPr lang="en-US" dirty="0" err="1"/>
              <a:t>Değerlendirmesi</a:t>
            </a:r>
            <a:endParaRPr lang="en-US" dirty="0"/>
          </a:p>
          <a:p>
            <a:endParaRPr lang="en-US" dirty="0"/>
          </a:p>
        </p:txBody>
      </p:sp>
      <p:sp>
        <p:nvSpPr>
          <p:cNvPr id="4" name="Content Placeholder 3">
            <a:extLst>
              <a:ext uri="{FF2B5EF4-FFF2-40B4-BE49-F238E27FC236}">
                <a16:creationId xmlns:a16="http://schemas.microsoft.com/office/drawing/2014/main" id="{1FA9AB5A-C233-0A0D-01EF-08EA6D58284A}"/>
              </a:ext>
            </a:extLst>
          </p:cNvPr>
          <p:cNvSpPr>
            <a:spLocks noGrp="1"/>
          </p:cNvSpPr>
          <p:nvPr>
            <p:ph sz="quarter" idx="4"/>
          </p:nvPr>
        </p:nvSpPr>
        <p:spPr>
          <a:xfrm>
            <a:off x="12331696" y="5010150"/>
            <a:ext cx="10366376" cy="7369176"/>
          </a:xfrm>
        </p:spPr>
        <p:txBody>
          <a:bodyPr>
            <a:norm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lvl="1"/>
            <a:r>
              <a:rPr lang="en-US" sz="4000" dirty="0" err="1"/>
              <a:t>Klinik</a:t>
            </a:r>
            <a:r>
              <a:rPr lang="en-US" sz="4000" dirty="0"/>
              <a:t> </a:t>
            </a:r>
            <a:r>
              <a:rPr lang="en-US" sz="4000" dirty="0" err="1"/>
              <a:t>araştırmalardan</a:t>
            </a:r>
            <a:r>
              <a:rPr lang="en-US" sz="4000" dirty="0"/>
              <a:t> </a:t>
            </a:r>
            <a:r>
              <a:rPr lang="en-US" sz="4000" dirty="0" err="1"/>
              <a:t>elde</a:t>
            </a:r>
            <a:r>
              <a:rPr lang="en-US" sz="4000" dirty="0"/>
              <a:t> </a:t>
            </a:r>
            <a:r>
              <a:rPr lang="en-US" sz="4000" dirty="0" err="1"/>
              <a:t>edilen</a:t>
            </a:r>
            <a:r>
              <a:rPr lang="en-US" sz="4000" dirty="0"/>
              <a:t> </a:t>
            </a:r>
            <a:r>
              <a:rPr lang="en-US" sz="4000" dirty="0" err="1"/>
              <a:t>klinik</a:t>
            </a:r>
            <a:r>
              <a:rPr lang="en-US" sz="4000" dirty="0"/>
              <a:t> </a:t>
            </a:r>
            <a:r>
              <a:rPr lang="en-US" sz="4000" dirty="0" err="1"/>
              <a:t>veriler</a:t>
            </a:r>
            <a:r>
              <a:rPr lang="en-US" sz="4000" dirty="0"/>
              <a:t> </a:t>
            </a:r>
            <a:r>
              <a:rPr lang="en-US" sz="4000" u="sng" dirty="0" err="1"/>
              <a:t>kategorik</a:t>
            </a:r>
            <a:r>
              <a:rPr lang="en-US" sz="4000" u="sng" dirty="0"/>
              <a:t> </a:t>
            </a:r>
            <a:r>
              <a:rPr lang="en-US" sz="4000" u="sng" dirty="0" err="1"/>
              <a:t>veya</a:t>
            </a:r>
            <a:r>
              <a:rPr lang="en-US" sz="4000" u="sng" dirty="0"/>
              <a:t> </a:t>
            </a:r>
            <a:r>
              <a:rPr lang="en-US" sz="4000" u="sng" dirty="0" err="1"/>
              <a:t>sayısal</a:t>
            </a:r>
            <a:r>
              <a:rPr lang="en-US" sz="4000" u="sng" dirty="0"/>
              <a:t> </a:t>
            </a:r>
            <a:r>
              <a:rPr lang="en-US" sz="4000" dirty="0" err="1"/>
              <a:t>olabilir</a:t>
            </a:r>
            <a:r>
              <a:rPr lang="en-US" sz="4000" dirty="0"/>
              <a:t>. </a:t>
            </a:r>
            <a:r>
              <a:rPr lang="en-US" sz="4000" dirty="0" err="1"/>
              <a:t>Sonuçları</a:t>
            </a:r>
            <a:r>
              <a:rPr lang="en-US" sz="4000" dirty="0"/>
              <a:t> </a:t>
            </a:r>
            <a:r>
              <a:rPr lang="en-US" sz="4000" dirty="0" err="1"/>
              <a:t>yorumlamak</a:t>
            </a:r>
            <a:r>
              <a:rPr lang="en-US" sz="4000" dirty="0"/>
              <a:t> </a:t>
            </a:r>
            <a:r>
              <a:rPr lang="en-US" sz="4000" dirty="0" err="1"/>
              <a:t>için</a:t>
            </a:r>
            <a:r>
              <a:rPr lang="en-US" sz="4000" dirty="0"/>
              <a:t> buna </a:t>
            </a:r>
            <a:r>
              <a:rPr lang="en-US" sz="4000" dirty="0" err="1"/>
              <a:t>uygun</a:t>
            </a:r>
            <a:r>
              <a:rPr lang="en-US" sz="4000" dirty="0"/>
              <a:t> </a:t>
            </a:r>
            <a:r>
              <a:rPr lang="en-US" sz="4000" dirty="0" err="1"/>
              <a:t>istatistiksel</a:t>
            </a:r>
            <a:r>
              <a:rPr lang="en-US" sz="4000" dirty="0"/>
              <a:t> </a:t>
            </a:r>
            <a:r>
              <a:rPr lang="en-US" sz="4000" dirty="0" err="1"/>
              <a:t>bir</a:t>
            </a:r>
            <a:r>
              <a:rPr lang="en-US" sz="4000" dirty="0"/>
              <a:t> </a:t>
            </a:r>
            <a:r>
              <a:rPr lang="en-US" sz="4000" dirty="0" err="1"/>
              <a:t>yöntem</a:t>
            </a:r>
            <a:r>
              <a:rPr lang="en-US" sz="4000" dirty="0"/>
              <a:t> </a:t>
            </a:r>
            <a:r>
              <a:rPr lang="en-US" sz="4000" dirty="0" err="1"/>
              <a:t>seçilir</a:t>
            </a:r>
            <a:r>
              <a:rPr lang="en-US" sz="4000" dirty="0"/>
              <a:t>.</a:t>
            </a:r>
          </a:p>
          <a:p>
            <a:pPr lvl="1"/>
            <a:r>
              <a:rPr lang="en-US" sz="4000" dirty="0" err="1"/>
              <a:t>Niteliksel</a:t>
            </a:r>
            <a:r>
              <a:rPr lang="en-US" sz="4000" dirty="0"/>
              <a:t> </a:t>
            </a:r>
            <a:r>
              <a:rPr lang="en-US" sz="4000" dirty="0" err="1"/>
              <a:t>Yöntemler</a:t>
            </a:r>
            <a:r>
              <a:rPr lang="en-US" sz="4000" dirty="0"/>
              <a:t>: </a:t>
            </a:r>
            <a:r>
              <a:rPr lang="en-US" sz="4000" dirty="0" err="1"/>
              <a:t>Çubuk</a:t>
            </a:r>
            <a:r>
              <a:rPr lang="en-US" sz="4000" dirty="0"/>
              <a:t> </a:t>
            </a:r>
            <a:r>
              <a:rPr lang="en-US" sz="4000" dirty="0" err="1"/>
              <a:t>Grafikler</a:t>
            </a:r>
            <a:r>
              <a:rPr lang="en-US" sz="4000" dirty="0"/>
              <a:t>, Pareto </a:t>
            </a:r>
            <a:r>
              <a:rPr lang="en-US" sz="4000" dirty="0" err="1"/>
              <a:t>Grafikleri</a:t>
            </a:r>
            <a:r>
              <a:rPr lang="en-US" sz="4000" dirty="0"/>
              <a:t> ve Trend </a:t>
            </a:r>
            <a:r>
              <a:rPr lang="en-US" sz="4000" dirty="0" err="1"/>
              <a:t>Analizi</a:t>
            </a:r>
            <a:r>
              <a:rPr lang="en-US" sz="4000" dirty="0"/>
              <a:t>.</a:t>
            </a:r>
          </a:p>
          <a:p>
            <a:pPr lvl="1"/>
            <a:r>
              <a:rPr lang="en-US" sz="4000" dirty="0" err="1"/>
              <a:t>Nicel</a:t>
            </a:r>
            <a:r>
              <a:rPr lang="en-US" sz="4000" dirty="0"/>
              <a:t> </a:t>
            </a:r>
            <a:r>
              <a:rPr lang="en-US" sz="4000" dirty="0" err="1"/>
              <a:t>Yöntemler</a:t>
            </a:r>
            <a:r>
              <a:rPr lang="en-US" sz="4000" dirty="0"/>
              <a:t>: Box </a:t>
            </a:r>
            <a:r>
              <a:rPr lang="en-US" sz="4000" dirty="0" err="1"/>
              <a:t>Analizi</a:t>
            </a:r>
            <a:r>
              <a:rPr lang="en-US" sz="4000" dirty="0"/>
              <a:t>, </a:t>
            </a:r>
            <a:r>
              <a:rPr lang="en-US" sz="4000" dirty="0" err="1"/>
              <a:t>Hipoteze</a:t>
            </a:r>
            <a:r>
              <a:rPr lang="en-US" sz="4000" dirty="0"/>
              <a:t> </a:t>
            </a:r>
            <a:r>
              <a:rPr lang="en-US" sz="4000" dirty="0" err="1"/>
              <a:t>dayalı</a:t>
            </a:r>
            <a:r>
              <a:rPr lang="en-US" sz="4000" dirty="0"/>
              <a:t> test (t-test). ANOVA, mini-stat </a:t>
            </a:r>
            <a:r>
              <a:rPr lang="en-US" sz="4000" dirty="0" err="1"/>
              <a:t>veya</a:t>
            </a:r>
            <a:r>
              <a:rPr lang="en-US" sz="4000" dirty="0"/>
              <a:t> STAT </a:t>
            </a:r>
            <a:r>
              <a:rPr lang="en-US" sz="4000" dirty="0" err="1"/>
              <a:t>araçları</a:t>
            </a:r>
            <a:r>
              <a:rPr lang="en-US" sz="4000" dirty="0"/>
              <a:t> </a:t>
            </a:r>
            <a:r>
              <a:rPr lang="en-US" sz="4000" dirty="0" err="1"/>
              <a:t>kullanmayı</a:t>
            </a:r>
            <a:r>
              <a:rPr lang="en-US" sz="4000" dirty="0"/>
              <a:t> </a:t>
            </a:r>
            <a:r>
              <a:rPr lang="en-US" sz="4000" dirty="0" err="1"/>
              <a:t>gerektirir</a:t>
            </a:r>
            <a:r>
              <a:rPr lang="en-US" sz="4000" dirty="0"/>
              <a:t>.</a:t>
            </a:r>
          </a:p>
        </p:txBody>
      </p:sp>
      <p:sp>
        <p:nvSpPr>
          <p:cNvPr id="8" name="Slide Number Placeholder 7">
            <a:extLst>
              <a:ext uri="{FF2B5EF4-FFF2-40B4-BE49-F238E27FC236}">
                <a16:creationId xmlns:a16="http://schemas.microsoft.com/office/drawing/2014/main" id="{706760DF-2618-4C81-8B55-34C41EA66F6A}"/>
              </a:ext>
            </a:extLst>
          </p:cNvPr>
          <p:cNvSpPr>
            <a:spLocks noGrp="1"/>
          </p:cNvSpPr>
          <p:nvPr>
            <p:ph type="sldNum" sz="quarter" idx="12"/>
          </p:nvPr>
        </p:nvSpPr>
        <p:spPr/>
        <p:txBody>
          <a:bodyPr/>
          <a:lstStyle/>
          <a:p>
            <a:fld id="{FD0446A7-7861-42B3-8920-0A6CACB3DFBF}" type="slidenum">
              <a:rPr lang="en-US" smtClean="0"/>
              <a:t>121</a:t>
            </a:fld>
            <a:endParaRPr lang="en-US"/>
          </a:p>
        </p:txBody>
      </p:sp>
    </p:spTree>
    <p:extLst>
      <p:ext uri="{BB962C8B-B14F-4D97-AF65-F5344CB8AC3E}">
        <p14:creationId xmlns:p14="http://schemas.microsoft.com/office/powerpoint/2010/main" val="279142377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F58D73A-83B6-C8D4-FDAF-567D3681CF23}"/>
              </a:ext>
            </a:extLst>
          </p:cNvPr>
          <p:cNvSpPr>
            <a:spLocks noGrp="1"/>
          </p:cNvSpPr>
          <p:nvPr>
            <p:ph type="title"/>
          </p:nvPr>
        </p:nvSpPr>
        <p:spPr>
          <a:xfrm>
            <a:off x="1676400" y="730251"/>
            <a:ext cx="10332720" cy="8088630"/>
          </a:xfrm>
        </p:spPr>
        <p:txBody>
          <a:bodyPr>
            <a:norm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10400" dirty="0">
                <a:solidFill>
                  <a:srgbClr val="FF0000"/>
                </a:solidFill>
              </a:rPr>
              <a:t>IMDRF- Clinical Evaluation- </a:t>
            </a:r>
            <a:r>
              <a:rPr lang="en-US" sz="10400" dirty="0" err="1">
                <a:solidFill>
                  <a:srgbClr val="FF0000"/>
                </a:solidFill>
              </a:rPr>
              <a:t>Literatür</a:t>
            </a:r>
            <a:r>
              <a:rPr lang="en-US" sz="10400" dirty="0">
                <a:solidFill>
                  <a:srgbClr val="FF0000"/>
                </a:solidFill>
              </a:rPr>
              <a:t> </a:t>
            </a:r>
            <a:r>
              <a:rPr lang="en-US" sz="10400" dirty="0" err="1">
                <a:solidFill>
                  <a:srgbClr val="FF0000"/>
                </a:solidFill>
              </a:rPr>
              <a:t>Araştırması</a:t>
            </a:r>
            <a:r>
              <a:rPr lang="en-US" sz="10400" dirty="0">
                <a:solidFill>
                  <a:srgbClr val="FF0000"/>
                </a:solidFill>
              </a:rPr>
              <a:t> </a:t>
            </a:r>
            <a:r>
              <a:rPr lang="en-US" sz="10400" dirty="0" err="1">
                <a:solidFill>
                  <a:srgbClr val="FF0000"/>
                </a:solidFill>
              </a:rPr>
              <a:t>Yöntemi</a:t>
            </a:r>
            <a:endParaRPr lang="en-US" sz="10400" dirty="0">
              <a:solidFill>
                <a:srgbClr val="FF0000"/>
              </a:solidFill>
            </a:endParaRPr>
          </a:p>
        </p:txBody>
      </p:sp>
      <p:pic>
        <p:nvPicPr>
          <p:cNvPr id="9" name="Picture 8">
            <a:extLst>
              <a:ext uri="{FF2B5EF4-FFF2-40B4-BE49-F238E27FC236}">
                <a16:creationId xmlns:a16="http://schemas.microsoft.com/office/drawing/2014/main" id="{EF85E212-8C45-6832-5CB9-0D829ADBFFF2}"/>
              </a:ext>
            </a:extLst>
          </p:cNvPr>
          <p:cNvPicPr>
            <a:picLocks noChangeAspect="1"/>
          </p:cNvPicPr>
          <p:nvPr/>
        </p:nvPicPr>
        <p:blipFill>
          <a:blip r:embed="rId2"/>
          <a:stretch>
            <a:fillRect/>
          </a:stretch>
        </p:blipFill>
        <p:spPr>
          <a:xfrm>
            <a:off x="12374880" y="615113"/>
            <a:ext cx="10332720" cy="12746202"/>
          </a:xfrm>
          <a:prstGeom prst="rect">
            <a:avLst/>
          </a:prstGeom>
        </p:spPr>
      </p:pic>
      <p:sp>
        <p:nvSpPr>
          <p:cNvPr id="2" name="Slide Number Placeholder 1">
            <a:extLst>
              <a:ext uri="{FF2B5EF4-FFF2-40B4-BE49-F238E27FC236}">
                <a16:creationId xmlns:a16="http://schemas.microsoft.com/office/drawing/2014/main" id="{C331B4FD-154C-70CC-5803-09E19A5C7EEE}"/>
              </a:ext>
            </a:extLst>
          </p:cNvPr>
          <p:cNvSpPr>
            <a:spLocks noGrp="1"/>
          </p:cNvSpPr>
          <p:nvPr>
            <p:ph type="sldNum" sz="quarter" idx="12"/>
          </p:nvPr>
        </p:nvSpPr>
        <p:spPr/>
        <p:txBody>
          <a:bodyPr/>
          <a:lstStyle/>
          <a:p>
            <a:fld id="{FD0446A7-7861-42B3-8920-0A6CACB3DFBF}" type="slidenum">
              <a:rPr lang="en-US" smtClean="0"/>
              <a:t>122</a:t>
            </a:fld>
            <a:endParaRPr lang="en-US"/>
          </a:p>
        </p:txBody>
      </p:sp>
    </p:spTree>
    <p:extLst>
      <p:ext uri="{BB962C8B-B14F-4D97-AF65-F5344CB8AC3E}">
        <p14:creationId xmlns:p14="http://schemas.microsoft.com/office/powerpoint/2010/main" val="354968933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D2515-5E45-6B95-E928-09C3C11A82C8}"/>
              </a:ext>
            </a:extLst>
          </p:cNvPr>
          <p:cNvSpPr>
            <a:spLocks noGrp="1"/>
          </p:cNvSpPr>
          <p:nvPr>
            <p:ph type="title"/>
          </p:nvPr>
        </p:nvSpPr>
        <p:spPr>
          <a:xfrm>
            <a:off x="1409700" y="730250"/>
            <a:ext cx="6934200" cy="10071100"/>
          </a:xfrm>
        </p:spPr>
        <p:txBody>
          <a:bodyPr>
            <a:no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10400" dirty="0">
                <a:solidFill>
                  <a:srgbClr val="FF0000"/>
                </a:solidFill>
              </a:rPr>
              <a:t>IMDRF MDCE WG (PD1)/N55 (formerly GHTF/SG5/N1R8:2007)</a:t>
            </a:r>
          </a:p>
        </p:txBody>
      </p:sp>
      <p:pic>
        <p:nvPicPr>
          <p:cNvPr id="5" name="Content Placeholder 4">
            <a:extLst>
              <a:ext uri="{FF2B5EF4-FFF2-40B4-BE49-F238E27FC236}">
                <a16:creationId xmlns:a16="http://schemas.microsoft.com/office/drawing/2014/main" id="{D42B5F0E-8FF8-00CE-E75C-3D0B81CAAC13}"/>
              </a:ext>
            </a:extLst>
          </p:cNvPr>
          <p:cNvPicPr>
            <a:picLocks noGrp="1" noChangeAspect="1"/>
          </p:cNvPicPr>
          <p:nvPr>
            <p:ph idx="1"/>
          </p:nvPr>
        </p:nvPicPr>
        <p:blipFill>
          <a:blip r:embed="rId2"/>
          <a:stretch>
            <a:fillRect/>
          </a:stretch>
        </p:blipFill>
        <p:spPr>
          <a:xfrm>
            <a:off x="9810036" y="471311"/>
            <a:ext cx="12897564" cy="12773378"/>
          </a:xfrm>
          <a:prstGeom prst="rect">
            <a:avLst/>
          </a:prstGeom>
          <a:ln>
            <a:noFill/>
          </a:ln>
          <a:effectLst>
            <a:outerShdw blurRad="190500" algn="tl" rotWithShape="0">
              <a:srgbClr val="000000">
                <a:alpha val="70000"/>
              </a:srgbClr>
            </a:outerShdw>
          </a:effectLst>
        </p:spPr>
      </p:pic>
      <p:sp>
        <p:nvSpPr>
          <p:cNvPr id="4" name="Slide Number Placeholder 3">
            <a:extLst>
              <a:ext uri="{FF2B5EF4-FFF2-40B4-BE49-F238E27FC236}">
                <a16:creationId xmlns:a16="http://schemas.microsoft.com/office/drawing/2014/main" id="{9A8E0257-16C0-4442-12FF-7110E2F6554A}"/>
              </a:ext>
            </a:extLst>
          </p:cNvPr>
          <p:cNvSpPr>
            <a:spLocks noGrp="1"/>
          </p:cNvSpPr>
          <p:nvPr>
            <p:ph type="sldNum" sz="quarter" idx="12"/>
          </p:nvPr>
        </p:nvSpPr>
        <p:spPr/>
        <p:txBody>
          <a:bodyPr/>
          <a:lstStyle/>
          <a:p>
            <a:fld id="{FD0446A7-7861-42B3-8920-0A6CACB3DFBF}" type="slidenum">
              <a:rPr lang="en-US" smtClean="0"/>
              <a:t>123</a:t>
            </a:fld>
            <a:endParaRPr lang="en-US"/>
          </a:p>
        </p:txBody>
      </p:sp>
    </p:spTree>
    <p:extLst>
      <p:ext uri="{BB962C8B-B14F-4D97-AF65-F5344CB8AC3E}">
        <p14:creationId xmlns:p14="http://schemas.microsoft.com/office/powerpoint/2010/main" val="1740314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52EA-4BCA-1FB2-3BA1-FCD5BED98B20}"/>
              </a:ext>
            </a:extLst>
          </p:cNvPr>
          <p:cNvSpPr>
            <a:spLocks noGrp="1"/>
          </p:cNvSpPr>
          <p:nvPr>
            <p:ph type="title"/>
          </p:nvPr>
        </p:nvSpPr>
        <p:spPr/>
        <p:txBody>
          <a:bodyPr>
            <a:norm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10400" dirty="0" err="1">
                <a:solidFill>
                  <a:srgbClr val="FF0000"/>
                </a:solidFill>
              </a:rPr>
              <a:t>Eşdeğerlilik</a:t>
            </a:r>
            <a:r>
              <a:rPr lang="en-US" sz="10400" dirty="0">
                <a:solidFill>
                  <a:srgbClr val="FF0000"/>
                </a:solidFill>
              </a:rPr>
              <a:t> </a:t>
            </a:r>
            <a:r>
              <a:rPr lang="en-US" sz="10400" dirty="0" err="1">
                <a:solidFill>
                  <a:srgbClr val="FF0000"/>
                </a:solidFill>
              </a:rPr>
              <a:t>Verileri</a:t>
            </a:r>
            <a:endParaRPr lang="en-US" sz="10400" dirty="0">
              <a:solidFill>
                <a:srgbClr val="FF0000"/>
              </a:solidFill>
            </a:endParaRPr>
          </a:p>
        </p:txBody>
      </p:sp>
      <p:sp>
        <p:nvSpPr>
          <p:cNvPr id="3" name="Content Placeholder 2">
            <a:extLst>
              <a:ext uri="{FF2B5EF4-FFF2-40B4-BE49-F238E27FC236}">
                <a16:creationId xmlns:a16="http://schemas.microsoft.com/office/drawing/2014/main" id="{B4371BE6-5B51-A003-45A8-F908B2E8C6A6}"/>
              </a:ext>
            </a:extLst>
          </p:cNvPr>
          <p:cNvSpPr>
            <a:spLocks noGrp="1"/>
          </p:cNvSpPr>
          <p:nvPr>
            <p:ph idx="1"/>
          </p:nvPr>
        </p:nvSpPr>
        <p:spPr/>
        <p:txBody>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0" indent="0">
              <a:buNone/>
            </a:pPr>
            <a:r>
              <a:rPr lang="en-US" sz="5400" dirty="0"/>
              <a:t>MDR (EU) Ek XIV, </a:t>
            </a:r>
            <a:r>
              <a:rPr lang="en-US" sz="5400" dirty="0" err="1"/>
              <a:t>Bölüm</a:t>
            </a:r>
            <a:r>
              <a:rPr lang="en-US" sz="5400" dirty="0"/>
              <a:t> A, </a:t>
            </a:r>
            <a:r>
              <a:rPr lang="en-US" sz="5400" dirty="0" err="1"/>
              <a:t>madde</a:t>
            </a:r>
            <a:r>
              <a:rPr lang="en-US" sz="5400" dirty="0"/>
              <a:t> 3.</a:t>
            </a:r>
          </a:p>
          <a:p>
            <a:endParaRPr lang="en-US" dirty="0"/>
          </a:p>
          <a:p>
            <a:pPr marL="0" indent="0">
              <a:buNone/>
            </a:pPr>
            <a:endParaRPr lang="en-US" dirty="0"/>
          </a:p>
          <a:p>
            <a:pPr marL="0" indent="0" algn="ctr">
              <a:buNone/>
            </a:pPr>
            <a:r>
              <a:rPr lang="en-US" sz="6600" b="0" i="1" u="none" strike="noStrike" baseline="0" dirty="0">
                <a:solidFill>
                  <a:srgbClr val="0070C0"/>
                </a:solidFill>
                <a:latin typeface="EUAlbertina"/>
              </a:rPr>
              <a:t>“A clinical evaluation may be based on clinical data relating to a device for which equivalence to the device in question can be demonstrated. </a:t>
            </a:r>
            <a:r>
              <a:rPr lang="en-US" sz="6600" b="0" i="1" u="sng" strike="noStrike" baseline="0" dirty="0">
                <a:solidFill>
                  <a:schemeClr val="accent5">
                    <a:lumMod val="50000"/>
                  </a:schemeClr>
                </a:solidFill>
                <a:latin typeface="EUAlbertina"/>
              </a:rPr>
              <a:t>The technical, biological and clinical characteristics shall be taken into consideration for the demonstration of equivalence</a:t>
            </a:r>
            <a:r>
              <a:rPr lang="en-US" sz="6600" b="0" i="1" u="none" strike="noStrike" baseline="0" dirty="0">
                <a:solidFill>
                  <a:srgbClr val="0070C0"/>
                </a:solidFill>
                <a:latin typeface="EUAlbertina"/>
              </a:rPr>
              <a:t>”</a:t>
            </a:r>
          </a:p>
        </p:txBody>
      </p:sp>
      <p:sp>
        <p:nvSpPr>
          <p:cNvPr id="5" name="Slide Number Placeholder 4">
            <a:extLst>
              <a:ext uri="{FF2B5EF4-FFF2-40B4-BE49-F238E27FC236}">
                <a16:creationId xmlns:a16="http://schemas.microsoft.com/office/drawing/2014/main" id="{BC646FF5-E9A6-FE16-CA02-6462E4639D16}"/>
              </a:ext>
            </a:extLst>
          </p:cNvPr>
          <p:cNvSpPr>
            <a:spLocks noGrp="1"/>
          </p:cNvSpPr>
          <p:nvPr>
            <p:ph type="sldNum" sz="quarter" idx="12"/>
          </p:nvPr>
        </p:nvSpPr>
        <p:spPr/>
        <p:txBody>
          <a:bodyPr/>
          <a:lstStyle/>
          <a:p>
            <a:fld id="{FD0446A7-7861-42B3-8920-0A6CACB3DFBF}" type="slidenum">
              <a:rPr lang="en-US" smtClean="0"/>
              <a:t>124</a:t>
            </a:fld>
            <a:endParaRPr lang="en-US"/>
          </a:p>
        </p:txBody>
      </p:sp>
    </p:spTree>
    <p:extLst>
      <p:ext uri="{BB962C8B-B14F-4D97-AF65-F5344CB8AC3E}">
        <p14:creationId xmlns:p14="http://schemas.microsoft.com/office/powerpoint/2010/main" val="113521337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15485EE-2867-7F56-703D-E97E6D38B124}"/>
              </a:ext>
            </a:extLst>
          </p:cNvPr>
          <p:cNvPicPr>
            <a:picLocks noGrp="1" noChangeAspect="1"/>
          </p:cNvPicPr>
          <p:nvPr>
            <p:ph idx="1"/>
          </p:nvPr>
        </p:nvPicPr>
        <p:blipFill>
          <a:blip r:embed="rId2"/>
          <a:stretch>
            <a:fillRect/>
          </a:stretch>
        </p:blipFill>
        <p:spPr>
          <a:xfrm>
            <a:off x="1554480" y="2291314"/>
            <a:ext cx="19980852" cy="111516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E6924346-7763-B36D-4390-879BDC96961E}"/>
              </a:ext>
            </a:extLst>
          </p:cNvPr>
          <p:cNvSpPr>
            <a:spLocks noGrp="1"/>
          </p:cNvSpPr>
          <p:nvPr>
            <p:ph type="title"/>
          </p:nvPr>
        </p:nvSpPr>
        <p:spPr>
          <a:xfrm>
            <a:off x="1554480" y="311503"/>
            <a:ext cx="14180820" cy="2651126"/>
          </a:xfrm>
        </p:spPr>
        <p:txBody>
          <a:bodyPr>
            <a:no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10400" dirty="0">
                <a:solidFill>
                  <a:srgbClr val="FF0000"/>
                </a:solidFill>
              </a:rPr>
              <a:t>MDCG-2020-5 Annex I</a:t>
            </a:r>
          </a:p>
        </p:txBody>
      </p:sp>
      <p:sp>
        <p:nvSpPr>
          <p:cNvPr id="3" name="Slide Number Placeholder 2">
            <a:extLst>
              <a:ext uri="{FF2B5EF4-FFF2-40B4-BE49-F238E27FC236}">
                <a16:creationId xmlns:a16="http://schemas.microsoft.com/office/drawing/2014/main" id="{726FEDD2-E9B8-F322-EA63-75CC721E13F1}"/>
              </a:ext>
            </a:extLst>
          </p:cNvPr>
          <p:cNvSpPr>
            <a:spLocks noGrp="1"/>
          </p:cNvSpPr>
          <p:nvPr>
            <p:ph type="sldNum" sz="quarter" idx="12"/>
          </p:nvPr>
        </p:nvSpPr>
        <p:spPr/>
        <p:txBody>
          <a:bodyPr/>
          <a:lstStyle/>
          <a:p>
            <a:fld id="{FD0446A7-7861-42B3-8920-0A6CACB3DFBF}" type="slidenum">
              <a:rPr lang="en-US" smtClean="0"/>
              <a:t>125</a:t>
            </a:fld>
            <a:endParaRPr lang="en-US"/>
          </a:p>
        </p:txBody>
      </p:sp>
    </p:spTree>
    <p:extLst>
      <p:ext uri="{BB962C8B-B14F-4D97-AF65-F5344CB8AC3E}">
        <p14:creationId xmlns:p14="http://schemas.microsoft.com/office/powerpoint/2010/main" val="279310975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endParaRPr lang="en-US" sz="7200"/>
          </a:p>
        </p:txBody>
      </p:sp>
      <p:pic>
        <p:nvPicPr>
          <p:cNvPr id="9" name="Content Placeholder 8">
            <a:extLst>
              <a:ext uri="{FF2B5EF4-FFF2-40B4-BE49-F238E27FC236}">
                <a16:creationId xmlns:a16="http://schemas.microsoft.com/office/drawing/2014/main" id="{BB35994C-4424-74E1-5E8E-A4AD9F8935F1}"/>
              </a:ext>
            </a:extLst>
          </p:cNvPr>
          <p:cNvPicPr>
            <a:picLocks noGrp="1" noChangeAspect="1"/>
          </p:cNvPicPr>
          <p:nvPr>
            <p:ph idx="1"/>
          </p:nvPr>
        </p:nvPicPr>
        <p:blipFill>
          <a:blip r:embed="rId2"/>
          <a:stretch>
            <a:fillRect/>
          </a:stretch>
        </p:blipFill>
        <p:spPr>
          <a:xfrm>
            <a:off x="3206751" y="3689350"/>
            <a:ext cx="17964150" cy="2997200"/>
          </a:xfrm>
          <a:prstGeom prst="rect">
            <a:avLst/>
          </a:prstGeom>
          <a:scene3d>
            <a:camera prst="orthographicFront"/>
            <a:lightRig rig="twoPt" dir="t">
              <a:rot lat="0" lon="0" rev="7200000"/>
            </a:lightRig>
          </a:scene3d>
        </p:spPr>
      </p:pic>
      <p:pic>
        <p:nvPicPr>
          <p:cNvPr id="11" name="Picture 10">
            <a:extLst>
              <a:ext uri="{FF2B5EF4-FFF2-40B4-BE49-F238E27FC236}">
                <a16:creationId xmlns:a16="http://schemas.microsoft.com/office/drawing/2014/main" id="{31444E94-CE3A-CBB3-4959-9C72BD79EAAA}"/>
              </a:ext>
            </a:extLst>
          </p:cNvPr>
          <p:cNvPicPr>
            <a:picLocks noChangeAspect="1"/>
          </p:cNvPicPr>
          <p:nvPr/>
        </p:nvPicPr>
        <p:blipFill>
          <a:blip r:embed="rId3"/>
          <a:stretch>
            <a:fillRect/>
          </a:stretch>
        </p:blipFill>
        <p:spPr>
          <a:xfrm>
            <a:off x="3206751" y="6810376"/>
            <a:ext cx="17964150" cy="5778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F662F439-4252-8872-7192-3191913A7AC8}"/>
              </a:ext>
            </a:extLst>
          </p:cNvPr>
          <p:cNvSpPr>
            <a:spLocks noGrp="1"/>
          </p:cNvSpPr>
          <p:nvPr>
            <p:ph type="title"/>
          </p:nvPr>
        </p:nvSpPr>
        <p:spPr>
          <a:xfrm>
            <a:off x="1676400" y="369611"/>
            <a:ext cx="21031200" cy="3011766"/>
          </a:xfrm>
        </p:spPr>
        <p:txBody>
          <a:bodyPr vert="horz" lIns="182880" tIns="91440" rIns="182880" bIns="91440" rtlCol="0" anchor="ctr">
            <a:no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10400" kern="1200" dirty="0">
                <a:solidFill>
                  <a:srgbClr val="FF0000"/>
                </a:solidFill>
                <a:latin typeface="+mj-lt"/>
                <a:ea typeface="+mj-ea"/>
                <a:cs typeface="+mj-cs"/>
              </a:rPr>
              <a:t>MDCG-2020-5 Annex I</a:t>
            </a:r>
          </a:p>
        </p:txBody>
      </p:sp>
      <p:cxnSp>
        <p:nvCxnSpPr>
          <p:cNvPr id="13" name="Straight Connector 12">
            <a:extLst>
              <a:ext uri="{FF2B5EF4-FFF2-40B4-BE49-F238E27FC236}">
                <a16:creationId xmlns:a16="http://schemas.microsoft.com/office/drawing/2014/main" id="{1230C15A-786C-02CB-CDB0-238CAD3C85AE}"/>
              </a:ext>
            </a:extLst>
          </p:cNvPr>
          <p:cNvCxnSpPr/>
          <p:nvPr/>
        </p:nvCxnSpPr>
        <p:spPr>
          <a:xfrm>
            <a:off x="14813280" y="8656320"/>
            <a:ext cx="6096000"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AA829618-5C71-17C9-D26D-566415555EB1}"/>
              </a:ext>
            </a:extLst>
          </p:cNvPr>
          <p:cNvCxnSpPr>
            <a:cxnSpLocks/>
          </p:cNvCxnSpPr>
          <p:nvPr/>
        </p:nvCxnSpPr>
        <p:spPr>
          <a:xfrm>
            <a:off x="3402331" y="9380220"/>
            <a:ext cx="17506950"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6BF2CD51-21F1-B040-AC38-205844186956}"/>
              </a:ext>
            </a:extLst>
          </p:cNvPr>
          <p:cNvCxnSpPr>
            <a:cxnSpLocks/>
          </p:cNvCxnSpPr>
          <p:nvPr/>
        </p:nvCxnSpPr>
        <p:spPr>
          <a:xfrm>
            <a:off x="3402330" y="9951720"/>
            <a:ext cx="362712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31A3B0E0-4EB5-6F98-73A7-A80801AB8D17}"/>
              </a:ext>
            </a:extLst>
          </p:cNvPr>
          <p:cNvCxnSpPr/>
          <p:nvPr/>
        </p:nvCxnSpPr>
        <p:spPr>
          <a:xfrm>
            <a:off x="9105900" y="11811000"/>
            <a:ext cx="11803380" cy="0"/>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21" name="Straight Connector 20">
            <a:extLst>
              <a:ext uri="{FF2B5EF4-FFF2-40B4-BE49-F238E27FC236}">
                <a16:creationId xmlns:a16="http://schemas.microsoft.com/office/drawing/2014/main" id="{18C4C281-056E-95F7-4052-431688829276}"/>
              </a:ext>
            </a:extLst>
          </p:cNvPr>
          <p:cNvCxnSpPr>
            <a:cxnSpLocks/>
          </p:cNvCxnSpPr>
          <p:nvPr/>
        </p:nvCxnSpPr>
        <p:spPr>
          <a:xfrm>
            <a:off x="3402331" y="12382500"/>
            <a:ext cx="16523970" cy="0"/>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25" name="Straight Arrow Connector 24">
            <a:extLst>
              <a:ext uri="{FF2B5EF4-FFF2-40B4-BE49-F238E27FC236}">
                <a16:creationId xmlns:a16="http://schemas.microsoft.com/office/drawing/2014/main" id="{1A777AA0-78E7-E151-5D89-4289C7275255}"/>
              </a:ext>
            </a:extLst>
          </p:cNvPr>
          <p:cNvCxnSpPr>
            <a:cxnSpLocks/>
          </p:cNvCxnSpPr>
          <p:nvPr/>
        </p:nvCxnSpPr>
        <p:spPr>
          <a:xfrm>
            <a:off x="580391" y="7996556"/>
            <a:ext cx="2724150" cy="1703070"/>
          </a:xfrm>
          <a:prstGeom prst="straightConnector1">
            <a:avLst/>
          </a:prstGeom>
          <a:ln w="57150">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3" name="Slide Number Placeholder 2">
            <a:extLst>
              <a:ext uri="{FF2B5EF4-FFF2-40B4-BE49-F238E27FC236}">
                <a16:creationId xmlns:a16="http://schemas.microsoft.com/office/drawing/2014/main" id="{65116334-C883-645D-5862-5D818882EE7F}"/>
              </a:ext>
            </a:extLst>
          </p:cNvPr>
          <p:cNvSpPr>
            <a:spLocks noGrp="1"/>
          </p:cNvSpPr>
          <p:nvPr>
            <p:ph type="sldNum" sz="quarter" idx="12"/>
          </p:nvPr>
        </p:nvSpPr>
        <p:spPr/>
        <p:txBody>
          <a:bodyPr/>
          <a:lstStyle/>
          <a:p>
            <a:fld id="{FD0446A7-7861-42B3-8920-0A6CACB3DFBF}" type="slidenum">
              <a:rPr lang="en-US" smtClean="0"/>
              <a:t>126</a:t>
            </a:fld>
            <a:endParaRPr lang="en-US"/>
          </a:p>
        </p:txBody>
      </p:sp>
    </p:spTree>
    <p:extLst>
      <p:ext uri="{BB962C8B-B14F-4D97-AF65-F5344CB8AC3E}">
        <p14:creationId xmlns:p14="http://schemas.microsoft.com/office/powerpoint/2010/main" val="287317174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40C4C-B84B-CE66-8518-3A61FC2011FA}"/>
              </a:ext>
            </a:extLst>
          </p:cNvPr>
          <p:cNvSpPr>
            <a:spLocks noGrp="1"/>
          </p:cNvSpPr>
          <p:nvPr>
            <p:ph type="title"/>
          </p:nvPr>
        </p:nvSpPr>
        <p:spPr>
          <a:xfrm>
            <a:off x="647701" y="1163785"/>
            <a:ext cx="8576814" cy="7313466"/>
          </a:xfrm>
        </p:spPr>
        <p:txBody>
          <a:bodyPr vert="horz" lIns="182880" tIns="91440" rIns="182880" bIns="91440" rtlCol="0" anchor="b">
            <a:norm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10400" kern="1200" dirty="0" err="1">
                <a:solidFill>
                  <a:srgbClr val="FF0000"/>
                </a:solidFill>
                <a:latin typeface="+mj-lt"/>
                <a:ea typeface="+mj-ea"/>
                <a:cs typeface="+mj-cs"/>
              </a:rPr>
              <a:t>MEDDEV’e</a:t>
            </a:r>
            <a:r>
              <a:rPr lang="en-US" sz="10400" kern="1200" dirty="0">
                <a:solidFill>
                  <a:srgbClr val="FF0000"/>
                </a:solidFill>
                <a:latin typeface="+mj-lt"/>
                <a:ea typeface="+mj-ea"/>
                <a:cs typeface="+mj-cs"/>
              </a:rPr>
              <a:t> </a:t>
            </a:r>
            <a:r>
              <a:rPr lang="en-US" sz="10400" kern="1200" dirty="0" err="1">
                <a:solidFill>
                  <a:srgbClr val="FF0000"/>
                </a:solidFill>
                <a:latin typeface="+mj-lt"/>
                <a:ea typeface="+mj-ea"/>
                <a:cs typeface="+mj-cs"/>
              </a:rPr>
              <a:t>göre</a:t>
            </a:r>
            <a:r>
              <a:rPr lang="en-US" sz="10400" kern="1200" dirty="0">
                <a:solidFill>
                  <a:srgbClr val="FF0000"/>
                </a:solidFill>
                <a:latin typeface="+mj-lt"/>
                <a:ea typeface="+mj-ea"/>
                <a:cs typeface="+mj-cs"/>
              </a:rPr>
              <a:t> </a:t>
            </a:r>
            <a:r>
              <a:rPr lang="en-US" sz="10400" kern="1200" dirty="0" err="1">
                <a:solidFill>
                  <a:srgbClr val="FF0000"/>
                </a:solidFill>
                <a:latin typeface="+mj-lt"/>
                <a:ea typeface="+mj-ea"/>
                <a:cs typeface="+mj-cs"/>
              </a:rPr>
              <a:t>Klinik</a:t>
            </a:r>
            <a:r>
              <a:rPr lang="en-US" sz="10400" kern="1200" dirty="0">
                <a:solidFill>
                  <a:srgbClr val="FF0000"/>
                </a:solidFill>
                <a:latin typeface="+mj-lt"/>
                <a:ea typeface="+mj-ea"/>
                <a:cs typeface="+mj-cs"/>
              </a:rPr>
              <a:t> </a:t>
            </a:r>
            <a:r>
              <a:rPr lang="en-US" sz="10400" kern="1200" dirty="0" err="1">
                <a:solidFill>
                  <a:srgbClr val="FF0000"/>
                </a:solidFill>
                <a:latin typeface="+mj-lt"/>
                <a:ea typeface="+mj-ea"/>
                <a:cs typeface="+mj-cs"/>
              </a:rPr>
              <a:t>Değerlendirme</a:t>
            </a:r>
            <a:r>
              <a:rPr lang="en-US" sz="10400" kern="1200" dirty="0">
                <a:solidFill>
                  <a:srgbClr val="FF0000"/>
                </a:solidFill>
                <a:latin typeface="+mj-lt"/>
                <a:ea typeface="+mj-ea"/>
                <a:cs typeface="+mj-cs"/>
              </a:rPr>
              <a:t> </a:t>
            </a:r>
            <a:r>
              <a:rPr lang="en-US" sz="10400" kern="1200" dirty="0" err="1">
                <a:solidFill>
                  <a:srgbClr val="FF0000"/>
                </a:solidFill>
                <a:latin typeface="+mj-lt"/>
                <a:ea typeface="+mj-ea"/>
                <a:cs typeface="+mj-cs"/>
              </a:rPr>
              <a:t>Rapor</a:t>
            </a:r>
            <a:r>
              <a:rPr lang="en-US" sz="10400" kern="1200" dirty="0">
                <a:solidFill>
                  <a:srgbClr val="FF0000"/>
                </a:solidFill>
                <a:latin typeface="+mj-lt"/>
                <a:ea typeface="+mj-ea"/>
                <a:cs typeface="+mj-cs"/>
              </a:rPr>
              <a:t> </a:t>
            </a:r>
            <a:r>
              <a:rPr lang="en-US" sz="10400" kern="1200" dirty="0" err="1">
                <a:solidFill>
                  <a:srgbClr val="FF0000"/>
                </a:solidFill>
                <a:latin typeface="+mj-lt"/>
                <a:ea typeface="+mj-ea"/>
                <a:cs typeface="+mj-cs"/>
              </a:rPr>
              <a:t>Formatı</a:t>
            </a:r>
            <a:endParaRPr lang="en-US" sz="10400" kern="1200" dirty="0">
              <a:solidFill>
                <a:srgbClr val="FF0000"/>
              </a:solidFill>
              <a:latin typeface="+mj-lt"/>
              <a:ea typeface="+mj-ea"/>
              <a:cs typeface="+mj-cs"/>
            </a:endParaRPr>
          </a:p>
        </p:txBody>
      </p:sp>
      <p:pic>
        <p:nvPicPr>
          <p:cNvPr id="5" name="Content Placeholder 4" descr="Table&#10;&#10;Description automatically generated">
            <a:extLst>
              <a:ext uri="{FF2B5EF4-FFF2-40B4-BE49-F238E27FC236}">
                <a16:creationId xmlns:a16="http://schemas.microsoft.com/office/drawing/2014/main" id="{494A1137-B2BD-DFE7-ABB5-6938A2281A37}"/>
              </a:ext>
            </a:extLst>
          </p:cNvPr>
          <p:cNvPicPr>
            <a:picLocks noGrp="1" noChangeAspect="1"/>
          </p:cNvPicPr>
          <p:nvPr>
            <p:ph idx="1"/>
          </p:nvPr>
        </p:nvPicPr>
        <p:blipFill>
          <a:blip r:embed="rId2"/>
          <a:stretch>
            <a:fillRect/>
          </a:stretch>
        </p:blipFill>
        <p:spPr>
          <a:xfrm>
            <a:off x="9275254" y="2020485"/>
            <a:ext cx="13694124" cy="9414710"/>
          </a:xfrm>
          <a:prstGeom prst="rect">
            <a:avLst/>
          </a:prstGeom>
        </p:spPr>
      </p:pic>
      <p:sp>
        <p:nvSpPr>
          <p:cNvPr id="4" name="Slide Number Placeholder 3">
            <a:extLst>
              <a:ext uri="{FF2B5EF4-FFF2-40B4-BE49-F238E27FC236}">
                <a16:creationId xmlns:a16="http://schemas.microsoft.com/office/drawing/2014/main" id="{E08F9519-9215-4A60-F7AD-E92323B0B7BF}"/>
              </a:ext>
            </a:extLst>
          </p:cNvPr>
          <p:cNvSpPr>
            <a:spLocks noGrp="1"/>
          </p:cNvSpPr>
          <p:nvPr>
            <p:ph type="sldNum" sz="quarter" idx="12"/>
          </p:nvPr>
        </p:nvSpPr>
        <p:spPr/>
        <p:txBody>
          <a:bodyPr/>
          <a:lstStyle/>
          <a:p>
            <a:fld id="{FD0446A7-7861-42B3-8920-0A6CACB3DFBF}" type="slidenum">
              <a:rPr lang="en-US" smtClean="0"/>
              <a:t>127</a:t>
            </a:fld>
            <a:endParaRPr lang="en-US"/>
          </a:p>
        </p:txBody>
      </p:sp>
    </p:spTree>
    <p:extLst>
      <p:ext uri="{BB962C8B-B14F-4D97-AF65-F5344CB8AC3E}">
        <p14:creationId xmlns:p14="http://schemas.microsoft.com/office/powerpoint/2010/main" val="360096385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B16A39-204E-40E0-5BE2-BB2099582D58}"/>
              </a:ext>
            </a:extLst>
          </p:cNvPr>
          <p:cNvSpPr>
            <a:spLocks noGrp="1"/>
          </p:cNvSpPr>
          <p:nvPr>
            <p:ph type="title"/>
          </p:nvPr>
        </p:nvSpPr>
        <p:spPr>
          <a:xfrm>
            <a:off x="725173" y="1163786"/>
            <a:ext cx="6304278" cy="4684564"/>
          </a:xfrm>
        </p:spPr>
        <p:txBody>
          <a:bodyPr vert="horz" lIns="182880" tIns="91440" rIns="182880" bIns="91440" rtlCol="0" anchor="b">
            <a:no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10400" kern="1200" dirty="0" err="1">
                <a:solidFill>
                  <a:srgbClr val="FF0000"/>
                </a:solidFill>
                <a:latin typeface="+mj-lt"/>
                <a:ea typeface="+mj-ea"/>
                <a:cs typeface="+mj-cs"/>
              </a:rPr>
              <a:t>MDR’a</a:t>
            </a:r>
            <a:r>
              <a:rPr lang="en-US" sz="10400" kern="1200" dirty="0">
                <a:solidFill>
                  <a:srgbClr val="FF0000"/>
                </a:solidFill>
                <a:latin typeface="+mj-lt"/>
                <a:ea typeface="+mj-ea"/>
                <a:cs typeface="+mj-cs"/>
              </a:rPr>
              <a:t> </a:t>
            </a:r>
            <a:r>
              <a:rPr lang="en-US" sz="10400" kern="1200" dirty="0" err="1">
                <a:solidFill>
                  <a:srgbClr val="FF0000"/>
                </a:solidFill>
                <a:latin typeface="+mj-lt"/>
                <a:ea typeface="+mj-ea"/>
                <a:cs typeface="+mj-cs"/>
              </a:rPr>
              <a:t>göre</a:t>
            </a:r>
            <a:r>
              <a:rPr lang="en-US" sz="10400" kern="1200" dirty="0">
                <a:solidFill>
                  <a:srgbClr val="FF0000"/>
                </a:solidFill>
                <a:latin typeface="+mj-lt"/>
                <a:ea typeface="+mj-ea"/>
                <a:cs typeface="+mj-cs"/>
              </a:rPr>
              <a:t> CER </a:t>
            </a:r>
            <a:r>
              <a:rPr lang="en-US" sz="10400" kern="1200" dirty="0" err="1">
                <a:solidFill>
                  <a:srgbClr val="FF0000"/>
                </a:solidFill>
                <a:latin typeface="+mj-lt"/>
                <a:ea typeface="+mj-ea"/>
                <a:cs typeface="+mj-cs"/>
              </a:rPr>
              <a:t>formatı</a:t>
            </a:r>
            <a:endParaRPr lang="en-US" sz="10400" kern="1200" dirty="0">
              <a:solidFill>
                <a:srgbClr val="FF0000"/>
              </a:solidFill>
              <a:latin typeface="+mj-lt"/>
              <a:ea typeface="+mj-ea"/>
              <a:cs typeface="+mj-cs"/>
            </a:endParaRPr>
          </a:p>
        </p:txBody>
      </p:sp>
      <p:graphicFrame>
        <p:nvGraphicFramePr>
          <p:cNvPr id="6" name="Diagram 5">
            <a:extLst>
              <a:ext uri="{FF2B5EF4-FFF2-40B4-BE49-F238E27FC236}">
                <a16:creationId xmlns:a16="http://schemas.microsoft.com/office/drawing/2014/main" id="{203AE466-EB83-DDEC-5B71-F44B1CED1E0A}"/>
              </a:ext>
            </a:extLst>
          </p:cNvPr>
          <p:cNvGraphicFramePr/>
          <p:nvPr>
            <p:extLst>
              <p:ext uri="{D42A27DB-BD31-4B8C-83A1-F6EECF244321}">
                <p14:modId xmlns:p14="http://schemas.microsoft.com/office/powerpoint/2010/main" val="2538753022"/>
              </p:ext>
            </p:extLst>
          </p:nvPr>
        </p:nvGraphicFramePr>
        <p:xfrm>
          <a:off x="5783580" y="914400"/>
          <a:ext cx="18338081" cy="124337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F745D3B9-5A22-3436-AB34-9FA1183ADCD0}"/>
              </a:ext>
            </a:extLst>
          </p:cNvPr>
          <p:cNvSpPr>
            <a:spLocks noGrp="1"/>
          </p:cNvSpPr>
          <p:nvPr>
            <p:ph type="sldNum" sz="quarter" idx="12"/>
          </p:nvPr>
        </p:nvSpPr>
        <p:spPr/>
        <p:txBody>
          <a:bodyPr/>
          <a:lstStyle/>
          <a:p>
            <a:fld id="{FD0446A7-7861-42B3-8920-0A6CACB3DFBF}" type="slidenum">
              <a:rPr lang="en-US" smtClean="0"/>
              <a:t>128</a:t>
            </a:fld>
            <a:endParaRPr lang="en-US"/>
          </a:p>
        </p:txBody>
      </p:sp>
    </p:spTree>
    <p:extLst>
      <p:ext uri="{BB962C8B-B14F-4D97-AF65-F5344CB8AC3E}">
        <p14:creationId xmlns:p14="http://schemas.microsoft.com/office/powerpoint/2010/main" val="424335776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40CD8-CCBF-4C03-B1BB-D5D3A6FEF7E0}"/>
              </a:ext>
            </a:extLst>
          </p:cNvPr>
          <p:cNvSpPr>
            <a:spLocks noGrp="1"/>
          </p:cNvSpPr>
          <p:nvPr>
            <p:ph type="title"/>
          </p:nvPr>
        </p:nvSpPr>
        <p:spPr>
          <a:xfrm>
            <a:off x="1493640" y="572135"/>
            <a:ext cx="18880664" cy="2651126"/>
          </a:xfrm>
        </p:spPr>
        <p:txBody>
          <a:bodyPr vert="horz" lIns="182880" tIns="91440" rIns="182880" bIns="91440" rtlCol="0">
            <a:normAutofit fontScale="90000"/>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11600" kern="1200" dirty="0">
                <a:solidFill>
                  <a:srgbClr val="FF0000"/>
                </a:solidFill>
                <a:latin typeface="+mj-lt"/>
                <a:ea typeface="+mj-ea"/>
                <a:cs typeface="+mj-cs"/>
              </a:rPr>
              <a:t>MDCG-2020-6</a:t>
            </a:r>
            <a:br>
              <a:rPr lang="en-US" sz="8400" kern="1200" dirty="0">
                <a:latin typeface="+mj-lt"/>
                <a:ea typeface="+mj-ea"/>
                <a:cs typeface="+mj-cs"/>
              </a:rPr>
            </a:br>
            <a:endParaRPr lang="en-US" sz="8400" kern="1200" dirty="0">
              <a:latin typeface="+mj-lt"/>
              <a:ea typeface="+mj-ea"/>
              <a:cs typeface="+mj-cs"/>
            </a:endParaRPr>
          </a:p>
        </p:txBody>
      </p:sp>
      <p:sp>
        <p:nvSpPr>
          <p:cNvPr id="14" name="Rectangle 14">
            <a:extLst>
              <a:ext uri="{FF2B5EF4-FFF2-40B4-BE49-F238E27FC236}">
                <a16:creationId xmlns:a16="http://schemas.microsoft.com/office/drawing/2014/main" id="{FF0330B1-AAAC-427D-8A95-40380162B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52248" cy="13716000"/>
          </a:xfrm>
          <a:prstGeom prst="rect">
            <a:avLst/>
          </a:prstGeom>
          <a:solidFill>
            <a:srgbClr val="4472C4"/>
          </a:solidFill>
          <a:ln w="12700" cap="flat" cmpd="sng" algn="ctr">
            <a:noFill/>
            <a:prstDash val="solid"/>
            <a:miter lim="800000"/>
          </a:ln>
          <a:effectLst/>
        </p:spPr>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0" marR="0" lvl="0" indent="0" algn="ctr" defTabSz="18288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6" name="Content Placeholder 7">
            <a:extLst>
              <a:ext uri="{FF2B5EF4-FFF2-40B4-BE49-F238E27FC236}">
                <a16:creationId xmlns:a16="http://schemas.microsoft.com/office/drawing/2014/main" id="{A5AB1304-6D08-0AE4-5FAC-AF090931354B}"/>
              </a:ext>
            </a:extLst>
          </p:cNvPr>
          <p:cNvGraphicFramePr>
            <a:graphicFrameLocks noGrp="1"/>
          </p:cNvGraphicFramePr>
          <p:nvPr>
            <p:ph idx="1"/>
          </p:nvPr>
        </p:nvGraphicFramePr>
        <p:xfrm>
          <a:off x="1676400" y="2397759"/>
          <a:ext cx="20777200" cy="104495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8349D2C1-759A-2BFF-3FF6-BA7E63531D54}"/>
              </a:ext>
            </a:extLst>
          </p:cNvPr>
          <p:cNvSpPr>
            <a:spLocks noGrp="1"/>
          </p:cNvSpPr>
          <p:nvPr>
            <p:ph type="sldNum" sz="quarter" idx="12"/>
          </p:nvPr>
        </p:nvSpPr>
        <p:spPr/>
        <p:txBody>
          <a:bodyPr/>
          <a:lstStyle/>
          <a:p>
            <a:fld id="{FD0446A7-7861-42B3-8920-0A6CACB3DFBF}" type="slidenum">
              <a:rPr lang="en-US" smtClean="0"/>
              <a:t>129</a:t>
            </a:fld>
            <a:endParaRPr lang="en-US"/>
          </a:p>
        </p:txBody>
      </p:sp>
    </p:spTree>
    <p:extLst>
      <p:ext uri="{BB962C8B-B14F-4D97-AF65-F5344CB8AC3E}">
        <p14:creationId xmlns:p14="http://schemas.microsoft.com/office/powerpoint/2010/main" val="1265981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Screen Shot 2022-10-11 at 20.27.44.png" descr="Screen Shot 2022-10-11 at 20.27.44.png"/>
          <p:cNvPicPr>
            <a:picLocks noChangeAspect="1"/>
          </p:cNvPicPr>
          <p:nvPr/>
        </p:nvPicPr>
        <p:blipFill>
          <a:blip r:embed="rId2"/>
          <a:stretch>
            <a:fillRect/>
          </a:stretch>
        </p:blipFill>
        <p:spPr>
          <a:xfrm>
            <a:off x="53694" y="1632230"/>
            <a:ext cx="24276611" cy="1446457"/>
          </a:xfrm>
          <a:prstGeom prst="rect">
            <a:avLst/>
          </a:prstGeom>
          <a:ln w="63500">
            <a:solidFill>
              <a:schemeClr val="accent5"/>
            </a:solidFill>
            <a:miter lim="400000"/>
          </a:ln>
        </p:spPr>
      </p:pic>
      <p:sp>
        <p:nvSpPr>
          <p:cNvPr id="202" name="Tıbbİ Cİhaz YönetmelİĞİ geçİş sürecİ hakkında bİlgİlendİrme…"/>
          <p:cNvSpPr txBox="1"/>
          <p:nvPr/>
        </p:nvSpPr>
        <p:spPr>
          <a:xfrm>
            <a:off x="456724" y="3081990"/>
            <a:ext cx="23470551" cy="10223501"/>
          </a:xfrm>
          <a:prstGeom prst="rect">
            <a:avLst/>
          </a:prstGeom>
          <a:ln w="63500">
            <a:solidFill>
              <a:schemeClr val="accent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spcBef>
                <a:spcPts val="1000"/>
              </a:spcBef>
              <a:defRPr sz="5200" b="1" cap="all">
                <a:ln w="12700" cap="flat">
                  <a:solidFill>
                    <a:srgbClr val="000000"/>
                  </a:solidFill>
                  <a:prstDash val="solid"/>
                  <a:miter lim="400000"/>
                </a:ln>
                <a:solidFill>
                  <a:schemeClr val="accent2">
                    <a:hueOff val="-85258"/>
                    <a:satOff val="14347"/>
                    <a:lumOff val="22373"/>
                  </a:schemeClr>
                </a:solidFill>
                <a:latin typeface="Helvetica"/>
                <a:ea typeface="Helvetica"/>
                <a:cs typeface="Helvetica"/>
                <a:sym typeface="Helvetica"/>
              </a:defRPr>
            </a:pPr>
            <a:r>
              <a:t>Tıbbİ Cİhaz YönetmelİĞİ geçİş sürecİ hakkında bİlgİlendİrme</a:t>
            </a:r>
            <a:endParaRPr>
              <a:solidFill>
                <a:srgbClr val="333333"/>
              </a:solidFill>
            </a:endParaRPr>
          </a:p>
          <a:p>
            <a:pPr algn="just" defTabSz="457200">
              <a:spcBef>
                <a:spcPts val="1000"/>
              </a:spcBef>
              <a:defRPr sz="4100" b="1">
                <a:solidFill>
                  <a:srgbClr val="333333"/>
                </a:solidFill>
                <a:latin typeface="Helvetica"/>
                <a:ea typeface="Helvetica"/>
                <a:cs typeface="Helvetica"/>
                <a:sym typeface="Helvetica"/>
              </a:defRPr>
            </a:pPr>
            <a:r>
              <a:t>          </a:t>
            </a:r>
            <a:endParaRPr u="sng"/>
          </a:p>
          <a:p>
            <a:pPr algn="just" defTabSz="457200">
              <a:spcBef>
                <a:spcPts val="1000"/>
              </a:spcBef>
              <a:defRPr sz="4100" b="1">
                <a:solidFill>
                  <a:srgbClr val="333333"/>
                </a:solidFill>
                <a:latin typeface="Helvetica"/>
                <a:ea typeface="Helvetica"/>
                <a:cs typeface="Helvetica"/>
                <a:sym typeface="Helvetica"/>
              </a:defRPr>
            </a:pPr>
            <a:r>
              <a:rPr u="sng" cap="all">
                <a:ln w="12700" cap="flat">
                  <a:solidFill>
                    <a:srgbClr val="000000"/>
                  </a:solidFill>
                  <a:prstDash val="solid"/>
                  <a:miter lim="400000"/>
                </a:ln>
                <a:solidFill>
                  <a:schemeClr val="accent5">
                    <a:lumOff val="-29866"/>
                  </a:schemeClr>
                </a:solidFill>
              </a:rPr>
              <a:t>Tıbbİ Cİhaz Yönetmelİğİ yürürlükten kaldırılmıştır.</a:t>
            </a:r>
          </a:p>
          <a:p>
            <a:pPr algn="just" defTabSz="457200">
              <a:spcBef>
                <a:spcPts val="1000"/>
              </a:spcBef>
              <a:defRPr sz="4100" b="1">
                <a:solidFill>
                  <a:srgbClr val="333333"/>
                </a:solidFill>
                <a:latin typeface="Helvetica"/>
                <a:ea typeface="Helvetica"/>
                <a:cs typeface="Helvetica"/>
                <a:sym typeface="Helvetica"/>
              </a:defRPr>
            </a:pPr>
            <a:endParaRPr u="sng" cap="all">
              <a:ln w="12700" cap="flat">
                <a:solidFill>
                  <a:srgbClr val="000000"/>
                </a:solidFill>
                <a:prstDash val="solid"/>
                <a:miter lim="400000"/>
              </a:ln>
              <a:solidFill>
                <a:schemeClr val="accent5">
                  <a:lumOff val="-29866"/>
                </a:schemeClr>
              </a:solidFill>
            </a:endParaRPr>
          </a:p>
          <a:p>
            <a:pPr algn="just" defTabSz="457200">
              <a:spcBef>
                <a:spcPts val="1000"/>
              </a:spcBef>
              <a:defRPr sz="4100" b="1">
                <a:solidFill>
                  <a:srgbClr val="333333"/>
                </a:solidFill>
                <a:latin typeface="Helvetica"/>
                <a:ea typeface="Helvetica"/>
                <a:cs typeface="Helvetica"/>
                <a:sym typeface="Helvetica"/>
              </a:defRPr>
            </a:pPr>
            <a:r>
              <a:t>Bu doğrultuda,</a:t>
            </a:r>
          </a:p>
          <a:p>
            <a:pPr marL="490855" indent="-490855" algn="just" defTabSz="457200">
              <a:spcBef>
                <a:spcPts val="1000"/>
              </a:spcBef>
              <a:defRPr sz="4800" b="1">
                <a:solidFill>
                  <a:srgbClr val="333333"/>
                </a:solidFill>
                <a:latin typeface="Helvetica"/>
                <a:ea typeface="Helvetica"/>
                <a:cs typeface="Helvetica"/>
                <a:sym typeface="Helvetica"/>
              </a:defRPr>
            </a:pPr>
            <a:r>
              <a:t>· </a:t>
            </a:r>
            <a:r>
              <a:rPr>
                <a:ln w="12700" cap="flat">
                  <a:solidFill>
                    <a:srgbClr val="000000"/>
                  </a:solidFill>
                  <a:prstDash val="solid"/>
                  <a:miter lim="400000"/>
                </a:ln>
                <a:solidFill>
                  <a:schemeClr val="accent5"/>
                </a:solidFill>
              </a:rPr>
              <a:t>Geçerli belgeniz kapsamındaki tıbbi cihazın piyasaya arz edilmeye devam edebilmesi için </a:t>
            </a:r>
            <a:r>
              <a:rPr u="sng" cap="all">
                <a:ln w="12700" cap="flat">
                  <a:solidFill>
                    <a:srgbClr val="000000"/>
                  </a:solidFill>
                  <a:prstDash val="solid"/>
                  <a:miter lim="400000"/>
                </a:ln>
                <a:solidFill>
                  <a:schemeClr val="accent5">
                    <a:lumOff val="-29866"/>
                  </a:schemeClr>
                </a:solidFill>
              </a:rPr>
              <a:t>tasarım ya da amaçlanan kullanımda önemlİ değİşİklİk yapılmaması gerektiğİ</a:t>
            </a:r>
            <a:r>
              <a:rPr>
                <a:ln w="12700" cap="flat">
                  <a:solidFill>
                    <a:srgbClr val="000000"/>
                  </a:solidFill>
                  <a:prstDash val="solid"/>
                  <a:miter lim="400000"/>
                </a:ln>
                <a:solidFill>
                  <a:schemeClr val="accent5">
                    <a:lumOff val="-29866"/>
                  </a:schemeClr>
                </a:solidFill>
              </a:rPr>
              <a:t>,</a:t>
            </a:r>
          </a:p>
          <a:p>
            <a:pPr marL="490855" indent="-490855" algn="just" defTabSz="457200">
              <a:spcBef>
                <a:spcPts val="1000"/>
              </a:spcBef>
              <a:defRPr sz="4800" b="1">
                <a:solidFill>
                  <a:srgbClr val="333333"/>
                </a:solidFill>
                <a:latin typeface="Helvetica"/>
                <a:ea typeface="Helvetica"/>
                <a:cs typeface="Helvetica"/>
                <a:sym typeface="Helvetica"/>
              </a:defRPr>
            </a:pPr>
            <a:r>
              <a:t>· </a:t>
            </a:r>
            <a:r>
              <a:rPr>
                <a:ln w="12700" cap="flat">
                  <a:solidFill>
                    <a:srgbClr val="000000"/>
                  </a:solidFill>
                  <a:prstDash val="solid"/>
                  <a:miter lim="400000"/>
                </a:ln>
                <a:solidFill>
                  <a:schemeClr val="accent5"/>
                </a:solidFill>
              </a:rPr>
              <a:t>Tüm değişiklik bildirimleri için </a:t>
            </a:r>
            <a:r>
              <a:rPr>
                <a:ln w="12700" cap="flat">
                  <a:solidFill>
                    <a:srgbClr val="000000"/>
                  </a:solidFill>
                  <a:prstDash val="solid"/>
                  <a:miter lim="400000"/>
                </a:ln>
                <a:solidFill>
                  <a:schemeClr val="accent5">
                    <a:lumOff val="-29866"/>
                  </a:schemeClr>
                </a:solidFill>
              </a:rPr>
              <a:t>MDCG 2020-3 </a:t>
            </a:r>
            <a:r>
              <a:rPr cap="all">
                <a:ln w="12700" cap="flat">
                  <a:solidFill>
                    <a:srgbClr val="000000"/>
                  </a:solidFill>
                  <a:prstDash val="solid"/>
                  <a:miter lim="400000"/>
                </a:ln>
                <a:solidFill>
                  <a:schemeClr val="accent5">
                    <a:lumOff val="-29866"/>
                  </a:schemeClr>
                </a:solidFill>
              </a:rPr>
              <a:t>rehber dokümanı</a:t>
            </a:r>
            <a:r>
              <a:rPr>
                <a:ln w="12700" cap="flat">
                  <a:solidFill>
                    <a:srgbClr val="000000"/>
                  </a:solidFill>
                  <a:prstDash val="solid"/>
                  <a:miter lim="400000"/>
                </a:ln>
                <a:solidFill>
                  <a:schemeClr val="accent5"/>
                </a:solidFill>
              </a:rPr>
              <a:t>na göre önemli değişiklik olup olmadığı konusunda değerlendirme yapılacağı, </a:t>
            </a:r>
          </a:p>
          <a:p>
            <a:pPr marL="490855" indent="-490855" algn="just" defTabSz="457200">
              <a:spcBef>
                <a:spcPts val="1000"/>
              </a:spcBef>
              <a:defRPr sz="4800" b="1">
                <a:solidFill>
                  <a:srgbClr val="333333"/>
                </a:solidFill>
                <a:latin typeface="Helvetica"/>
                <a:ea typeface="Helvetica"/>
                <a:cs typeface="Helvetica"/>
                <a:sym typeface="Helvetica"/>
              </a:defRPr>
            </a:pPr>
            <a:r>
              <a:t>· </a:t>
            </a:r>
            <a:r>
              <a:rPr>
                <a:ln w="12700" cap="flat">
                  <a:solidFill>
                    <a:srgbClr val="000000"/>
                  </a:solidFill>
                  <a:prstDash val="solid"/>
                  <a:miter lim="400000"/>
                </a:ln>
                <a:solidFill>
                  <a:schemeClr val="accent5"/>
                </a:solidFill>
              </a:rPr>
              <a:t>Önemli olarak değerlendirilen değişiklikler için </a:t>
            </a:r>
            <a:r>
              <a:rPr u="sng" cap="all">
                <a:ln w="12700" cap="flat">
                  <a:solidFill>
                    <a:srgbClr val="000000"/>
                  </a:solidFill>
                  <a:prstDash val="solid"/>
                  <a:miter lim="400000"/>
                </a:ln>
                <a:solidFill>
                  <a:schemeClr val="accent5">
                    <a:lumOff val="-29866"/>
                  </a:schemeClr>
                </a:solidFill>
              </a:rPr>
              <a:t>2017/745 sayılı Tıbbİ Cİhazlar Regülasyonu</a:t>
            </a:r>
            <a:r>
              <a:rPr>
                <a:ln w="12700" cap="flat">
                  <a:solidFill>
                    <a:srgbClr val="000000"/>
                  </a:solidFill>
                  <a:prstDash val="solid"/>
                  <a:miter lim="400000"/>
                </a:ln>
                <a:solidFill>
                  <a:schemeClr val="accent5"/>
                </a:solidFill>
              </a:rPr>
              <a:t> kapsamında belgelendirme gerçekleştirilmesi gerektiği,</a:t>
            </a:r>
          </a:p>
        </p:txBody>
      </p:sp>
      <p:sp>
        <p:nvSpPr>
          <p:cNvPr id="2" name="Slide Number Placeholder 1">
            <a:extLst>
              <a:ext uri="{FF2B5EF4-FFF2-40B4-BE49-F238E27FC236}">
                <a16:creationId xmlns:a16="http://schemas.microsoft.com/office/drawing/2014/main" id="{8372BE87-747A-7243-2D9A-06BB8E4F66DA}"/>
              </a:ext>
            </a:extLst>
          </p:cNvPr>
          <p:cNvSpPr>
            <a:spLocks noGrp="1"/>
          </p:cNvSpPr>
          <p:nvPr>
            <p:ph type="sldNum" sz="quarter" idx="2"/>
          </p:nvPr>
        </p:nvSpPr>
        <p:spPr/>
        <p:txBody>
          <a:bodyPr/>
          <a:lstStyle/>
          <a:p>
            <a:fld id="{86CB4B4D-7CA3-9044-876B-883B54F8677D}" type="slidenum">
              <a:rPr lang="en-US" smtClean="0"/>
              <a:t>13</a:t>
            </a:fld>
            <a:endParaRPr lang="en-US"/>
          </a:p>
        </p:txBody>
      </p:sp>
    </p:spTree>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C7DFE-54FD-67B7-2925-F390D300A021}"/>
              </a:ext>
            </a:extLst>
          </p:cNvPr>
          <p:cNvSpPr>
            <a:spLocks noGrp="1"/>
          </p:cNvSpPr>
          <p:nvPr>
            <p:ph type="title"/>
          </p:nvPr>
        </p:nvSpPr>
        <p:spPr/>
        <p:txBody>
          <a:bodyPr>
            <a:norm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10400" dirty="0">
                <a:solidFill>
                  <a:srgbClr val="FF0000"/>
                </a:solidFill>
              </a:rPr>
              <a:t>MDCG-2020-6</a:t>
            </a:r>
          </a:p>
        </p:txBody>
      </p:sp>
      <p:sp>
        <p:nvSpPr>
          <p:cNvPr id="3" name="Content Placeholder 2">
            <a:extLst>
              <a:ext uri="{FF2B5EF4-FFF2-40B4-BE49-F238E27FC236}">
                <a16:creationId xmlns:a16="http://schemas.microsoft.com/office/drawing/2014/main" id="{AD072315-BE5B-E72C-4B8E-A524726AEAE5}"/>
              </a:ext>
            </a:extLst>
          </p:cNvPr>
          <p:cNvSpPr>
            <a:spLocks noGrp="1"/>
          </p:cNvSpPr>
          <p:nvPr>
            <p:ph idx="1"/>
          </p:nvPr>
        </p:nvSpPr>
        <p:spPr/>
        <p:txBody>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685800" marR="0" lvl="0" indent="-685800">
              <a:spcBef>
                <a:spcPts val="0"/>
              </a:spcBef>
              <a:spcAft>
                <a:spcPts val="0"/>
              </a:spcAft>
              <a:buFont typeface="Symbol" panose="05050102010706020507" pitchFamily="18" charset="2"/>
              <a:buChar char=""/>
            </a:pPr>
            <a:r>
              <a:rPr lang="tr-TR" sz="5600" dirty="0">
                <a:effectLst/>
                <a:latin typeface="Arial" panose="020B0604020202020204" pitchFamily="34" charset="0"/>
                <a:ea typeface="Calibri" panose="020F0502020204030204" pitchFamily="34" charset="0"/>
                <a:cs typeface="Times New Roman" panose="02020603050405020304" pitchFamily="18" charset="0"/>
              </a:rPr>
              <a:t>Artık risklerin ve yan etkilerin belirlenmesine açık bir referansla birlikte klinik güvenliliğin nitel ve nicel hususlarının incelenmesi için kullanılacak yöntemlerin açıklamasını,</a:t>
            </a:r>
            <a:endParaRPr lang="en-US" sz="5600" dirty="0">
              <a:effectLst/>
              <a:latin typeface="Arial" panose="020B0604020202020204" pitchFamily="34" charset="0"/>
              <a:ea typeface="Calibri" panose="020F0502020204030204" pitchFamily="34" charset="0"/>
              <a:cs typeface="Times New Roman" panose="02020603050405020304" pitchFamily="18" charset="0"/>
            </a:endParaRPr>
          </a:p>
          <a:p>
            <a:pPr marL="685800" indent="-685800">
              <a:spcBef>
                <a:spcPts val="0"/>
              </a:spcBef>
              <a:buFont typeface="Symbol" panose="05050102010706020507" pitchFamily="18" charset="2"/>
              <a:buChar char=""/>
            </a:pPr>
            <a:r>
              <a:rPr lang="tr-TR" sz="5600" dirty="0">
                <a:effectLst/>
                <a:latin typeface="Arial" panose="020B0604020202020204" pitchFamily="34" charset="0"/>
                <a:ea typeface="Calibri" panose="020F0502020204030204" pitchFamily="34" charset="0"/>
                <a:cs typeface="Times New Roman" panose="02020603050405020304" pitchFamily="18" charset="0"/>
              </a:rPr>
              <a:t>Tıptaki en son gelişmeler ışığında cihazın çeşitli endikasyonlarına ve kullanım amacı veya amaçlarına yönelik fayda-risk oranının kabul edilebilirliğini belirlemek için kullanılacak parametrelerin belirleyici bir listesini ve açıklamasını,</a:t>
            </a:r>
            <a:endParaRPr lang="en-US" sz="5600" dirty="0">
              <a:effectLst/>
              <a:latin typeface="Arial" panose="020B0604020202020204" pitchFamily="34" charset="0"/>
              <a:ea typeface="Calibri" panose="020F0502020204030204" pitchFamily="34" charset="0"/>
              <a:cs typeface="Times New Roman" panose="02020603050405020304" pitchFamily="18" charset="0"/>
            </a:endParaRPr>
          </a:p>
          <a:p>
            <a:pPr marL="685800" indent="-685800">
              <a:spcBef>
                <a:spcPts val="0"/>
              </a:spcBef>
              <a:buFont typeface="Symbol" panose="05050102010706020507" pitchFamily="18" charset="2"/>
              <a:buChar char=""/>
            </a:pPr>
            <a:r>
              <a:rPr lang="tr-TR" sz="5600" dirty="0">
                <a:effectLst/>
                <a:latin typeface="Arial" panose="020B0604020202020204" pitchFamily="34" charset="0"/>
                <a:ea typeface="Calibri" panose="020F0502020204030204" pitchFamily="34" charset="0"/>
                <a:cs typeface="Times New Roman" panose="02020603050405020304" pitchFamily="18" charset="0"/>
              </a:rPr>
              <a:t>Farmasötiklerin, cansız hayvan veya insan dokularının kullanımı gibi, spesifik bileşenlerle ilgili fayda-risk hususlarının nasıl ele alınacağının göstergesini,</a:t>
            </a:r>
            <a:endParaRPr lang="en-US" sz="5600" dirty="0">
              <a:effectLst/>
              <a:latin typeface="Arial" panose="020B0604020202020204" pitchFamily="34" charset="0"/>
              <a:ea typeface="Calibri" panose="020F0502020204030204" pitchFamily="34" charset="0"/>
              <a:cs typeface="Times New Roman" panose="02020603050405020304" pitchFamily="18" charset="0"/>
            </a:endParaRPr>
          </a:p>
          <a:p>
            <a:pPr marL="685800" indent="-685800">
              <a:spcBef>
                <a:spcPts val="0"/>
              </a:spcBef>
              <a:buFont typeface="Symbol" panose="05050102010706020507" pitchFamily="18" charset="2"/>
              <a:buChar char=""/>
            </a:pPr>
            <a:endParaRPr lang="en-US" sz="56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71C69FE9-D95B-2972-7D26-AFF1620E61FA}"/>
              </a:ext>
            </a:extLst>
          </p:cNvPr>
          <p:cNvSpPr>
            <a:spLocks noGrp="1"/>
          </p:cNvSpPr>
          <p:nvPr>
            <p:ph type="sldNum" sz="quarter" idx="12"/>
          </p:nvPr>
        </p:nvSpPr>
        <p:spPr/>
        <p:txBody>
          <a:bodyPr/>
          <a:lstStyle/>
          <a:p>
            <a:fld id="{FD0446A7-7861-42B3-8920-0A6CACB3DFBF}" type="slidenum">
              <a:rPr lang="en-US" smtClean="0"/>
              <a:t>130</a:t>
            </a:fld>
            <a:endParaRPr lang="en-US"/>
          </a:p>
        </p:txBody>
      </p:sp>
    </p:spTree>
    <p:extLst>
      <p:ext uri="{BB962C8B-B14F-4D97-AF65-F5344CB8AC3E}">
        <p14:creationId xmlns:p14="http://schemas.microsoft.com/office/powerpoint/2010/main" val="210657175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2C5D2-9C1E-7DFC-9745-49B37AF125F7}"/>
              </a:ext>
            </a:extLst>
          </p:cNvPr>
          <p:cNvSpPr>
            <a:spLocks noGrp="1"/>
          </p:cNvSpPr>
          <p:nvPr>
            <p:ph type="title"/>
          </p:nvPr>
        </p:nvSpPr>
        <p:spPr/>
        <p:txBody>
          <a:bodyPr>
            <a:norm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10400" dirty="0">
                <a:solidFill>
                  <a:srgbClr val="FF0000"/>
                </a:solidFill>
              </a:rPr>
              <a:t>MDCG-2020-6</a:t>
            </a:r>
          </a:p>
        </p:txBody>
      </p:sp>
      <p:sp>
        <p:nvSpPr>
          <p:cNvPr id="3" name="Content Placeholder 2">
            <a:extLst>
              <a:ext uri="{FF2B5EF4-FFF2-40B4-BE49-F238E27FC236}">
                <a16:creationId xmlns:a16="http://schemas.microsoft.com/office/drawing/2014/main" id="{7E27D043-C325-B0E4-4508-4C1D81B93716}"/>
              </a:ext>
            </a:extLst>
          </p:cNvPr>
          <p:cNvSpPr>
            <a:spLocks noGrp="1"/>
          </p:cNvSpPr>
          <p:nvPr>
            <p:ph idx="1"/>
          </p:nvPr>
        </p:nvSpPr>
        <p:spPr/>
        <p:txBody>
          <a:bodyPr>
            <a:norm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685800" marR="0" lvl="0" indent="-685800">
              <a:spcBef>
                <a:spcPts val="0"/>
              </a:spcBef>
              <a:spcAft>
                <a:spcPts val="0"/>
              </a:spcAft>
              <a:buFont typeface="Symbol" panose="05050102010706020507" pitchFamily="18" charset="2"/>
              <a:buChar char=""/>
            </a:pPr>
            <a:r>
              <a:rPr lang="tr-TR" sz="5600" dirty="0">
                <a:effectLst/>
                <a:latin typeface="Arial" panose="020B0604020202020204" pitchFamily="34" charset="0"/>
                <a:ea typeface="Calibri" panose="020F0502020204030204" pitchFamily="34" charset="0"/>
                <a:cs typeface="Times New Roman" panose="02020603050405020304" pitchFamily="18" charset="0"/>
              </a:rPr>
              <a:t>Klinik verinin değişen tanımı ışığında ilgili mevcut tüm klinik verilerin tanımlanması, analiz edilmesi ve değerlendirilmesine yönelik bir strateji ve metodoloji, </a:t>
            </a:r>
            <a:endParaRPr lang="en-US" sz="56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None/>
            </a:pPr>
            <a:endParaRPr lang="en-US" sz="5600" dirty="0">
              <a:effectLst/>
              <a:latin typeface="Arial" panose="020B0604020202020204" pitchFamily="34" charset="0"/>
              <a:ea typeface="Calibri" panose="020F0502020204030204" pitchFamily="34" charset="0"/>
              <a:cs typeface="Times New Roman" panose="02020603050405020304" pitchFamily="18" charset="0"/>
            </a:endParaRPr>
          </a:p>
          <a:p>
            <a:pPr marL="685800" marR="0" lvl="0" indent="-685800">
              <a:spcBef>
                <a:spcPts val="0"/>
              </a:spcBef>
              <a:spcAft>
                <a:spcPts val="0"/>
              </a:spcAft>
              <a:buFont typeface="Symbol" panose="05050102010706020507" pitchFamily="18" charset="2"/>
              <a:buChar char=""/>
            </a:pPr>
            <a:r>
              <a:rPr lang="tr-TR" sz="5600" dirty="0">
                <a:effectLst/>
                <a:latin typeface="Arial" panose="020B0604020202020204" pitchFamily="34" charset="0"/>
                <a:ea typeface="Calibri" panose="020F0502020204030204" pitchFamily="34" charset="0"/>
                <a:cs typeface="Times New Roman" panose="02020603050405020304" pitchFamily="18" charset="0"/>
              </a:rPr>
              <a:t>Eş değer bir cihazdan alınan klinik verilerin klinik değerlendirmeye dâhil edilmesi halinde eş değerliliğe ilişkin kanıtı,</a:t>
            </a:r>
            <a:endParaRPr lang="en-US" sz="56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77F59D33-34D1-A015-000C-F3A830FF9E6D}"/>
              </a:ext>
            </a:extLst>
          </p:cNvPr>
          <p:cNvSpPr>
            <a:spLocks noGrp="1"/>
          </p:cNvSpPr>
          <p:nvPr>
            <p:ph type="sldNum" sz="quarter" idx="12"/>
          </p:nvPr>
        </p:nvSpPr>
        <p:spPr/>
        <p:txBody>
          <a:bodyPr/>
          <a:lstStyle/>
          <a:p>
            <a:fld id="{FD0446A7-7861-42B3-8920-0A6CACB3DFBF}" type="slidenum">
              <a:rPr lang="en-US" smtClean="0"/>
              <a:t>131</a:t>
            </a:fld>
            <a:endParaRPr lang="en-US"/>
          </a:p>
        </p:txBody>
      </p:sp>
    </p:spTree>
    <p:extLst>
      <p:ext uri="{BB962C8B-B14F-4D97-AF65-F5344CB8AC3E}">
        <p14:creationId xmlns:p14="http://schemas.microsoft.com/office/powerpoint/2010/main" val="248892175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D1B68-A84F-B318-349A-98AA652F6610}"/>
              </a:ext>
            </a:extLst>
          </p:cNvPr>
          <p:cNvSpPr>
            <a:spLocks noGrp="1"/>
          </p:cNvSpPr>
          <p:nvPr>
            <p:ph type="title"/>
          </p:nvPr>
        </p:nvSpPr>
        <p:spPr/>
        <p:txBody>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8800" dirty="0">
                <a:solidFill>
                  <a:srgbClr val="FF0000"/>
                </a:solidFill>
              </a:rPr>
              <a:t>MDCG-2020-6</a:t>
            </a:r>
            <a:endParaRPr lang="en-US" dirty="0"/>
          </a:p>
        </p:txBody>
      </p:sp>
      <p:sp>
        <p:nvSpPr>
          <p:cNvPr id="3" name="Content Placeholder 2">
            <a:extLst>
              <a:ext uri="{FF2B5EF4-FFF2-40B4-BE49-F238E27FC236}">
                <a16:creationId xmlns:a16="http://schemas.microsoft.com/office/drawing/2014/main" id="{48428183-6A28-809C-34F3-9F747247F588}"/>
              </a:ext>
            </a:extLst>
          </p:cNvPr>
          <p:cNvSpPr>
            <a:spLocks noGrp="1"/>
          </p:cNvSpPr>
          <p:nvPr>
            <p:ph idx="1"/>
          </p:nvPr>
        </p:nvSpPr>
        <p:spPr/>
        <p:txBody>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685800" marR="0" lvl="0" indent="-685800">
              <a:spcBef>
                <a:spcPts val="0"/>
              </a:spcBef>
              <a:spcAft>
                <a:spcPts val="0"/>
              </a:spcAft>
              <a:buFont typeface="Symbol" panose="05050102010706020507" pitchFamily="18" charset="2"/>
              <a:buChar char=""/>
            </a:pPr>
            <a:r>
              <a:rPr lang="tr-TR" sz="5600" dirty="0">
                <a:effectLst/>
                <a:latin typeface="Arial" panose="020B0604020202020204" pitchFamily="34" charset="0"/>
                <a:ea typeface="Calibri" panose="020F0502020204030204" pitchFamily="34" charset="0"/>
                <a:cs typeface="Times New Roman" panose="02020603050405020304" pitchFamily="18" charset="0"/>
              </a:rPr>
              <a:t>Cihazın karakteristikleri ve kullanım amacı bakımından uygun olacak olan gerekli klinik kanıt seviyesinin bir tanımı ,</a:t>
            </a:r>
            <a:endParaRPr lang="en-US" sz="56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None/>
            </a:pPr>
            <a:r>
              <a:rPr lang="tr-TR" sz="5600" dirty="0">
                <a:effectLst/>
                <a:latin typeface="Arial" panose="020B0604020202020204" pitchFamily="34" charset="0"/>
                <a:ea typeface="Calibri" panose="020F0502020204030204" pitchFamily="34" charset="0"/>
                <a:cs typeface="Times New Roman" panose="02020603050405020304" pitchFamily="18" charset="0"/>
              </a:rPr>
              <a:t> </a:t>
            </a:r>
            <a:endParaRPr lang="en-US" sz="5600" dirty="0">
              <a:effectLst/>
              <a:latin typeface="Arial" panose="020B0604020202020204" pitchFamily="34" charset="0"/>
              <a:ea typeface="Calibri" panose="020F0502020204030204" pitchFamily="34" charset="0"/>
              <a:cs typeface="Times New Roman" panose="02020603050405020304" pitchFamily="18" charset="0"/>
            </a:endParaRPr>
          </a:p>
          <a:p>
            <a:pPr marL="685800" marR="0" lvl="0" indent="-685800">
              <a:spcBef>
                <a:spcPts val="0"/>
              </a:spcBef>
              <a:spcAft>
                <a:spcPts val="0"/>
              </a:spcAft>
              <a:buFont typeface="Symbol" panose="05050102010706020507" pitchFamily="18" charset="2"/>
              <a:buChar char=""/>
            </a:pPr>
            <a:r>
              <a:rPr lang="tr-TR" sz="5600" dirty="0">
                <a:effectLst/>
                <a:latin typeface="Arial" panose="020B0604020202020204" pitchFamily="34" charset="0"/>
                <a:ea typeface="Calibri" panose="020F0502020204030204" pitchFamily="34" charset="0"/>
                <a:cs typeface="Times New Roman" panose="02020603050405020304" pitchFamily="18" charset="0"/>
              </a:rPr>
              <a:t>Güvenlilik ve performansın sürekliliğini ve eski (</a:t>
            </a:r>
            <a:r>
              <a:rPr lang="tr-TR" sz="5600" dirty="0" err="1">
                <a:effectLst/>
                <a:latin typeface="Arial" panose="020B0604020202020204" pitchFamily="34" charset="0"/>
                <a:ea typeface="Calibri" panose="020F0502020204030204" pitchFamily="34" charset="0"/>
                <a:cs typeface="Times New Roman" panose="02020603050405020304" pitchFamily="18" charset="0"/>
              </a:rPr>
              <a:t>legacy</a:t>
            </a:r>
            <a:r>
              <a:rPr lang="tr-TR" sz="5600" dirty="0">
                <a:effectLst/>
                <a:latin typeface="Arial" panose="020B0604020202020204" pitchFamily="34" charset="0"/>
                <a:ea typeface="Calibri" panose="020F0502020204030204" pitchFamily="34" charset="0"/>
                <a:cs typeface="Times New Roman" panose="02020603050405020304" pitchFamily="18" charset="0"/>
              </a:rPr>
              <a:t>) cihazlarda güvenlilik ve performans ile ilgili şikayetlerin ne ölçüde gözlendiğini göstermek üzere piyasaya arz sonrası gözetim verilerinin sistematik bir şekilde toplanması, özetlenmesi ve değerlendirilmesine yönelik bir strateji ve metodoloji.</a:t>
            </a:r>
            <a:endParaRPr lang="en-US" sz="56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09509428-1FB8-0CCC-6210-F00A04452649}"/>
              </a:ext>
            </a:extLst>
          </p:cNvPr>
          <p:cNvSpPr>
            <a:spLocks noGrp="1"/>
          </p:cNvSpPr>
          <p:nvPr>
            <p:ph type="sldNum" sz="quarter" idx="12"/>
          </p:nvPr>
        </p:nvSpPr>
        <p:spPr/>
        <p:txBody>
          <a:bodyPr/>
          <a:lstStyle/>
          <a:p>
            <a:fld id="{FD0446A7-7861-42B3-8920-0A6CACB3DFBF}" type="slidenum">
              <a:rPr lang="en-US" smtClean="0"/>
              <a:t>132</a:t>
            </a:fld>
            <a:endParaRPr lang="en-US"/>
          </a:p>
        </p:txBody>
      </p:sp>
    </p:spTree>
    <p:extLst>
      <p:ext uri="{BB962C8B-B14F-4D97-AF65-F5344CB8AC3E}">
        <p14:creationId xmlns:p14="http://schemas.microsoft.com/office/powerpoint/2010/main" val="207295126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endParaRPr lang="en-US" sz="7200"/>
          </a:p>
        </p:txBody>
      </p:sp>
      <p:sp>
        <p:nvSpPr>
          <p:cNvPr id="2" name="Title 1">
            <a:extLst>
              <a:ext uri="{FF2B5EF4-FFF2-40B4-BE49-F238E27FC236}">
                <a16:creationId xmlns:a16="http://schemas.microsoft.com/office/drawing/2014/main" id="{448865F8-1ACC-56EC-8126-C722E16DD22A}"/>
              </a:ext>
            </a:extLst>
          </p:cNvPr>
          <p:cNvSpPr>
            <a:spLocks noGrp="1"/>
          </p:cNvSpPr>
          <p:nvPr>
            <p:ph type="title"/>
          </p:nvPr>
        </p:nvSpPr>
        <p:spPr>
          <a:xfrm>
            <a:off x="1676400" y="1113991"/>
            <a:ext cx="21031200" cy="2267386"/>
          </a:xfrm>
        </p:spPr>
        <p:txBody>
          <a:bodyPr>
            <a:normAutofit fontScale="90000"/>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11600" dirty="0" err="1">
                <a:solidFill>
                  <a:srgbClr val="FF0000"/>
                </a:solidFill>
              </a:rPr>
              <a:t>Klinik</a:t>
            </a:r>
            <a:r>
              <a:rPr lang="en-US" sz="11600" dirty="0">
                <a:solidFill>
                  <a:srgbClr val="FF0000"/>
                </a:solidFill>
              </a:rPr>
              <a:t> </a:t>
            </a:r>
            <a:r>
              <a:rPr lang="en-US" sz="11600" dirty="0" err="1">
                <a:solidFill>
                  <a:srgbClr val="FF0000"/>
                </a:solidFill>
              </a:rPr>
              <a:t>Değerlendirme</a:t>
            </a:r>
            <a:r>
              <a:rPr lang="en-US" sz="11600" dirty="0">
                <a:solidFill>
                  <a:srgbClr val="FF0000"/>
                </a:solidFill>
              </a:rPr>
              <a:t> </a:t>
            </a:r>
            <a:r>
              <a:rPr lang="en-US" sz="11600" dirty="0" err="1">
                <a:solidFill>
                  <a:srgbClr val="FF0000"/>
                </a:solidFill>
              </a:rPr>
              <a:t>Sonuçlarının</a:t>
            </a:r>
            <a:r>
              <a:rPr lang="en-US" sz="11600" dirty="0">
                <a:solidFill>
                  <a:srgbClr val="FF0000"/>
                </a:solidFill>
              </a:rPr>
              <a:t> </a:t>
            </a:r>
            <a:r>
              <a:rPr lang="en-US" sz="11600" dirty="0" err="1">
                <a:solidFill>
                  <a:srgbClr val="FF0000"/>
                </a:solidFill>
              </a:rPr>
              <a:t>Diğer</a:t>
            </a:r>
            <a:r>
              <a:rPr lang="en-US" sz="11600" dirty="0">
                <a:solidFill>
                  <a:srgbClr val="FF0000"/>
                </a:solidFill>
              </a:rPr>
              <a:t> </a:t>
            </a:r>
            <a:r>
              <a:rPr lang="en-US" sz="11600" dirty="0" err="1">
                <a:solidFill>
                  <a:srgbClr val="FF0000"/>
                </a:solidFill>
              </a:rPr>
              <a:t>Sistemlere</a:t>
            </a:r>
            <a:r>
              <a:rPr lang="en-US" sz="11600" dirty="0">
                <a:solidFill>
                  <a:srgbClr val="FF0000"/>
                </a:solidFill>
              </a:rPr>
              <a:t> </a:t>
            </a:r>
            <a:r>
              <a:rPr lang="en-US" sz="11600" dirty="0" err="1">
                <a:solidFill>
                  <a:srgbClr val="FF0000"/>
                </a:solidFill>
              </a:rPr>
              <a:t>Aktarılması</a:t>
            </a:r>
            <a:br>
              <a:rPr lang="en-US" sz="5800" dirty="0"/>
            </a:br>
            <a:endParaRPr lang="en-US" sz="5800" dirty="0"/>
          </a:p>
        </p:txBody>
      </p:sp>
      <p:graphicFrame>
        <p:nvGraphicFramePr>
          <p:cNvPr id="7" name="Content Placeholder 3">
            <a:extLst>
              <a:ext uri="{FF2B5EF4-FFF2-40B4-BE49-F238E27FC236}">
                <a16:creationId xmlns:a16="http://schemas.microsoft.com/office/drawing/2014/main" id="{12E03E4B-1A2C-45C5-48F0-3719D2ED937C}"/>
              </a:ext>
            </a:extLst>
          </p:cNvPr>
          <p:cNvGraphicFramePr>
            <a:graphicFrameLocks noGrp="1"/>
          </p:cNvGraphicFramePr>
          <p:nvPr>
            <p:ph idx="1"/>
          </p:nvPr>
        </p:nvGraphicFramePr>
        <p:xfrm>
          <a:off x="1676400" y="3651250"/>
          <a:ext cx="21031200" cy="87026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9BDB87EB-A148-D593-2290-B8C4F43FEF11}"/>
              </a:ext>
            </a:extLst>
          </p:cNvPr>
          <p:cNvSpPr>
            <a:spLocks noGrp="1"/>
          </p:cNvSpPr>
          <p:nvPr>
            <p:ph type="sldNum" sz="quarter" idx="12"/>
          </p:nvPr>
        </p:nvSpPr>
        <p:spPr/>
        <p:txBody>
          <a:bodyPr/>
          <a:lstStyle/>
          <a:p>
            <a:fld id="{FD0446A7-7861-42B3-8920-0A6CACB3DFBF}" type="slidenum">
              <a:rPr lang="en-US" smtClean="0"/>
              <a:t>133</a:t>
            </a:fld>
            <a:endParaRPr lang="en-US"/>
          </a:p>
        </p:txBody>
      </p:sp>
    </p:spTree>
    <p:extLst>
      <p:ext uri="{BB962C8B-B14F-4D97-AF65-F5344CB8AC3E}">
        <p14:creationId xmlns:p14="http://schemas.microsoft.com/office/powerpoint/2010/main" val="229626517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endParaRPr lang="en-US" sz="7200"/>
          </a:p>
        </p:txBody>
      </p:sp>
      <p:sp>
        <p:nvSpPr>
          <p:cNvPr id="2" name="Title 1">
            <a:extLst>
              <a:ext uri="{FF2B5EF4-FFF2-40B4-BE49-F238E27FC236}">
                <a16:creationId xmlns:a16="http://schemas.microsoft.com/office/drawing/2014/main" id="{5767D5CF-AE81-99E5-CC52-B4A913A16B27}"/>
              </a:ext>
            </a:extLst>
          </p:cNvPr>
          <p:cNvSpPr>
            <a:spLocks noGrp="1"/>
          </p:cNvSpPr>
          <p:nvPr>
            <p:ph type="title"/>
          </p:nvPr>
        </p:nvSpPr>
        <p:spPr>
          <a:xfrm>
            <a:off x="1676400" y="1113991"/>
            <a:ext cx="21031200" cy="2267386"/>
          </a:xfrm>
        </p:spPr>
        <p:txBody>
          <a:bodyPr>
            <a:no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10400" dirty="0" err="1">
                <a:solidFill>
                  <a:srgbClr val="FF0000"/>
                </a:solidFill>
              </a:rPr>
              <a:t>Diğer</a:t>
            </a:r>
            <a:r>
              <a:rPr lang="en-US" sz="10400" dirty="0">
                <a:solidFill>
                  <a:srgbClr val="FF0000"/>
                </a:solidFill>
              </a:rPr>
              <a:t> </a:t>
            </a:r>
            <a:r>
              <a:rPr lang="en-US" sz="10400" dirty="0" err="1">
                <a:solidFill>
                  <a:srgbClr val="FF0000"/>
                </a:solidFill>
              </a:rPr>
              <a:t>Sistem</a:t>
            </a:r>
            <a:r>
              <a:rPr lang="en-US" sz="10400" dirty="0">
                <a:solidFill>
                  <a:srgbClr val="FF0000"/>
                </a:solidFill>
              </a:rPr>
              <a:t> </a:t>
            </a:r>
            <a:r>
              <a:rPr lang="en-US" sz="10400" dirty="0" err="1">
                <a:solidFill>
                  <a:srgbClr val="FF0000"/>
                </a:solidFill>
              </a:rPr>
              <a:t>Verilerinin</a:t>
            </a:r>
            <a:r>
              <a:rPr lang="en-US" sz="10400" dirty="0">
                <a:solidFill>
                  <a:srgbClr val="FF0000"/>
                </a:solidFill>
              </a:rPr>
              <a:t> </a:t>
            </a:r>
            <a:r>
              <a:rPr lang="en-US" sz="10400" dirty="0" err="1">
                <a:solidFill>
                  <a:srgbClr val="FF0000"/>
                </a:solidFill>
              </a:rPr>
              <a:t>Klinik</a:t>
            </a:r>
            <a:r>
              <a:rPr lang="en-US" sz="10400" dirty="0">
                <a:solidFill>
                  <a:srgbClr val="FF0000"/>
                </a:solidFill>
              </a:rPr>
              <a:t> </a:t>
            </a:r>
            <a:r>
              <a:rPr lang="en-US" sz="10400" dirty="0" err="1">
                <a:solidFill>
                  <a:srgbClr val="FF0000"/>
                </a:solidFill>
              </a:rPr>
              <a:t>Değerlendirmede</a:t>
            </a:r>
            <a:r>
              <a:rPr lang="en-US" sz="10400" dirty="0">
                <a:solidFill>
                  <a:srgbClr val="FF0000"/>
                </a:solidFill>
              </a:rPr>
              <a:t> </a:t>
            </a:r>
            <a:r>
              <a:rPr lang="en-US" sz="10400" dirty="0" err="1">
                <a:solidFill>
                  <a:srgbClr val="FF0000"/>
                </a:solidFill>
              </a:rPr>
              <a:t>Kullanılması</a:t>
            </a:r>
            <a:endParaRPr lang="en-US" sz="10400" dirty="0">
              <a:solidFill>
                <a:srgbClr val="FF0000"/>
              </a:solidFill>
            </a:endParaRPr>
          </a:p>
        </p:txBody>
      </p:sp>
      <p:graphicFrame>
        <p:nvGraphicFramePr>
          <p:cNvPr id="17" name="Content Placeholder 3">
            <a:extLst>
              <a:ext uri="{FF2B5EF4-FFF2-40B4-BE49-F238E27FC236}">
                <a16:creationId xmlns:a16="http://schemas.microsoft.com/office/drawing/2014/main" id="{EE5D701D-9B7F-98C9-D95D-2A2E2231255F}"/>
              </a:ext>
            </a:extLst>
          </p:cNvPr>
          <p:cNvGraphicFramePr>
            <a:graphicFrameLocks noGrp="1"/>
          </p:cNvGraphicFramePr>
          <p:nvPr>
            <p:ph sz="half" idx="4294967295"/>
            <p:extLst>
              <p:ext uri="{D42A27DB-BD31-4B8C-83A1-F6EECF244321}">
                <p14:modId xmlns:p14="http://schemas.microsoft.com/office/powerpoint/2010/main" val="1107042959"/>
              </p:ext>
            </p:extLst>
          </p:nvPr>
        </p:nvGraphicFramePr>
        <p:xfrm>
          <a:off x="1676400" y="3651250"/>
          <a:ext cx="21031200" cy="87026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C8C3CBDD-532E-D860-7831-9E40C853F9CE}"/>
              </a:ext>
            </a:extLst>
          </p:cNvPr>
          <p:cNvSpPr>
            <a:spLocks noGrp="1"/>
          </p:cNvSpPr>
          <p:nvPr>
            <p:ph type="sldNum" sz="quarter" idx="12"/>
          </p:nvPr>
        </p:nvSpPr>
        <p:spPr/>
        <p:txBody>
          <a:bodyPr/>
          <a:lstStyle/>
          <a:p>
            <a:fld id="{FD0446A7-7861-42B3-8920-0A6CACB3DFBF}" type="slidenum">
              <a:rPr lang="en-US" smtClean="0"/>
              <a:t>134</a:t>
            </a:fld>
            <a:endParaRPr lang="en-US"/>
          </a:p>
        </p:txBody>
      </p:sp>
    </p:spTree>
    <p:extLst>
      <p:ext uri="{BB962C8B-B14F-4D97-AF65-F5344CB8AC3E}">
        <p14:creationId xmlns:p14="http://schemas.microsoft.com/office/powerpoint/2010/main" val="187905035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E81B0-B7C1-E458-58E0-7112B2CE3CF9}"/>
              </a:ext>
            </a:extLst>
          </p:cNvPr>
          <p:cNvSpPr>
            <a:spLocks noGrp="1"/>
          </p:cNvSpPr>
          <p:nvPr>
            <p:ph type="title"/>
          </p:nvPr>
        </p:nvSpPr>
        <p:spPr/>
        <p:txBody>
          <a:bodyPr>
            <a:no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10400" dirty="0">
                <a:solidFill>
                  <a:srgbClr val="FF0000"/>
                </a:solidFill>
              </a:rPr>
              <a:t>MDCG-2020-13 CEAR, Literature Review- Section D</a:t>
            </a:r>
          </a:p>
        </p:txBody>
      </p:sp>
      <p:pic>
        <p:nvPicPr>
          <p:cNvPr id="5" name="Content Placeholder 4">
            <a:extLst>
              <a:ext uri="{FF2B5EF4-FFF2-40B4-BE49-F238E27FC236}">
                <a16:creationId xmlns:a16="http://schemas.microsoft.com/office/drawing/2014/main" id="{1987F229-A3FE-C14B-E700-14651D70DF9F}"/>
              </a:ext>
            </a:extLst>
          </p:cNvPr>
          <p:cNvPicPr>
            <a:picLocks noGrp="1" noChangeAspect="1"/>
          </p:cNvPicPr>
          <p:nvPr>
            <p:ph idx="1"/>
          </p:nvPr>
        </p:nvPicPr>
        <p:blipFill>
          <a:blip r:embed="rId2"/>
          <a:stretch>
            <a:fillRect/>
          </a:stretch>
        </p:blipFill>
        <p:spPr>
          <a:xfrm>
            <a:off x="1676400" y="3381376"/>
            <a:ext cx="19377380" cy="9681232"/>
          </a:xfrm>
        </p:spPr>
      </p:pic>
      <p:cxnSp>
        <p:nvCxnSpPr>
          <p:cNvPr id="7" name="Straight Arrow Connector 6">
            <a:extLst>
              <a:ext uri="{FF2B5EF4-FFF2-40B4-BE49-F238E27FC236}">
                <a16:creationId xmlns:a16="http://schemas.microsoft.com/office/drawing/2014/main" id="{42A839CF-F6C2-B80D-B167-BD1F960BB908}"/>
              </a:ext>
            </a:extLst>
          </p:cNvPr>
          <p:cNvCxnSpPr>
            <a:cxnSpLocks/>
          </p:cNvCxnSpPr>
          <p:nvPr/>
        </p:nvCxnSpPr>
        <p:spPr>
          <a:xfrm flipH="1">
            <a:off x="11487151" y="8229600"/>
            <a:ext cx="344805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A4B2BAED-7189-6486-E8EA-967CCA14DD0C}"/>
              </a:ext>
            </a:extLst>
          </p:cNvPr>
          <p:cNvCxnSpPr>
            <a:cxnSpLocks/>
          </p:cNvCxnSpPr>
          <p:nvPr/>
        </p:nvCxnSpPr>
        <p:spPr>
          <a:xfrm flipH="1">
            <a:off x="8743951" y="12382500"/>
            <a:ext cx="344805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 name="Slide Number Placeholder 2">
            <a:extLst>
              <a:ext uri="{FF2B5EF4-FFF2-40B4-BE49-F238E27FC236}">
                <a16:creationId xmlns:a16="http://schemas.microsoft.com/office/drawing/2014/main" id="{60DA7F44-FBE9-B97C-D744-3E63414EDE3C}"/>
              </a:ext>
            </a:extLst>
          </p:cNvPr>
          <p:cNvSpPr>
            <a:spLocks noGrp="1"/>
          </p:cNvSpPr>
          <p:nvPr>
            <p:ph type="sldNum" sz="quarter" idx="12"/>
          </p:nvPr>
        </p:nvSpPr>
        <p:spPr/>
        <p:txBody>
          <a:bodyPr/>
          <a:lstStyle/>
          <a:p>
            <a:fld id="{FD0446A7-7861-42B3-8920-0A6CACB3DFBF}" type="slidenum">
              <a:rPr lang="en-US" smtClean="0"/>
              <a:t>135</a:t>
            </a:fld>
            <a:endParaRPr lang="en-US"/>
          </a:p>
        </p:txBody>
      </p:sp>
    </p:spTree>
    <p:extLst>
      <p:ext uri="{BB962C8B-B14F-4D97-AF65-F5344CB8AC3E}">
        <p14:creationId xmlns:p14="http://schemas.microsoft.com/office/powerpoint/2010/main" val="348539105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3121E-9790-A672-E89A-367F1C04D672}"/>
              </a:ext>
            </a:extLst>
          </p:cNvPr>
          <p:cNvSpPr>
            <a:spLocks noGrp="1"/>
          </p:cNvSpPr>
          <p:nvPr>
            <p:ph type="title"/>
          </p:nvPr>
        </p:nvSpPr>
        <p:spPr/>
        <p:txBody>
          <a:bodyPr>
            <a:no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10400" dirty="0">
                <a:solidFill>
                  <a:srgbClr val="FF0000"/>
                </a:solidFill>
              </a:rPr>
              <a:t>MDCG-2020-13 CEAR TEMPLATE</a:t>
            </a:r>
            <a:br>
              <a:rPr lang="en-US" sz="10400" dirty="0">
                <a:solidFill>
                  <a:srgbClr val="FF0000"/>
                </a:solidFill>
              </a:rPr>
            </a:br>
            <a:r>
              <a:rPr lang="en-US" sz="10400" dirty="0">
                <a:solidFill>
                  <a:srgbClr val="FF0000"/>
                </a:solidFill>
              </a:rPr>
              <a:t>CER ve </a:t>
            </a:r>
            <a:r>
              <a:rPr lang="en-US" sz="10400" dirty="0" err="1">
                <a:solidFill>
                  <a:srgbClr val="FF0000"/>
                </a:solidFill>
              </a:rPr>
              <a:t>Klinik</a:t>
            </a:r>
            <a:r>
              <a:rPr lang="en-US" sz="10400" dirty="0">
                <a:solidFill>
                  <a:srgbClr val="FF0000"/>
                </a:solidFill>
              </a:rPr>
              <a:t> </a:t>
            </a:r>
            <a:r>
              <a:rPr lang="en-US" sz="10400" dirty="0" err="1">
                <a:solidFill>
                  <a:srgbClr val="FF0000"/>
                </a:solidFill>
              </a:rPr>
              <a:t>Araştırma</a:t>
            </a:r>
            <a:r>
              <a:rPr lang="en-US" sz="10400" dirty="0">
                <a:solidFill>
                  <a:srgbClr val="FF0000"/>
                </a:solidFill>
              </a:rPr>
              <a:t> </a:t>
            </a:r>
          </a:p>
        </p:txBody>
      </p:sp>
      <p:pic>
        <p:nvPicPr>
          <p:cNvPr id="4" name="Picture 3">
            <a:extLst>
              <a:ext uri="{FF2B5EF4-FFF2-40B4-BE49-F238E27FC236}">
                <a16:creationId xmlns:a16="http://schemas.microsoft.com/office/drawing/2014/main" id="{CBA97F37-9803-4A38-3575-2C7A05D4069D}"/>
              </a:ext>
            </a:extLst>
          </p:cNvPr>
          <p:cNvPicPr>
            <a:picLocks noChangeAspect="1"/>
          </p:cNvPicPr>
          <p:nvPr/>
        </p:nvPicPr>
        <p:blipFill>
          <a:blip r:embed="rId2"/>
          <a:stretch>
            <a:fillRect/>
          </a:stretch>
        </p:blipFill>
        <p:spPr>
          <a:xfrm>
            <a:off x="160020" y="4044527"/>
            <a:ext cx="24384000" cy="8507306"/>
          </a:xfrm>
          <a:prstGeom prst="rect">
            <a:avLst/>
          </a:prstGeom>
        </p:spPr>
      </p:pic>
      <p:cxnSp>
        <p:nvCxnSpPr>
          <p:cNvPr id="5" name="Straight Arrow Connector 4">
            <a:extLst>
              <a:ext uri="{FF2B5EF4-FFF2-40B4-BE49-F238E27FC236}">
                <a16:creationId xmlns:a16="http://schemas.microsoft.com/office/drawing/2014/main" id="{F107711F-A3C7-74C3-019B-84F2B1BC7C87}"/>
              </a:ext>
            </a:extLst>
          </p:cNvPr>
          <p:cNvCxnSpPr>
            <a:cxnSpLocks/>
          </p:cNvCxnSpPr>
          <p:nvPr/>
        </p:nvCxnSpPr>
        <p:spPr>
          <a:xfrm flipH="1">
            <a:off x="5067301" y="7620000"/>
            <a:ext cx="2266950" cy="0"/>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cxnSp>
        <p:nvCxnSpPr>
          <p:cNvPr id="7" name="Straight Arrow Connector 6">
            <a:extLst>
              <a:ext uri="{FF2B5EF4-FFF2-40B4-BE49-F238E27FC236}">
                <a16:creationId xmlns:a16="http://schemas.microsoft.com/office/drawing/2014/main" id="{3ED25574-2DA9-C86E-339D-F343A30846FB}"/>
              </a:ext>
            </a:extLst>
          </p:cNvPr>
          <p:cNvCxnSpPr>
            <a:cxnSpLocks/>
          </p:cNvCxnSpPr>
          <p:nvPr/>
        </p:nvCxnSpPr>
        <p:spPr>
          <a:xfrm flipH="1">
            <a:off x="6200775" y="8077200"/>
            <a:ext cx="2266950" cy="0"/>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sp>
        <p:nvSpPr>
          <p:cNvPr id="3" name="Slide Number Placeholder 2">
            <a:extLst>
              <a:ext uri="{FF2B5EF4-FFF2-40B4-BE49-F238E27FC236}">
                <a16:creationId xmlns:a16="http://schemas.microsoft.com/office/drawing/2014/main" id="{6FF5E3EB-F3DD-F130-77B8-01E05E586DAB}"/>
              </a:ext>
            </a:extLst>
          </p:cNvPr>
          <p:cNvSpPr>
            <a:spLocks noGrp="1"/>
          </p:cNvSpPr>
          <p:nvPr>
            <p:ph type="sldNum" sz="quarter" idx="12"/>
          </p:nvPr>
        </p:nvSpPr>
        <p:spPr/>
        <p:txBody>
          <a:bodyPr/>
          <a:lstStyle/>
          <a:p>
            <a:fld id="{FD0446A7-7861-42B3-8920-0A6CACB3DFBF}" type="slidenum">
              <a:rPr lang="en-US" smtClean="0"/>
              <a:t>136</a:t>
            </a:fld>
            <a:endParaRPr lang="en-US"/>
          </a:p>
        </p:txBody>
      </p:sp>
    </p:spTree>
    <p:extLst>
      <p:ext uri="{BB962C8B-B14F-4D97-AF65-F5344CB8AC3E}">
        <p14:creationId xmlns:p14="http://schemas.microsoft.com/office/powerpoint/2010/main" val="362346394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74C8C-9856-C857-BC4E-346B7A9B7693}"/>
              </a:ext>
            </a:extLst>
          </p:cNvPr>
          <p:cNvSpPr>
            <a:spLocks noGrp="1"/>
          </p:cNvSpPr>
          <p:nvPr>
            <p:ph type="title"/>
          </p:nvPr>
        </p:nvSpPr>
        <p:spPr/>
        <p:txBody>
          <a:bodyPr>
            <a:norm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10400" dirty="0">
                <a:solidFill>
                  <a:srgbClr val="FF0000"/>
                </a:solidFill>
              </a:rPr>
              <a:t>CER, </a:t>
            </a:r>
            <a:r>
              <a:rPr lang="en-US" sz="10400" dirty="0" err="1">
                <a:solidFill>
                  <a:srgbClr val="FF0000"/>
                </a:solidFill>
              </a:rPr>
              <a:t>Klinik</a:t>
            </a:r>
            <a:r>
              <a:rPr lang="en-US" sz="10400" dirty="0">
                <a:solidFill>
                  <a:srgbClr val="FF0000"/>
                </a:solidFill>
              </a:rPr>
              <a:t> </a:t>
            </a:r>
            <a:r>
              <a:rPr lang="en-US" sz="10400" dirty="0" err="1">
                <a:solidFill>
                  <a:srgbClr val="FF0000"/>
                </a:solidFill>
              </a:rPr>
              <a:t>Araştırma</a:t>
            </a:r>
            <a:r>
              <a:rPr lang="en-US" sz="10400" dirty="0">
                <a:solidFill>
                  <a:srgbClr val="FF0000"/>
                </a:solidFill>
              </a:rPr>
              <a:t> ve PMCF</a:t>
            </a:r>
          </a:p>
        </p:txBody>
      </p:sp>
      <p:pic>
        <p:nvPicPr>
          <p:cNvPr id="4" name="Picture 3">
            <a:extLst>
              <a:ext uri="{FF2B5EF4-FFF2-40B4-BE49-F238E27FC236}">
                <a16:creationId xmlns:a16="http://schemas.microsoft.com/office/drawing/2014/main" id="{EDDC4E29-FD4F-63E5-0E0C-0EEFE895F7C4}"/>
              </a:ext>
            </a:extLst>
          </p:cNvPr>
          <p:cNvPicPr>
            <a:picLocks noChangeAspect="1"/>
          </p:cNvPicPr>
          <p:nvPr/>
        </p:nvPicPr>
        <p:blipFill>
          <a:blip r:embed="rId2"/>
          <a:stretch>
            <a:fillRect/>
          </a:stretch>
        </p:blipFill>
        <p:spPr>
          <a:xfrm>
            <a:off x="0" y="2969981"/>
            <a:ext cx="24384000" cy="10244918"/>
          </a:xfrm>
          <a:prstGeom prst="rect">
            <a:avLst/>
          </a:prstGeom>
        </p:spPr>
      </p:pic>
      <p:sp>
        <p:nvSpPr>
          <p:cNvPr id="5" name="Slide Number Placeholder 4">
            <a:extLst>
              <a:ext uri="{FF2B5EF4-FFF2-40B4-BE49-F238E27FC236}">
                <a16:creationId xmlns:a16="http://schemas.microsoft.com/office/drawing/2014/main" id="{A5F478E6-5140-E25B-1780-D663FF3D9192}"/>
              </a:ext>
            </a:extLst>
          </p:cNvPr>
          <p:cNvSpPr>
            <a:spLocks noGrp="1"/>
          </p:cNvSpPr>
          <p:nvPr>
            <p:ph type="sldNum" sz="quarter" idx="12"/>
          </p:nvPr>
        </p:nvSpPr>
        <p:spPr/>
        <p:txBody>
          <a:bodyPr/>
          <a:lstStyle/>
          <a:p>
            <a:fld id="{FD0446A7-7861-42B3-8920-0A6CACB3DFBF}" type="slidenum">
              <a:rPr lang="en-US" smtClean="0"/>
              <a:t>137</a:t>
            </a:fld>
            <a:endParaRPr lang="en-US"/>
          </a:p>
        </p:txBody>
      </p:sp>
    </p:spTree>
    <p:extLst>
      <p:ext uri="{BB962C8B-B14F-4D97-AF65-F5344CB8AC3E}">
        <p14:creationId xmlns:p14="http://schemas.microsoft.com/office/powerpoint/2010/main" val="88768807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B1C24-73E4-4F20-1EE5-F0186AC20C21}"/>
              </a:ext>
            </a:extLst>
          </p:cNvPr>
          <p:cNvSpPr>
            <a:spLocks noGrp="1"/>
          </p:cNvSpPr>
          <p:nvPr>
            <p:ph type="title"/>
          </p:nvPr>
        </p:nvSpPr>
        <p:spPr>
          <a:xfrm>
            <a:off x="266702" y="1258533"/>
            <a:ext cx="8042148" cy="3244642"/>
          </a:xfrm>
        </p:spPr>
        <p:txBody>
          <a:bodyPr vert="horz" lIns="182880" tIns="91440" rIns="182880" bIns="91440" rtlCol="0" anchor="ctr">
            <a:no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10400" kern="1200" dirty="0">
                <a:solidFill>
                  <a:srgbClr val="FF0000"/>
                </a:solidFill>
                <a:latin typeface="+mj-lt"/>
                <a:ea typeface="+mj-ea"/>
                <a:cs typeface="+mj-cs"/>
              </a:rPr>
              <a:t>MDCG-2020-1</a:t>
            </a:r>
          </a:p>
        </p:txBody>
      </p:sp>
      <p:sp>
        <p:nvSpPr>
          <p:cNvPr id="3" name="TextBox 2">
            <a:extLst>
              <a:ext uri="{FF2B5EF4-FFF2-40B4-BE49-F238E27FC236}">
                <a16:creationId xmlns:a16="http://schemas.microsoft.com/office/drawing/2014/main" id="{1F05C0A5-2E0A-7643-7C48-F988C44D5F5E}"/>
              </a:ext>
            </a:extLst>
          </p:cNvPr>
          <p:cNvSpPr txBox="1"/>
          <p:nvPr/>
        </p:nvSpPr>
        <p:spPr>
          <a:xfrm>
            <a:off x="552450" y="4191001"/>
            <a:ext cx="7756400" cy="8256638"/>
          </a:xfrm>
          <a:prstGeom prst="rect">
            <a:avLst/>
          </a:prstGeom>
        </p:spPr>
        <p:txBody>
          <a:bodyPr vert="horz" lIns="182880" tIns="91440" rIns="182880" bIns="91440" rtlCol="0">
            <a:norm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indent="-457200">
              <a:lnSpc>
                <a:spcPct val="90000"/>
              </a:lnSpc>
              <a:spcAft>
                <a:spcPts val="1200"/>
              </a:spcAft>
              <a:buFont typeface="Arial" panose="020B0604020202020204" pitchFamily="34" charset="0"/>
              <a:buChar char="•"/>
            </a:pPr>
            <a:r>
              <a:rPr lang="en-US" sz="4000" b="1" dirty="0" err="1"/>
              <a:t>Tıbbi</a:t>
            </a:r>
            <a:r>
              <a:rPr lang="en-US" sz="4000" b="1" dirty="0"/>
              <a:t> </a:t>
            </a:r>
            <a:r>
              <a:rPr lang="en-US" sz="4000" b="1" dirty="0" err="1"/>
              <a:t>Cihaz</a:t>
            </a:r>
            <a:r>
              <a:rPr lang="en-US" sz="4000" b="1" dirty="0"/>
              <a:t> </a:t>
            </a:r>
            <a:r>
              <a:rPr lang="en-US" sz="4000" b="1" dirty="0" err="1"/>
              <a:t>Yazılımının</a:t>
            </a:r>
            <a:r>
              <a:rPr lang="en-US" sz="4000" b="1" dirty="0"/>
              <a:t> </a:t>
            </a:r>
            <a:r>
              <a:rPr lang="en-US" sz="4000" b="1" dirty="0" err="1"/>
              <a:t>Klinik</a:t>
            </a:r>
            <a:br>
              <a:rPr lang="en-US" sz="4000" b="1" dirty="0"/>
            </a:br>
            <a:r>
              <a:rPr lang="en-US" sz="4000" b="1" dirty="0" err="1"/>
              <a:t>Değerlendirmesi</a:t>
            </a:r>
            <a:r>
              <a:rPr lang="en-US" sz="4000" b="1" dirty="0"/>
              <a:t> (MDR) /</a:t>
            </a:r>
            <a:br>
              <a:rPr lang="en-US" sz="4000" b="1" dirty="0"/>
            </a:br>
            <a:r>
              <a:rPr lang="en-US" sz="4000" b="1" dirty="0" err="1"/>
              <a:t>Performans</a:t>
            </a:r>
            <a:r>
              <a:rPr lang="en-US" sz="4000" b="1" dirty="0"/>
              <a:t> </a:t>
            </a:r>
            <a:r>
              <a:rPr lang="en-US" sz="4000" b="1" dirty="0" err="1"/>
              <a:t>Değerlendirmesi</a:t>
            </a:r>
            <a:br>
              <a:rPr lang="en-US" sz="4000" b="1" dirty="0"/>
            </a:br>
            <a:r>
              <a:rPr lang="en-US" sz="4000" b="1" dirty="0"/>
              <a:t>(IVDR) </a:t>
            </a:r>
            <a:r>
              <a:rPr lang="en-US" sz="4000" b="1" dirty="0" err="1"/>
              <a:t>Hakkında</a:t>
            </a:r>
            <a:r>
              <a:rPr lang="en-US" sz="4000" b="1" dirty="0"/>
              <a:t> </a:t>
            </a:r>
            <a:r>
              <a:rPr lang="en-US" sz="4000" b="1" dirty="0" err="1"/>
              <a:t>Rehber</a:t>
            </a:r>
            <a:endParaRPr lang="en-US" sz="4000" b="1" dirty="0"/>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8112" y="0"/>
            <a:ext cx="15105888" cy="13716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endParaRPr lang="en-US" sz="7200"/>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7376" y="1115569"/>
            <a:ext cx="13168196" cy="1147837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endParaRPr lang="en-US" sz="7200"/>
          </a:p>
        </p:txBody>
      </p:sp>
      <p:pic>
        <p:nvPicPr>
          <p:cNvPr id="4" name="Picture 3" descr="Table&#10;&#10;Description automatically generated">
            <a:extLst>
              <a:ext uri="{FF2B5EF4-FFF2-40B4-BE49-F238E27FC236}">
                <a16:creationId xmlns:a16="http://schemas.microsoft.com/office/drawing/2014/main" id="{0C81B910-C82F-D755-44B4-0AD4A5486F9F}"/>
              </a:ext>
            </a:extLst>
          </p:cNvPr>
          <p:cNvPicPr>
            <a:picLocks noChangeAspect="1"/>
          </p:cNvPicPr>
          <p:nvPr/>
        </p:nvPicPr>
        <p:blipFill>
          <a:blip r:embed="rId2"/>
          <a:stretch>
            <a:fillRect/>
          </a:stretch>
        </p:blipFill>
        <p:spPr>
          <a:xfrm>
            <a:off x="10811725" y="3122769"/>
            <a:ext cx="12038662" cy="7463970"/>
          </a:xfrm>
          <a:prstGeom prst="rect">
            <a:avLst/>
          </a:prstGeom>
          <a:effectLst/>
        </p:spPr>
      </p:pic>
      <p:sp>
        <p:nvSpPr>
          <p:cNvPr id="6" name="Slide Number Placeholder 5">
            <a:extLst>
              <a:ext uri="{FF2B5EF4-FFF2-40B4-BE49-F238E27FC236}">
                <a16:creationId xmlns:a16="http://schemas.microsoft.com/office/drawing/2014/main" id="{D1E78323-EFC5-0BCD-5A56-9C84A7569901}"/>
              </a:ext>
            </a:extLst>
          </p:cNvPr>
          <p:cNvSpPr>
            <a:spLocks noGrp="1"/>
          </p:cNvSpPr>
          <p:nvPr>
            <p:ph type="sldNum" sz="quarter" idx="12"/>
          </p:nvPr>
        </p:nvSpPr>
        <p:spPr/>
        <p:txBody>
          <a:bodyPr/>
          <a:lstStyle/>
          <a:p>
            <a:fld id="{FD0446A7-7861-42B3-8920-0A6CACB3DFBF}" type="slidenum">
              <a:rPr lang="en-US" smtClean="0"/>
              <a:t>138</a:t>
            </a:fld>
            <a:endParaRPr lang="en-US"/>
          </a:p>
        </p:txBody>
      </p:sp>
    </p:spTree>
    <p:extLst>
      <p:ext uri="{BB962C8B-B14F-4D97-AF65-F5344CB8AC3E}">
        <p14:creationId xmlns:p14="http://schemas.microsoft.com/office/powerpoint/2010/main" val="166956193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24BB32-DE40-E3DD-15DA-3B720845145E}"/>
              </a:ext>
            </a:extLst>
          </p:cNvPr>
          <p:cNvPicPr>
            <a:picLocks noChangeAspect="1"/>
          </p:cNvPicPr>
          <p:nvPr/>
        </p:nvPicPr>
        <p:blipFill rotWithShape="1">
          <a:blip r:embed="rId2">
            <a:duotone>
              <a:schemeClr val="bg2">
                <a:shade val="45000"/>
                <a:satMod val="135000"/>
              </a:schemeClr>
              <a:prstClr val="white"/>
            </a:duotone>
          </a:blip>
          <a:srcRect t="15730"/>
          <a:stretch/>
        </p:blipFill>
        <p:spPr>
          <a:xfrm>
            <a:off x="40" y="20"/>
            <a:ext cx="24383960" cy="13715980"/>
          </a:xfrm>
          <a:prstGeom prst="rect">
            <a:avLst/>
          </a:prstGeom>
        </p:spPr>
      </p:pic>
      <p:sp>
        <p:nvSpPr>
          <p:cNvPr id="11" name="Rectangle 10">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endParaRPr lang="en-US" sz="7200"/>
          </a:p>
        </p:txBody>
      </p:sp>
      <p:sp>
        <p:nvSpPr>
          <p:cNvPr id="2" name="Title 1">
            <a:extLst>
              <a:ext uri="{FF2B5EF4-FFF2-40B4-BE49-F238E27FC236}">
                <a16:creationId xmlns:a16="http://schemas.microsoft.com/office/drawing/2014/main" id="{4FAD5DFE-666F-DFC2-FE4E-841FE61D7C8F}"/>
              </a:ext>
            </a:extLst>
          </p:cNvPr>
          <p:cNvSpPr>
            <a:spLocks noGrp="1"/>
          </p:cNvSpPr>
          <p:nvPr>
            <p:ph type="title"/>
          </p:nvPr>
        </p:nvSpPr>
        <p:spPr>
          <a:xfrm>
            <a:off x="1676400" y="730251"/>
            <a:ext cx="21031200" cy="2651126"/>
          </a:xfrm>
        </p:spPr>
        <p:txBody>
          <a:bodyPr vert="horz" lIns="182880" tIns="91440" rIns="182880" bIns="91440" rtlCol="0" anchor="ctr">
            <a:norm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10400" dirty="0" err="1">
                <a:solidFill>
                  <a:srgbClr val="FF0000"/>
                </a:solidFill>
              </a:rPr>
              <a:t>Klinik</a:t>
            </a:r>
            <a:r>
              <a:rPr lang="en-US" sz="10400" dirty="0">
                <a:solidFill>
                  <a:srgbClr val="FF0000"/>
                </a:solidFill>
              </a:rPr>
              <a:t> </a:t>
            </a:r>
            <a:r>
              <a:rPr lang="en-US" sz="10400" dirty="0" err="1">
                <a:solidFill>
                  <a:srgbClr val="FF0000"/>
                </a:solidFill>
              </a:rPr>
              <a:t>Değerlendirme</a:t>
            </a:r>
            <a:r>
              <a:rPr lang="en-US" sz="10400" dirty="0">
                <a:solidFill>
                  <a:srgbClr val="FF0000"/>
                </a:solidFill>
              </a:rPr>
              <a:t> </a:t>
            </a:r>
            <a:r>
              <a:rPr lang="en-US" sz="10400" dirty="0" err="1">
                <a:solidFill>
                  <a:srgbClr val="FF0000"/>
                </a:solidFill>
              </a:rPr>
              <a:t>Sonucu</a:t>
            </a:r>
            <a:endParaRPr lang="en-US" sz="10400" dirty="0">
              <a:solidFill>
                <a:srgbClr val="FF0000"/>
              </a:solidFill>
            </a:endParaRPr>
          </a:p>
        </p:txBody>
      </p:sp>
      <p:graphicFrame>
        <p:nvGraphicFramePr>
          <p:cNvPr id="6" name="TextBox 3">
            <a:extLst>
              <a:ext uri="{FF2B5EF4-FFF2-40B4-BE49-F238E27FC236}">
                <a16:creationId xmlns:a16="http://schemas.microsoft.com/office/drawing/2014/main" id="{5357BEE0-7F3F-1EFD-E3CA-D452A1413B8D}"/>
              </a:ext>
            </a:extLst>
          </p:cNvPr>
          <p:cNvGraphicFramePr/>
          <p:nvPr/>
        </p:nvGraphicFramePr>
        <p:xfrm>
          <a:off x="1676400" y="3651250"/>
          <a:ext cx="21031200" cy="87026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3952FEA0-0CE3-692A-EA94-7F39763FE342}"/>
              </a:ext>
            </a:extLst>
          </p:cNvPr>
          <p:cNvSpPr>
            <a:spLocks noGrp="1"/>
          </p:cNvSpPr>
          <p:nvPr>
            <p:ph type="sldNum" sz="quarter" idx="12"/>
          </p:nvPr>
        </p:nvSpPr>
        <p:spPr/>
        <p:txBody>
          <a:bodyPr/>
          <a:lstStyle/>
          <a:p>
            <a:fld id="{FD0446A7-7861-42B3-8920-0A6CACB3DFBF}" type="slidenum">
              <a:rPr lang="en-US" smtClean="0"/>
              <a:t>139</a:t>
            </a:fld>
            <a:endParaRPr lang="en-US"/>
          </a:p>
        </p:txBody>
      </p:sp>
    </p:spTree>
    <p:extLst>
      <p:ext uri="{BB962C8B-B14F-4D97-AF65-F5344CB8AC3E}">
        <p14:creationId xmlns:p14="http://schemas.microsoft.com/office/powerpoint/2010/main" val="3438460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Screen Shot 2022-10-11 at 20.27.44.png" descr="Screen Shot 2022-10-11 at 20.27.44.png"/>
          <p:cNvPicPr>
            <a:picLocks noChangeAspect="1"/>
          </p:cNvPicPr>
          <p:nvPr/>
        </p:nvPicPr>
        <p:blipFill>
          <a:blip r:embed="rId2"/>
          <a:stretch>
            <a:fillRect/>
          </a:stretch>
        </p:blipFill>
        <p:spPr>
          <a:xfrm>
            <a:off x="53694" y="1403630"/>
            <a:ext cx="24276611" cy="1446457"/>
          </a:xfrm>
          <a:prstGeom prst="rect">
            <a:avLst/>
          </a:prstGeom>
          <a:ln w="63500">
            <a:solidFill>
              <a:schemeClr val="accent5"/>
            </a:solidFill>
            <a:miter lim="400000"/>
          </a:ln>
        </p:spPr>
      </p:pic>
      <p:sp>
        <p:nvSpPr>
          <p:cNvPr id="205" name="Tıbbİ Cİhaz YönetmelİĞİ geçİş sürecİ hakkında bİlgİlendİrme…"/>
          <p:cNvSpPr txBox="1"/>
          <p:nvPr/>
        </p:nvSpPr>
        <p:spPr>
          <a:xfrm>
            <a:off x="453622" y="2866090"/>
            <a:ext cx="23476755" cy="10807701"/>
          </a:xfrm>
          <a:prstGeom prst="rect">
            <a:avLst/>
          </a:prstGeom>
          <a:ln w="63500">
            <a:solidFill>
              <a:schemeClr val="accent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spcBef>
                <a:spcPts val="1000"/>
              </a:spcBef>
              <a:defRPr sz="5200" b="1" cap="all">
                <a:ln w="12700" cap="flat">
                  <a:solidFill>
                    <a:srgbClr val="000000"/>
                  </a:solidFill>
                  <a:prstDash val="solid"/>
                  <a:miter lim="400000"/>
                </a:ln>
                <a:solidFill>
                  <a:schemeClr val="accent2">
                    <a:hueOff val="-85258"/>
                    <a:satOff val="14347"/>
                    <a:lumOff val="22373"/>
                  </a:schemeClr>
                </a:solidFill>
                <a:latin typeface="Helvetica"/>
                <a:ea typeface="Helvetica"/>
                <a:cs typeface="Helvetica"/>
                <a:sym typeface="Helvetica"/>
              </a:defRPr>
            </a:pPr>
            <a:r>
              <a:t>Tıbbİ Cİhaz YönetmelİĞİ geçİş sürecİ hakkında bİlgİlendİrme</a:t>
            </a:r>
          </a:p>
          <a:p>
            <a:pPr algn="l" defTabSz="457200">
              <a:spcBef>
                <a:spcPts val="1000"/>
              </a:spcBef>
              <a:defRPr sz="5200" b="1" cap="all">
                <a:ln w="12700" cap="flat">
                  <a:solidFill>
                    <a:srgbClr val="000000"/>
                  </a:solidFill>
                  <a:prstDash val="solid"/>
                  <a:miter lim="400000"/>
                </a:ln>
                <a:solidFill>
                  <a:schemeClr val="accent2">
                    <a:hueOff val="-85258"/>
                    <a:satOff val="14347"/>
                    <a:lumOff val="22373"/>
                  </a:schemeClr>
                </a:solidFill>
                <a:latin typeface="Helvetica"/>
                <a:ea typeface="Helvetica"/>
                <a:cs typeface="Helvetica"/>
                <a:sym typeface="Helvetica"/>
              </a:defRPr>
            </a:pPr>
            <a:endParaRPr>
              <a:solidFill>
                <a:srgbClr val="333333"/>
              </a:solidFill>
            </a:endParaRPr>
          </a:p>
          <a:p>
            <a:pPr algn="just" defTabSz="457200">
              <a:spcBef>
                <a:spcPts val="1000"/>
              </a:spcBef>
              <a:defRPr sz="4000" b="1">
                <a:solidFill>
                  <a:srgbClr val="333333"/>
                </a:solidFill>
                <a:latin typeface="Helvetica"/>
                <a:ea typeface="Helvetica"/>
                <a:cs typeface="Helvetica"/>
                <a:sym typeface="Helvetica"/>
              </a:defRPr>
            </a:pPr>
            <a:r>
              <a:t>          </a:t>
            </a:r>
            <a:r>
              <a:rPr u="sng">
                <a:ln w="12700" cap="flat">
                  <a:solidFill>
                    <a:srgbClr val="000000"/>
                  </a:solidFill>
                  <a:prstDash val="solid"/>
                  <a:miter lim="400000"/>
                </a:ln>
                <a:solidFill>
                  <a:schemeClr val="accent5"/>
                </a:solidFill>
              </a:rPr>
              <a:t>Tıbbi Cihaz Yönetmeliği yürürlükten kaldırılmıştır</a:t>
            </a:r>
            <a:r>
              <a:t>.</a:t>
            </a:r>
          </a:p>
          <a:p>
            <a:pPr algn="just" defTabSz="457200">
              <a:spcBef>
                <a:spcPts val="1000"/>
              </a:spcBef>
              <a:defRPr sz="4000" b="1">
                <a:solidFill>
                  <a:srgbClr val="333333"/>
                </a:solidFill>
                <a:latin typeface="Helvetica"/>
                <a:ea typeface="Helvetica"/>
                <a:cs typeface="Helvetica"/>
                <a:sym typeface="Helvetica"/>
              </a:defRPr>
            </a:pPr>
            <a:r>
              <a:t>Bu doğrultuda,</a:t>
            </a:r>
            <a:endParaRPr>
              <a:ln w="12700" cap="flat">
                <a:solidFill>
                  <a:srgbClr val="000000"/>
                </a:solidFill>
                <a:prstDash val="solid"/>
                <a:miter lim="400000"/>
              </a:ln>
              <a:solidFill>
                <a:schemeClr val="accent5"/>
              </a:solidFill>
            </a:endParaRPr>
          </a:p>
          <a:p>
            <a:pPr marL="490855" indent="-490855" algn="just" defTabSz="457200">
              <a:spcBef>
                <a:spcPts val="1000"/>
              </a:spcBef>
              <a:defRPr sz="4000" b="1">
                <a:solidFill>
                  <a:srgbClr val="333333"/>
                </a:solidFill>
                <a:latin typeface="Helvetica"/>
                <a:ea typeface="Helvetica"/>
                <a:cs typeface="Helvetica"/>
                <a:sym typeface="Helvetica"/>
              </a:defRPr>
            </a:pPr>
            <a:r>
              <a:t>· </a:t>
            </a:r>
            <a:r>
              <a:rPr sz="5200" cap="all">
                <a:ln w="12700" cap="flat">
                  <a:solidFill>
                    <a:srgbClr val="000000"/>
                  </a:solidFill>
                  <a:prstDash val="solid"/>
                  <a:miter lim="400000"/>
                </a:ln>
                <a:solidFill>
                  <a:schemeClr val="accent5"/>
                </a:solidFill>
              </a:rPr>
              <a:t>Tıbbİ Cİhaz Yönetmelİğİ’nİn (2017/745 sayılı Tıbbİ Cİhazlar Regülasyonu) </a:t>
            </a:r>
            <a:r>
              <a:rPr sz="5200" cap="all">
                <a:ln w="12700" cap="flat">
                  <a:solidFill>
                    <a:srgbClr val="000000"/>
                  </a:solidFill>
                  <a:prstDash val="solid"/>
                  <a:miter lim="400000"/>
                </a:ln>
                <a:solidFill>
                  <a:schemeClr val="accent5"/>
                </a:solidFill>
                <a:effectLst>
                  <a:outerShdw blurRad="12700" dist="63500" dir="18900000" rotWithShape="0">
                    <a:srgbClr val="000000"/>
                  </a:outerShdw>
                </a:effectLst>
              </a:rPr>
              <a:t>pİyasaya arz sonrası gözetİm, pİyasa gözetİmİ ve denetİmİ, vİjİlans, İktİsadİ İşletmecİlerİn</a:t>
            </a:r>
            <a:r>
              <a:rPr sz="5200" cap="all">
                <a:ln w="12700" cap="flat">
                  <a:solidFill>
                    <a:srgbClr val="000000"/>
                  </a:solidFill>
                  <a:prstDash val="solid"/>
                  <a:miter lim="400000"/>
                </a:ln>
                <a:solidFill>
                  <a:schemeClr val="accent5"/>
                </a:solidFill>
              </a:rPr>
              <a:t> ve </a:t>
            </a:r>
            <a:r>
              <a:rPr sz="5200" cap="all">
                <a:ln w="12700" cap="flat">
                  <a:solidFill>
                    <a:srgbClr val="000000"/>
                  </a:solidFill>
                  <a:prstDash val="solid"/>
                  <a:miter lim="400000"/>
                </a:ln>
                <a:solidFill>
                  <a:schemeClr val="accent5"/>
                </a:solidFill>
                <a:effectLst>
                  <a:outerShdw blurRad="12700" dist="63500" dir="18900000" rotWithShape="0">
                    <a:srgbClr val="000000"/>
                  </a:outerShdw>
                </a:effectLst>
              </a:rPr>
              <a:t>cİhazların kaydı İle İlgİlİ gereklİlİklerİne uygun olması gerektİğİ,</a:t>
            </a:r>
            <a:endParaRPr sz="5200" cap="all">
              <a:ln w="12700" cap="flat">
                <a:solidFill>
                  <a:srgbClr val="000000"/>
                </a:solidFill>
                <a:prstDash val="solid"/>
                <a:miter lim="400000"/>
              </a:ln>
              <a:solidFill>
                <a:schemeClr val="accent5"/>
              </a:solidFill>
            </a:endParaRPr>
          </a:p>
          <a:p>
            <a:pPr marL="490855" indent="-490855" algn="just" defTabSz="457200">
              <a:spcBef>
                <a:spcPts val="1000"/>
              </a:spcBef>
              <a:defRPr sz="4000" b="1">
                <a:solidFill>
                  <a:srgbClr val="333333"/>
                </a:solidFill>
                <a:latin typeface="Helvetica"/>
                <a:ea typeface="Helvetica"/>
                <a:cs typeface="Helvetica"/>
                <a:sym typeface="Helvetica"/>
              </a:defRPr>
            </a:pPr>
            <a:endParaRPr sz="5200"/>
          </a:p>
          <a:p>
            <a:pPr marL="508000" indent="-508000" algn="just" defTabSz="457200">
              <a:spcBef>
                <a:spcPts val="1000"/>
              </a:spcBef>
              <a:defRPr sz="5200" b="1">
                <a:solidFill>
                  <a:srgbClr val="333333"/>
                </a:solidFill>
                <a:latin typeface="Helvetica"/>
                <a:ea typeface="Helvetica"/>
                <a:cs typeface="Helvetica"/>
                <a:sym typeface="Helvetica"/>
              </a:defRPr>
            </a:pPr>
            <a:r>
              <a:t>· </a:t>
            </a:r>
            <a:r>
              <a:rPr cap="all">
                <a:ln w="12700" cap="flat">
                  <a:solidFill>
                    <a:srgbClr val="000000"/>
                  </a:solidFill>
                  <a:prstDash val="solid"/>
                  <a:miter lim="400000"/>
                </a:ln>
                <a:solidFill>
                  <a:schemeClr val="accent5"/>
                </a:solidFill>
              </a:rPr>
              <a:t>Tıbbİ Cİhaz Yönetmelİğİ’nİn pİyasaya arz sonrası gözetİm, pİyasa gözetİmİ ve denetİmİ, vİjİlans, İktİsadİ İşletmecİlerİn ve cİhazların kaydı İle </a:t>
            </a:r>
            <a:r>
              <a:rPr u="sng" cap="all">
                <a:ln w="12700" cap="flat">
                  <a:solidFill>
                    <a:srgbClr val="000000"/>
                  </a:solidFill>
                  <a:prstDash val="solid"/>
                  <a:miter lim="400000"/>
                </a:ln>
                <a:solidFill>
                  <a:schemeClr val="accent5"/>
                </a:solidFill>
              </a:rPr>
              <a:t>İlgİlİ </a:t>
            </a:r>
            <a:r>
              <a:rPr u="sng" cap="all">
                <a:ln w="12700" cap="flat">
                  <a:solidFill>
                    <a:srgbClr val="000000"/>
                  </a:solidFill>
                  <a:prstDash val="solid"/>
                  <a:miter lim="400000"/>
                </a:ln>
                <a:solidFill>
                  <a:schemeClr val="accent5"/>
                </a:solidFill>
                <a:effectLst>
                  <a:outerShdw blurRad="12700" dist="63500" dir="18900000" rotWithShape="0">
                    <a:srgbClr val="000000"/>
                  </a:outerShdw>
                </a:effectLst>
              </a:rPr>
              <a:t>gereklİlİklerİnİn uygulanmasını denetleyeceğİ bİlgİlerİnİze sunulur.</a:t>
            </a:r>
          </a:p>
        </p:txBody>
      </p:sp>
      <p:sp>
        <p:nvSpPr>
          <p:cNvPr id="2" name="Slide Number Placeholder 1">
            <a:extLst>
              <a:ext uri="{FF2B5EF4-FFF2-40B4-BE49-F238E27FC236}">
                <a16:creationId xmlns:a16="http://schemas.microsoft.com/office/drawing/2014/main" id="{0B5274A9-5012-5240-C71D-EC3AF886E621}"/>
              </a:ext>
            </a:extLst>
          </p:cNvPr>
          <p:cNvSpPr>
            <a:spLocks noGrp="1"/>
          </p:cNvSpPr>
          <p:nvPr>
            <p:ph type="sldNum" sz="quarter" idx="2"/>
          </p:nvPr>
        </p:nvSpPr>
        <p:spPr/>
        <p:txBody>
          <a:bodyPr/>
          <a:lstStyle/>
          <a:p>
            <a:fld id="{86CB4B4D-7CA3-9044-876B-883B54F8677D}" type="slidenum">
              <a:rPr lang="en-US" smtClean="0"/>
              <a:t>14</a:t>
            </a:fld>
            <a:endParaRPr lang="en-US"/>
          </a:p>
        </p:txBody>
      </p:sp>
    </p:spTree>
  </p:cSld>
  <p:clrMapOvr>
    <a:masterClrMapping/>
  </p:clrMapOvr>
  <p:transition spd="med"/>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Background Fill">
            <a:extLst>
              <a:ext uri="{FF2B5EF4-FFF2-40B4-BE49-F238E27FC236}">
                <a16:creationId xmlns:a16="http://schemas.microsoft.com/office/drawing/2014/main" id="{68CA250C-CF5A-4736-9249-D6111F7C5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endParaRPr lang="en-US" sz="7200"/>
          </a:p>
        </p:txBody>
      </p:sp>
      <p:sp>
        <p:nvSpPr>
          <p:cNvPr id="16" name="TextBox 15">
            <a:extLst>
              <a:ext uri="{FF2B5EF4-FFF2-40B4-BE49-F238E27FC236}">
                <a16:creationId xmlns:a16="http://schemas.microsoft.com/office/drawing/2014/main" id="{F7323528-9F37-D4AF-A559-EF410197619F}"/>
              </a:ext>
            </a:extLst>
          </p:cNvPr>
          <p:cNvSpPr txBox="1"/>
          <p:nvPr/>
        </p:nvSpPr>
        <p:spPr>
          <a:xfrm>
            <a:off x="6177035" y="4246915"/>
            <a:ext cx="12023834" cy="2308324"/>
          </a:xfrm>
          <a:prstGeom prst="rect">
            <a:avLst/>
          </a:prstGeom>
          <a:noFill/>
        </p:spPr>
        <p:txBody>
          <a:bodyPr wrap="square" rtlCol="0">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r>
              <a:rPr lang="en-US" sz="7200" b="1" dirty="0">
                <a:solidFill>
                  <a:schemeClr val="accent5">
                    <a:lumMod val="75000"/>
                  </a:schemeClr>
                </a:solidFill>
              </a:rPr>
              <a:t>TEŞEKKÜR EDERİZ!</a:t>
            </a:r>
          </a:p>
          <a:p>
            <a:pPr algn="ctr"/>
            <a:r>
              <a:rPr lang="en-US" sz="7200" b="1" dirty="0">
                <a:solidFill>
                  <a:schemeClr val="accent5">
                    <a:lumMod val="75000"/>
                  </a:schemeClr>
                </a:solidFill>
              </a:rPr>
              <a:t>Soru/</a:t>
            </a:r>
            <a:r>
              <a:rPr lang="en-US" sz="7200" b="1" dirty="0" err="1">
                <a:solidFill>
                  <a:schemeClr val="accent5">
                    <a:lumMod val="75000"/>
                  </a:schemeClr>
                </a:solidFill>
              </a:rPr>
              <a:t>Cevap</a:t>
            </a:r>
            <a:endParaRPr lang="en-US" sz="7200" b="1" dirty="0">
              <a:solidFill>
                <a:schemeClr val="accent5">
                  <a:lumMod val="75000"/>
                </a:schemeClr>
              </a:solidFill>
            </a:endParaRPr>
          </a:p>
        </p:txBody>
      </p:sp>
      <p:sp>
        <p:nvSpPr>
          <p:cNvPr id="3" name="Slide Number Placeholder 2">
            <a:extLst>
              <a:ext uri="{FF2B5EF4-FFF2-40B4-BE49-F238E27FC236}">
                <a16:creationId xmlns:a16="http://schemas.microsoft.com/office/drawing/2014/main" id="{13B4EC42-39B6-5C40-03BB-DEA89D7142BB}"/>
              </a:ext>
            </a:extLst>
          </p:cNvPr>
          <p:cNvSpPr>
            <a:spLocks noGrp="1"/>
          </p:cNvSpPr>
          <p:nvPr>
            <p:ph type="sldNum" sz="quarter" idx="12"/>
          </p:nvPr>
        </p:nvSpPr>
        <p:spPr/>
        <p:txBody>
          <a:bodyPr/>
          <a:lstStyle/>
          <a:p>
            <a:fld id="{6586042B-6341-4E38-A80C-926D3BB8AAC9}" type="slidenum">
              <a:rPr lang="en-US" smtClean="0"/>
              <a:t>140</a:t>
            </a:fld>
            <a:endParaRPr lang="en-US"/>
          </a:p>
        </p:txBody>
      </p:sp>
      <p:sp>
        <p:nvSpPr>
          <p:cNvPr id="2" name="TextBox 1">
            <a:extLst>
              <a:ext uri="{FF2B5EF4-FFF2-40B4-BE49-F238E27FC236}">
                <a16:creationId xmlns:a16="http://schemas.microsoft.com/office/drawing/2014/main" id="{7115C665-841B-7E59-8580-97AD228B9286}"/>
              </a:ext>
            </a:extLst>
          </p:cNvPr>
          <p:cNvSpPr txBox="1"/>
          <p:nvPr/>
        </p:nvSpPr>
        <p:spPr>
          <a:xfrm>
            <a:off x="1475509" y="7509714"/>
            <a:ext cx="21904036" cy="4247317"/>
          </a:xfrm>
          <a:prstGeom prst="rect">
            <a:avLst/>
          </a:prstGeom>
          <a:noFill/>
        </p:spPr>
        <p:txBody>
          <a:bodyPr wrap="square" rtlCol="0">
            <a:spAutoFit/>
          </a:bodyPr>
          <a:lstStyle/>
          <a:p>
            <a:r>
              <a:rPr lang="en-US" sz="5400" b="1" dirty="0" err="1"/>
              <a:t>İletişim</a:t>
            </a:r>
            <a:r>
              <a:rPr lang="en-US" sz="5400" b="1" dirty="0"/>
              <a:t> </a:t>
            </a:r>
            <a:r>
              <a:rPr lang="en-US" sz="5400" b="1" dirty="0" err="1"/>
              <a:t>Bilgileri</a:t>
            </a:r>
            <a:r>
              <a:rPr lang="en-US" sz="5400" b="1" dirty="0"/>
              <a:t>:</a:t>
            </a:r>
          </a:p>
          <a:p>
            <a:r>
              <a:rPr lang="en-US" sz="5400" b="1" dirty="0">
                <a:hlinkClick r:id="rId2"/>
              </a:rPr>
              <a:t>abatmaz@tb-medtech.com</a:t>
            </a:r>
            <a:endParaRPr lang="en-US" sz="5400" b="1" dirty="0"/>
          </a:p>
          <a:p>
            <a:r>
              <a:rPr lang="en-US" sz="5400" b="1" dirty="0">
                <a:hlinkClick r:id="rId3"/>
              </a:rPr>
              <a:t>mtuzcu@tb-medtech.com</a:t>
            </a:r>
            <a:endParaRPr lang="en-US" sz="5400" b="1" dirty="0"/>
          </a:p>
          <a:p>
            <a:r>
              <a:rPr lang="en-US" sz="5400" b="1" dirty="0" err="1"/>
              <a:t>Websitesi</a:t>
            </a:r>
            <a:r>
              <a:rPr lang="en-US" sz="5400" b="1" dirty="0"/>
              <a:t>: Tb-medtech.com</a:t>
            </a:r>
          </a:p>
          <a:p>
            <a:r>
              <a:rPr lang="en-US" sz="5400" b="1" dirty="0" err="1"/>
              <a:t>Telefon</a:t>
            </a:r>
            <a:r>
              <a:rPr lang="en-US" sz="5400" b="1" dirty="0"/>
              <a:t>: 0530 467 7134</a:t>
            </a:r>
          </a:p>
        </p:txBody>
      </p:sp>
      <p:pic>
        <p:nvPicPr>
          <p:cNvPr id="4" name="Picture 3" descr="Text&#10;&#10;Description automatically generated">
            <a:extLst>
              <a:ext uri="{FF2B5EF4-FFF2-40B4-BE49-F238E27FC236}">
                <a16:creationId xmlns:a16="http://schemas.microsoft.com/office/drawing/2014/main" id="{70A8C8D2-42D5-61D8-8ABD-5AC15922DF49}"/>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15189962" y="586651"/>
            <a:ext cx="9038430" cy="5084114"/>
          </a:xfrm>
          <a:prstGeom prst="rect">
            <a:avLst/>
          </a:prstGeom>
        </p:spPr>
      </p:pic>
      <p:pic>
        <p:nvPicPr>
          <p:cNvPr id="6" name="Picture 5">
            <a:extLst>
              <a:ext uri="{FF2B5EF4-FFF2-40B4-BE49-F238E27FC236}">
                <a16:creationId xmlns:a16="http://schemas.microsoft.com/office/drawing/2014/main" id="{31A5BA43-5093-5243-61ED-597F37E448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0637" y="656940"/>
            <a:ext cx="5457072" cy="4247318"/>
          </a:xfrm>
          <a:prstGeom prst="rect">
            <a:avLst/>
          </a:prstGeom>
        </p:spPr>
      </p:pic>
    </p:spTree>
    <p:extLst>
      <p:ext uri="{BB962C8B-B14F-4D97-AF65-F5344CB8AC3E}">
        <p14:creationId xmlns:p14="http://schemas.microsoft.com/office/powerpoint/2010/main" val="3348634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9" name="‘‘The European Union (EU) Medical Device Regulation (EU Regulation 2017/745 [MDR]) entered into force on May 26, 2017 and the four-year “transition period” for medical device manufacturers to carry out the necessary compliance studies ended on May 26, 20"/>
          <p:cNvGrpSpPr/>
          <p:nvPr/>
        </p:nvGrpSpPr>
        <p:grpSpPr>
          <a:xfrm>
            <a:off x="79248" y="1027051"/>
            <a:ext cx="11842445" cy="11941298"/>
            <a:chOff x="0" y="0"/>
            <a:chExt cx="11842443" cy="11941296"/>
          </a:xfrm>
        </p:grpSpPr>
        <p:sp>
          <p:nvSpPr>
            <p:cNvPr id="208" name="‘‘The European Union (EU) Medical Device Regulation (EU Regulation 2017/745 [MDR]) entered into force on May 26, 2017 and the four-year “transition period” for medical device manufacturers to carry out the necessary compliance studies ended on May 26, 20"/>
            <p:cNvSpPr txBox="1"/>
            <p:nvPr/>
          </p:nvSpPr>
          <p:spPr>
            <a:xfrm>
              <a:off x="215900" y="139700"/>
              <a:ext cx="11410644" cy="11382497"/>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6000" b="1">
                  <a:ln w="12700" cap="flat">
                    <a:solidFill>
                      <a:srgbClr val="000000"/>
                    </a:solidFill>
                    <a:prstDash val="solid"/>
                    <a:miter lim="400000"/>
                  </a:ln>
                  <a:solidFill>
                    <a:schemeClr val="accent1">
                      <a:hueOff val="114395"/>
                      <a:lumOff val="-24975"/>
                    </a:schemeClr>
                  </a:solidFill>
                </a:defRPr>
              </a:pPr>
              <a:r>
                <a:t>‘‘The European Union (EU) Medical Device Regulation (EU Regulation 2017/745 [MDR]) entered into force on </a:t>
              </a:r>
              <a:r>
                <a:rPr u="sng">
                  <a:solidFill>
                    <a:schemeClr val="accent1"/>
                  </a:solidFill>
                </a:rPr>
                <a:t>May 26, 2017</a:t>
              </a:r>
              <a:r>
                <a:t> and the </a:t>
              </a:r>
              <a:r>
                <a:rPr u="sng">
                  <a:solidFill>
                    <a:schemeClr val="accent1"/>
                  </a:solidFill>
                </a:rPr>
                <a:t>four-year “transition period”</a:t>
              </a:r>
              <a:r>
                <a:t> for medical device manufacturers to carry out the necessary compliance studies </a:t>
              </a:r>
              <a:r>
                <a:rPr u="sng">
                  <a:solidFill>
                    <a:schemeClr val="accent1"/>
                  </a:solidFill>
                </a:rPr>
                <a:t>ended on May 26, 2021.</a:t>
              </a:r>
              <a:r>
                <a:t> </a:t>
              </a:r>
            </a:p>
            <a:p>
              <a:pPr>
                <a:defRPr sz="6000" b="1" u="sng">
                  <a:ln w="12700" cap="flat">
                    <a:solidFill>
                      <a:srgbClr val="000000"/>
                    </a:solidFill>
                    <a:prstDash val="solid"/>
                    <a:miter lim="400000"/>
                  </a:ln>
                  <a:solidFill>
                    <a:schemeClr val="accent5"/>
                  </a:solidFill>
                </a:defRPr>
              </a:pPr>
              <a:r>
                <a:t>Currently, </a:t>
              </a:r>
              <a:r>
                <a:rPr cap="all"/>
                <a:t>all MDR clauses are compulsory</a:t>
              </a:r>
              <a:r>
                <a:t>.’’</a:t>
              </a:r>
            </a:p>
          </p:txBody>
        </p:sp>
        <p:pic>
          <p:nvPicPr>
            <p:cNvPr id="207" name="‘‘The European Union (EU) Medical Device Regulation (EU Regulation 2017/745 [MDR]) entered into force on May 26, 2017 and the four-year “transition period” for medical device manufacturers to carry out the necessary compliance studies ended on May 26, 20" descr="‘‘The European Union (EU) Medical Device Regulation (EU Regulation 2017/745 [MDR]) entered into force on May 26, 2017 and the four-year “transition period” for medical device manufacturers to carry out the necessary compliance studies ended on May 26, 2021.… ‘‘The European Union (EU) Medical Device Regulation (EU Regulation 2017/745 [MDR]) entered into force on May 26, 2017 and the four-year “transition period” for medical device manufacturers to carry out the necessary compliance studies ended on May 26, 2021. Currently, all MDR clauses are compulsory.’’"/>
            <p:cNvPicPr>
              <a:picLocks/>
            </p:cNvPicPr>
            <p:nvPr/>
          </p:nvPicPr>
          <p:blipFill>
            <a:blip r:embed="rId2"/>
            <a:stretch>
              <a:fillRect/>
            </a:stretch>
          </p:blipFill>
          <p:spPr>
            <a:xfrm>
              <a:off x="0" y="0"/>
              <a:ext cx="11842444" cy="11941297"/>
            </a:xfrm>
            <a:prstGeom prst="rect">
              <a:avLst/>
            </a:prstGeom>
            <a:effectLst/>
          </p:spPr>
        </p:pic>
      </p:grpSp>
      <p:grpSp>
        <p:nvGrpSpPr>
          <p:cNvPr id="212" name="‘‘Avrupa Birliği (AB) Tıbbi Cihaz Regülasyonu (EU Regulation 2017/745 [MDR]), 26 Mayıs 2017 tarihinde yürürlüğe girmiştir. Tıbbi cihaz üreticilerinin gerekli uyum çalışmalarını tamamlamaları için tanınan dört yıllık ‘‘geçiş süresi’’ ise 26 Mayıs 202"/>
          <p:cNvGrpSpPr/>
          <p:nvPr/>
        </p:nvGrpSpPr>
        <p:grpSpPr>
          <a:xfrm>
            <a:off x="11936565" y="1027051"/>
            <a:ext cx="12289747" cy="11941298"/>
            <a:chOff x="0" y="0"/>
            <a:chExt cx="12289745" cy="11941296"/>
          </a:xfrm>
        </p:grpSpPr>
        <p:sp>
          <p:nvSpPr>
            <p:cNvPr id="211" name="‘‘Avrupa Birliği (AB) Tıbbi Cihaz Regülasyonu (EU Regulation 2017/745 [MDR]), 26 Mayıs 2017 tarihinde yürürlüğe girmiştir. Tıbbi cihaz üreticilerinin gerekli uyum çalışmalarını tamamlamaları için tanınan dört yıllık ‘‘geçiş süresi’’ ise 26 Mayıs 202"/>
            <p:cNvSpPr txBox="1"/>
            <p:nvPr/>
          </p:nvSpPr>
          <p:spPr>
            <a:xfrm>
              <a:off x="215900" y="139700"/>
              <a:ext cx="11857946" cy="11382497"/>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6000" b="1">
                  <a:ln w="12700" cap="flat">
                    <a:solidFill>
                      <a:srgbClr val="000000"/>
                    </a:solidFill>
                    <a:prstDash val="solid"/>
                    <a:miter lim="400000"/>
                  </a:ln>
                  <a:solidFill>
                    <a:schemeClr val="accent1"/>
                  </a:solidFill>
                </a:defRPr>
              </a:pPr>
              <a:r>
                <a:t>‘‘Avrupa Birliği (AB) Tıbbi Cihaz Regülasyonu (EU Regulation 2017/745 [MDR]), </a:t>
              </a:r>
              <a:r>
                <a:rPr u="sng">
                  <a:solidFill>
                    <a:schemeClr val="accent1">
                      <a:hueOff val="114395"/>
                      <a:lumOff val="-24975"/>
                    </a:schemeClr>
                  </a:solidFill>
                </a:rPr>
                <a:t>26 Mayıs 2017</a:t>
              </a:r>
              <a:r>
                <a:t> tarihinde yürürlüğe girmiştir. Tıbbi cihaz üreticilerinin gerekli uyum çalışmalarını tamamlamaları için tanınan </a:t>
              </a:r>
              <a:r>
                <a:rPr u="sng">
                  <a:solidFill>
                    <a:schemeClr val="accent1">
                      <a:hueOff val="114395"/>
                      <a:lumOff val="-24975"/>
                    </a:schemeClr>
                  </a:solidFill>
                </a:rPr>
                <a:t>dört yıllık ‘‘geçiş süresi’’</a:t>
              </a:r>
              <a:r>
                <a:t> ise </a:t>
              </a:r>
              <a:r>
                <a:rPr u="sng">
                  <a:solidFill>
                    <a:schemeClr val="accent1">
                      <a:hueOff val="114395"/>
                      <a:lumOff val="-24975"/>
                    </a:schemeClr>
                  </a:solidFill>
                </a:rPr>
                <a:t>26 Mayıs 2021 tarihinde sonlanmıştır.</a:t>
              </a:r>
              <a:r>
                <a:t> </a:t>
              </a:r>
            </a:p>
            <a:p>
              <a:pPr>
                <a:defRPr sz="6000" b="1" u="sng">
                  <a:ln w="12700" cap="flat">
                    <a:solidFill>
                      <a:srgbClr val="000000"/>
                    </a:solidFill>
                    <a:prstDash val="solid"/>
                    <a:miter lim="400000"/>
                  </a:ln>
                  <a:solidFill>
                    <a:schemeClr val="accent5"/>
                  </a:solidFill>
                </a:defRPr>
              </a:pPr>
              <a:r>
                <a:t>Günümüzde, </a:t>
              </a:r>
              <a:r>
                <a:rPr cap="all"/>
                <a:t>tüm MDR maddelerİ yürürlüktedİr</a:t>
              </a:r>
              <a:r>
                <a:t>.’’ </a:t>
              </a:r>
            </a:p>
          </p:txBody>
        </p:sp>
        <p:pic>
          <p:nvPicPr>
            <p:cNvPr id="210" name="‘‘Avrupa Birliği (AB) Tıbbi Cihaz Regülasyonu (EU Regulation 2017/745 [MDR]), 26 Mayıs 2017 tarihinde yürürlüğe girmiştir. Tıbbi cihaz üreticilerinin gerekli uyum çalışmalarını tamamlamaları için tanınan dört yıllık ‘‘geçiş süresi’’ ise 26 Mayıs 202" descr="‘‘Avrupa Birliği (AB) Tıbbi Cihaz Regülasyonu (EU Regulation 2017/745 [MDR]), 26 Mayıs 2017 tarihinde yürürlüğe girmiştir. Tıbbi cihaz üreticilerinin gerekli uyum çalışmalarını tamamlamaları için tanınan dört yıllık ‘‘geçiş süresi’’ ise 26 Mayıs 2021 tarihinde sonlanmıştır.… ‘‘Avrupa Birliği (AB) Tıbbi Cihaz Regülasyonu (EU Regulation 2017/745 [MDR]), 26 Mayıs 2017 tarihinde yürürlüğe girmiştir. Tıbbi cihaz üreticilerinin gerekli uyum çalışmalarını tamamlamaları için tanınan dört yıllık ‘‘geçiş süresi’’ ise 26 Mayıs 2021 tarihinde sonlanmıştır. Günümüzde, tüm MDR maddelerİ yürürlüktedİr.’’ "/>
            <p:cNvPicPr>
              <a:picLocks/>
            </p:cNvPicPr>
            <p:nvPr/>
          </p:nvPicPr>
          <p:blipFill>
            <a:blip r:embed="rId3"/>
            <a:stretch>
              <a:fillRect/>
            </a:stretch>
          </p:blipFill>
          <p:spPr>
            <a:xfrm>
              <a:off x="0" y="0"/>
              <a:ext cx="12289746" cy="11941297"/>
            </a:xfrm>
            <a:prstGeom prst="rect">
              <a:avLst/>
            </a:prstGeom>
            <a:effectLst/>
          </p:spPr>
        </p:pic>
      </p:grpSp>
      <p:sp>
        <p:nvSpPr>
          <p:cNvPr id="213" name="Rectangle"/>
          <p:cNvSpPr/>
          <p:nvPr/>
        </p:nvSpPr>
        <p:spPr>
          <a:xfrm>
            <a:off x="204217" y="1047963"/>
            <a:ext cx="23975566" cy="11620074"/>
          </a:xfrm>
          <a:prstGeom prst="rect">
            <a:avLst/>
          </a:prstGeom>
          <a:ln w="304800">
            <a:solidFill>
              <a:srgbClr val="5E5E5E"/>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 name="Slide Number Placeholder 1">
            <a:extLst>
              <a:ext uri="{FF2B5EF4-FFF2-40B4-BE49-F238E27FC236}">
                <a16:creationId xmlns:a16="http://schemas.microsoft.com/office/drawing/2014/main" id="{4E033268-ECF8-A781-0717-14A6414721CD}"/>
              </a:ext>
            </a:extLst>
          </p:cNvPr>
          <p:cNvSpPr>
            <a:spLocks noGrp="1"/>
          </p:cNvSpPr>
          <p:nvPr>
            <p:ph type="sldNum" sz="quarter" idx="2"/>
          </p:nvPr>
        </p:nvSpPr>
        <p:spPr/>
        <p:txBody>
          <a:bodyPr/>
          <a:lstStyle/>
          <a:p>
            <a:fld id="{86CB4B4D-7CA3-9044-876B-883B54F8677D}" type="slidenum">
              <a:rPr lang="en-US" smtClean="0"/>
              <a:t>15</a:t>
            </a:fld>
            <a:endParaRPr lang="en-US"/>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7" name="‘‘Article 120…"/>
          <p:cNvGrpSpPr/>
          <p:nvPr/>
        </p:nvGrpSpPr>
        <p:grpSpPr>
          <a:xfrm>
            <a:off x="79248" y="1212393"/>
            <a:ext cx="11842445" cy="11570613"/>
            <a:chOff x="0" y="0"/>
            <a:chExt cx="11842443" cy="11570611"/>
          </a:xfrm>
        </p:grpSpPr>
        <p:sp>
          <p:nvSpPr>
            <p:cNvPr id="216" name="‘‘Article 120…"/>
            <p:cNvSpPr txBox="1"/>
            <p:nvPr/>
          </p:nvSpPr>
          <p:spPr>
            <a:xfrm>
              <a:off x="215900" y="139700"/>
              <a:ext cx="11410644" cy="11011812"/>
            </a:xfrm>
            <a:prstGeom prst="rect">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3200" b="1">
                  <a:ln w="12700" cap="flat">
                    <a:solidFill>
                      <a:srgbClr val="000000"/>
                    </a:solidFill>
                    <a:prstDash val="solid"/>
                    <a:miter lim="400000"/>
                  </a:ln>
                  <a:solidFill>
                    <a:schemeClr val="accent1">
                      <a:hueOff val="114395"/>
                      <a:lumOff val="-24975"/>
                    </a:schemeClr>
                  </a:solidFill>
                </a:defRPr>
              </a:pPr>
              <a:r>
                <a:rPr>
                  <a:solidFill>
                    <a:srgbClr val="5E5E5E"/>
                  </a:solidFill>
                </a:rPr>
                <a:t>‘‘Article 120</a:t>
              </a:r>
              <a:r>
                <a:t> </a:t>
              </a:r>
              <a:endParaRPr>
                <a:solidFill>
                  <a:srgbClr val="000000"/>
                </a:solidFill>
              </a:endParaRPr>
            </a:p>
            <a:p>
              <a:pPr>
                <a:defRPr sz="3200" b="1">
                  <a:ln w="12700" cap="flat">
                    <a:solidFill>
                      <a:srgbClr val="000000"/>
                    </a:solidFill>
                    <a:prstDash val="solid"/>
                    <a:miter lim="400000"/>
                  </a:ln>
                </a:defRPr>
              </a:pPr>
              <a:r>
                <a:t>Transitional provisions</a:t>
              </a:r>
            </a:p>
            <a:p>
              <a:pPr marL="1111250" indent="-1111250" algn="l">
                <a:buSzPct val="100000"/>
                <a:buAutoNum type="arabicPeriod"/>
                <a:defRPr sz="3200" b="1">
                  <a:ln w="12700" cap="flat">
                    <a:solidFill>
                      <a:srgbClr val="000000"/>
                    </a:solidFill>
                    <a:prstDash val="solid"/>
                    <a:miter lim="400000"/>
                  </a:ln>
                  <a:solidFill>
                    <a:schemeClr val="accent1">
                      <a:hueOff val="114395"/>
                      <a:lumOff val="-24975"/>
                    </a:schemeClr>
                  </a:solidFill>
                </a:defRPr>
              </a:pPr>
              <a:r>
                <a:rPr u="sng">
                  <a:solidFill>
                    <a:schemeClr val="accent5"/>
                  </a:solidFill>
                </a:rPr>
                <a:t>From 26 May 2020,</a:t>
              </a:r>
              <a:r>
                <a:rPr>
                  <a:solidFill>
                    <a:srgbClr val="5E5E5E"/>
                  </a:solidFill>
                </a:rPr>
                <a:t> </a:t>
              </a:r>
              <a:r>
                <a:rPr u="sng">
                  <a:solidFill>
                    <a:srgbClr val="5E5E5E"/>
                  </a:solidFill>
                </a:rPr>
                <a:t>any publication of a notification in respect of a notified body in accordance with Directives 90/385/EEC and </a:t>
              </a:r>
              <a:r>
                <a:rPr u="sng">
                  <a:solidFill>
                    <a:schemeClr val="accent5"/>
                  </a:solidFill>
                </a:rPr>
                <a:t>93/42/EEC shall become void.</a:t>
              </a:r>
              <a:r>
                <a:t> </a:t>
              </a:r>
              <a:endParaRPr>
                <a:solidFill>
                  <a:srgbClr val="000000"/>
                </a:solidFill>
              </a:endParaRPr>
            </a:p>
            <a:p>
              <a:pPr marL="1111250" indent="-1111250" algn="l">
                <a:buSzPct val="100000"/>
                <a:buAutoNum type="arabicPeriod"/>
                <a:defRPr sz="3200" b="1">
                  <a:ln w="12700" cap="flat">
                    <a:solidFill>
                      <a:srgbClr val="000000"/>
                    </a:solidFill>
                    <a:prstDash val="solid"/>
                    <a:miter lim="400000"/>
                  </a:ln>
                  <a:solidFill>
                    <a:schemeClr val="accent1">
                      <a:hueOff val="114395"/>
                      <a:lumOff val="-24975"/>
                    </a:schemeClr>
                  </a:solidFill>
                </a:defRPr>
              </a:pPr>
              <a:r>
                <a:rPr>
                  <a:solidFill>
                    <a:schemeClr val="accent5"/>
                  </a:solidFill>
                </a:rPr>
                <a:t>Certificates issued by notified bodies in accordance with Directives</a:t>
              </a:r>
              <a:r>
                <a:rPr>
                  <a:solidFill>
                    <a:srgbClr val="5E5E5E"/>
                  </a:solidFill>
                </a:rPr>
                <a:t> 90/385/EEC and </a:t>
              </a:r>
              <a:r>
                <a:rPr>
                  <a:solidFill>
                    <a:schemeClr val="accent5"/>
                  </a:solidFill>
                </a:rPr>
                <a:t>93/42/EEC prior to 25 May 2017 shall remain valid</a:t>
              </a:r>
              <a:r>
                <a:rPr>
                  <a:solidFill>
                    <a:srgbClr val="FFFFFF"/>
                  </a:solidFill>
                </a:rPr>
                <a:t> </a:t>
              </a:r>
              <a:r>
                <a:rPr>
                  <a:solidFill>
                    <a:schemeClr val="accent5"/>
                  </a:solidFill>
                </a:rPr>
                <a:t>until the end of the period indicated on the certificate, </a:t>
              </a:r>
              <a:r>
                <a:rPr>
                  <a:solidFill>
                    <a:srgbClr val="5E5E5E"/>
                  </a:solidFill>
                </a:rPr>
                <a:t>except for</a:t>
              </a:r>
              <a:r>
                <a:rPr>
                  <a:solidFill>
                    <a:srgbClr val="FFFFFF"/>
                  </a:solidFill>
                </a:rPr>
                <a:t> </a:t>
              </a:r>
              <a:r>
                <a:rPr>
                  <a:solidFill>
                    <a:srgbClr val="5E5E5E"/>
                  </a:solidFill>
                </a:rPr>
                <a:t>certificates issued in accordance with Annex 4 to Directive 90/385/EEC or Annex IV to Directive 93/42/EEC which shall become void at the latest on 27 May 2022.</a:t>
              </a:r>
              <a:r>
                <a:t> </a:t>
              </a:r>
              <a:r>
                <a:rPr>
                  <a:solidFill>
                    <a:srgbClr val="000000"/>
                  </a:solidFill>
                </a:rPr>
                <a:t>                                                                        </a:t>
              </a:r>
              <a:r>
                <a:rPr>
                  <a:solidFill>
                    <a:srgbClr val="5E5E5E"/>
                  </a:solidFill>
                </a:rPr>
                <a:t>Certificates issued by notified bodies in accordance with Directives 90/385/EEC and </a:t>
              </a:r>
              <a:r>
                <a:rPr>
                  <a:solidFill>
                    <a:schemeClr val="accent5"/>
                  </a:solidFill>
                </a:rPr>
                <a:t>93/42/EEC from 25 May 2017 shall remain valid until the end of the period indicated on the certificate,</a:t>
              </a:r>
              <a:r>
                <a:rPr>
                  <a:solidFill>
                    <a:srgbClr val="5E5E5E"/>
                  </a:solidFill>
                </a:rPr>
                <a:t> which shall not exceed five years from its issuance. </a:t>
              </a:r>
              <a:r>
                <a:rPr>
                  <a:solidFill>
                    <a:schemeClr val="accent5"/>
                  </a:solidFill>
                </a:rPr>
                <a:t>They shall however become void at the latest on 27 May 2024.</a:t>
              </a:r>
              <a:r>
                <a:t> </a:t>
              </a:r>
              <a:endParaRPr>
                <a:solidFill>
                  <a:srgbClr val="000000"/>
                </a:solidFill>
              </a:endParaRPr>
            </a:p>
            <a:p>
              <a:pPr algn="l">
                <a:defRPr sz="3200" b="1">
                  <a:ln w="12700" cap="flat">
                    <a:solidFill>
                      <a:srgbClr val="000000"/>
                    </a:solidFill>
                    <a:prstDash val="solid"/>
                    <a:miter lim="400000"/>
                  </a:ln>
                  <a:solidFill>
                    <a:schemeClr val="accent1">
                      <a:hueOff val="114395"/>
                      <a:lumOff val="-24975"/>
                    </a:schemeClr>
                  </a:solidFill>
                </a:defRPr>
              </a:pPr>
              <a:endParaRPr>
                <a:solidFill>
                  <a:srgbClr val="000000"/>
                </a:solidFill>
              </a:endParaRPr>
            </a:p>
          </p:txBody>
        </p:sp>
        <p:pic>
          <p:nvPicPr>
            <p:cNvPr id="215" name="‘‘Article 120… ‘‘Article 120 Transitional provisionsFrom 26 May 2020, any publication of a notification in respect of a notified body in accordance with Directives 90/385/EEC and 93/42/EEC shall become void. Certificates issued by notified bodies in acco" descr="‘‘Article 120… ‘‘Article 120 Transitional provisionsFrom 26 May 2020, any publication of a notification in respect of a notified body in accordance with Directives 90/385/EEC and 93/42/EEC shall become void. Certificates issued by notified bodies in accordance with Directives 90/385/EEC and 93/42/EEC prior to 25 May 2017 shall remain valid until the end of the period indicated on the certificate, except for certificates issued in accordance with Annex 4 to Directive 90/385/EEC or Annex IV to Directive 93/42/EEC which shall become void at the latest on 27 May 2022.                                                                         Certificates issued by notified bodies in accordance with Directives 90/385/EEC and 93/42/EEC from 25 May 2017 shall remain valid until the end of the period indicated on the certificate, which shall not exceed five years from its issuance. They shall however become void at the latest on 27 May 2024. "/>
            <p:cNvPicPr>
              <a:picLocks/>
            </p:cNvPicPr>
            <p:nvPr/>
          </p:nvPicPr>
          <p:blipFill>
            <a:blip r:embed="rId2"/>
            <a:stretch>
              <a:fillRect/>
            </a:stretch>
          </p:blipFill>
          <p:spPr>
            <a:xfrm>
              <a:off x="0" y="0"/>
              <a:ext cx="11842444" cy="11570612"/>
            </a:xfrm>
            <a:prstGeom prst="rect">
              <a:avLst/>
            </a:prstGeom>
            <a:effectLst/>
          </p:spPr>
        </p:pic>
      </p:grpSp>
      <p:grpSp>
        <p:nvGrpSpPr>
          <p:cNvPr id="220" name="‘‘Geçiş hükümleri…"/>
          <p:cNvGrpSpPr/>
          <p:nvPr/>
        </p:nvGrpSpPr>
        <p:grpSpPr>
          <a:xfrm>
            <a:off x="11936565" y="469444"/>
            <a:ext cx="12289747" cy="13056513"/>
            <a:chOff x="0" y="0"/>
            <a:chExt cx="12289745" cy="13056511"/>
          </a:xfrm>
        </p:grpSpPr>
        <p:sp>
          <p:nvSpPr>
            <p:cNvPr id="219" name="‘‘Geçiş hükümleri…"/>
            <p:cNvSpPr txBox="1"/>
            <p:nvPr/>
          </p:nvSpPr>
          <p:spPr>
            <a:xfrm>
              <a:off x="215900" y="139700"/>
              <a:ext cx="11857946" cy="12497712"/>
            </a:xfrm>
            <a:prstGeom prst="rect">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3200" b="1">
                  <a:ln w="12700" cap="flat">
                    <a:solidFill>
                      <a:srgbClr val="000000"/>
                    </a:solidFill>
                    <a:prstDash val="solid"/>
                    <a:miter lim="400000"/>
                  </a:ln>
                  <a:solidFill>
                    <a:schemeClr val="accent1"/>
                  </a:solidFill>
                </a:defRPr>
              </a:pPr>
              <a:r>
                <a:t>‘‘Geçiş hükümleri</a:t>
              </a:r>
            </a:p>
            <a:p>
              <a:pPr algn="l">
                <a:defRPr sz="3200" b="1">
                  <a:ln w="12700" cap="flat">
                    <a:solidFill>
                      <a:srgbClr val="000000"/>
                    </a:solidFill>
                    <a:prstDash val="solid"/>
                    <a:miter lim="400000"/>
                  </a:ln>
                  <a:solidFill>
                    <a:schemeClr val="accent1"/>
                  </a:solidFill>
                </a:defRPr>
              </a:pPr>
              <a:r>
                <a:t>MADDE 110 –(1) 7/6/2011 tarihli ve 27957 sayılı Resmî Gazete’de yayımlanan Tıbbi Cihaz Yönetmeliği ve 7/6/2011 tarihli ve 27957 sayılı Resmî Gazete’de yayımlanan Vücuda Yerleştirilebilir Aktif Tıbbi Cihazlar Yönetmeliği yürürlükten kaldırılmıştır. </a:t>
              </a:r>
            </a:p>
            <a:p>
              <a:pPr algn="l">
                <a:defRPr sz="3200" b="1">
                  <a:ln w="12700" cap="flat">
                    <a:solidFill>
                      <a:srgbClr val="000000"/>
                    </a:solidFill>
                    <a:prstDash val="solid"/>
                    <a:miter lim="400000"/>
                  </a:ln>
                  <a:solidFill>
                    <a:schemeClr val="accent1"/>
                  </a:solidFill>
                </a:defRPr>
              </a:pPr>
              <a:r>
                <a:t>(2) Birinci fıkra ile yürürlükten kaldırılan Tıbbi Cihaz Yönetmeliği ile Vücuda Yerleştirilebilir Aktif Tıbbi Cihazlar Yönetmeliğine yapılan atıflar bu Yönetmeliğe yapılmış sayılır. </a:t>
              </a:r>
            </a:p>
            <a:p>
              <a:pPr algn="l">
                <a:defRPr sz="3200" b="1">
                  <a:ln w="12700" cap="flat">
                    <a:solidFill>
                      <a:srgbClr val="000000"/>
                    </a:solidFill>
                    <a:prstDash val="solid"/>
                    <a:miter lim="400000"/>
                  </a:ln>
                  <a:solidFill>
                    <a:schemeClr val="accent1"/>
                  </a:solidFill>
                </a:defRPr>
              </a:pPr>
              <a:endParaRPr/>
            </a:p>
            <a:p>
              <a:pPr algn="l">
                <a:defRPr sz="3200" b="1">
                  <a:ln w="12700" cap="flat">
                    <a:solidFill>
                      <a:srgbClr val="000000"/>
                    </a:solidFill>
                    <a:prstDash val="solid"/>
                    <a:miter lim="400000"/>
                  </a:ln>
                  <a:solidFill>
                    <a:schemeClr val="accent1"/>
                  </a:solidFill>
                </a:defRPr>
              </a:pPr>
              <a:r>
                <a:t>(4) 110 uncu madde ile yürürlükten kaldırılan Tıbbi Cihaz Yönetmeliği veya Vücuda Yerleştirilebilir Aktif Tıbbi Cihazlar Yönetmeliği uyarınca onaylanmış kuruluşlar tarafından; </a:t>
              </a:r>
            </a:p>
            <a:p>
              <a:pPr marL="1333500" lvl="1" indent="-444500" algn="l">
                <a:buSzPct val="100000"/>
                <a:buAutoNum type="alphaLcParenR"/>
                <a:defRPr sz="3200" b="1">
                  <a:ln w="12700" cap="flat">
                    <a:solidFill>
                      <a:srgbClr val="000000"/>
                    </a:solidFill>
                    <a:prstDash val="solid"/>
                    <a:miter lim="400000"/>
                  </a:ln>
                  <a:solidFill>
                    <a:schemeClr val="accent1"/>
                  </a:solidFill>
                </a:defRPr>
              </a:pPr>
              <a:r>
                <a:t>25/5/2017 tarihinden önce düzenlenen sertifikalar; sertifika üzerinde belirtilen sürenin sonuna kadar geçerli kalır. Ancak 110 uncu madde ile yürürlükten kaldırılan söz konusu Yönetmeliklerin Ek IV’ü kapsamında düzenlenen sertifikalar 27/5/2022 tarihinden itibaren geçersiz olur. </a:t>
              </a:r>
            </a:p>
            <a:p>
              <a:pPr marL="1333500" lvl="1" indent="-444500" algn="l">
                <a:buSzPct val="100000"/>
                <a:buAutoNum type="alphaLcParenR"/>
                <a:defRPr sz="3200" b="1">
                  <a:ln w="12700" cap="flat">
                    <a:solidFill>
                      <a:srgbClr val="000000"/>
                    </a:solidFill>
                    <a:prstDash val="solid"/>
                    <a:miter lim="400000"/>
                  </a:ln>
                  <a:solidFill>
                    <a:schemeClr val="accent1"/>
                  </a:solidFill>
                </a:defRPr>
              </a:pPr>
              <a:r>
                <a:t>b) 25/5/2017 tarihinden itibaren düzenlenen sertifikalar; sertifika üzerinde belirtilen ve düzenlenmesinden itibaren 5 yılı aşmayan sürenin sonuna kadar geçerli kalır. Ancak her durumda bu sertifikalar, 27/5/2024 tarihinden itibaren geçersiz olur. </a:t>
              </a:r>
            </a:p>
          </p:txBody>
        </p:sp>
        <p:pic>
          <p:nvPicPr>
            <p:cNvPr id="218" name="‘‘Geçiş hükümleri… ‘‘Geçiş hükümleriMADDE 110 –(1) 7/6/2011 tarihli ve 27957 sayılı Resmî Gazete’de yayımlanan Tıbbi Cihaz Yönetmeliği ve 7/6/2011 tarihli ve 27957 sayılı Resmî Gazete’de yayımlanan Vücuda Yerleştirilebilir Aktif Tıbbi Cihazlar Yönetm" descr="‘‘Geçiş hükümleri… ‘‘Geçiş hükümleriMADDE 110 –(1) 7/6/2011 tarihli ve 27957 sayılı Resmî Gazete’de yayımlanan Tıbbi Cihaz Yönetmeliği ve 7/6/2011 tarihli ve 27957 sayılı Resmî Gazete’de yayımlanan Vücuda Yerleştirilebilir Aktif Tıbbi Cihazlar Yönetmeliği yürürlükten kaldırılmıştır. (2) Birinci fıkra ile yürürlükten kaldırılan Tıbbi Cihaz Yönetmeliği ile Vücuda Yerleştirilebilir Aktif Tıbbi Cihazlar Yönetmeliğine yapılan atıflar bu Yönetmeliğe yapılmış sayılır. (4) 110 uncu madde ile yürürlükten kaldırılan Tıbbi Cihaz Yönetmeliği veya Vücuda Yerleştirilebilir Aktif Tıbbi Cihazlar Yönetmeliği uyarınca onaylanmış kuruluşlar tarafından; 25/5/2017 tarihinden önce düzenlenen sertifikalar; sertifika üzerinde belirtilen sürenin sonuna kadar geçerli kalır. Ancak 110 uncu madde ile yürürlükten kaldırılan söz konusu Yönetmeliklerin Ek IV’ü kapsamında düzenlenen sertifikalar 27/5/2022 tarihinden itibaren geçersiz olur. b) 25/5/2017 tarihinden itibaren düzenlenen sertifikalar; sertifika üzerinde belirtilen ve düzenlenmesinden itibaren 5 yılı aşmayan sürenin sonuna kadar geçerli kalır. Ancak her durumda bu sertifikalar, 27/5/2024 tarihinden itibaren geçersiz olur. "/>
            <p:cNvPicPr>
              <a:picLocks/>
            </p:cNvPicPr>
            <p:nvPr/>
          </p:nvPicPr>
          <p:blipFill>
            <a:blip r:embed="rId3"/>
            <a:stretch>
              <a:fillRect/>
            </a:stretch>
          </p:blipFill>
          <p:spPr>
            <a:xfrm>
              <a:off x="0" y="0"/>
              <a:ext cx="12289746" cy="13056512"/>
            </a:xfrm>
            <a:prstGeom prst="rect">
              <a:avLst/>
            </a:prstGeom>
            <a:effectLst/>
          </p:spPr>
        </p:pic>
      </p:grpSp>
      <p:sp>
        <p:nvSpPr>
          <p:cNvPr id="2" name="Slide Number Placeholder 1">
            <a:extLst>
              <a:ext uri="{FF2B5EF4-FFF2-40B4-BE49-F238E27FC236}">
                <a16:creationId xmlns:a16="http://schemas.microsoft.com/office/drawing/2014/main" id="{39532851-26AC-726A-13B0-CA8FFB0D9CEB}"/>
              </a:ext>
            </a:extLst>
          </p:cNvPr>
          <p:cNvSpPr>
            <a:spLocks noGrp="1"/>
          </p:cNvSpPr>
          <p:nvPr>
            <p:ph type="sldNum" sz="quarter" idx="2"/>
          </p:nvPr>
        </p:nvSpPr>
        <p:spPr/>
        <p:txBody>
          <a:bodyPr/>
          <a:lstStyle/>
          <a:p>
            <a:fld id="{86CB4B4D-7CA3-9044-876B-883B54F8677D}" type="slidenum">
              <a:rPr lang="en-US" smtClean="0"/>
              <a:t>16</a:t>
            </a:fld>
            <a:endParaRPr lang="en-US"/>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4" name="‘‘Article 120…"/>
          <p:cNvGrpSpPr/>
          <p:nvPr/>
        </p:nvGrpSpPr>
        <p:grpSpPr>
          <a:xfrm>
            <a:off x="79248" y="717094"/>
            <a:ext cx="11842445" cy="12561212"/>
            <a:chOff x="0" y="0"/>
            <a:chExt cx="11842443" cy="12561211"/>
          </a:xfrm>
        </p:grpSpPr>
        <p:sp>
          <p:nvSpPr>
            <p:cNvPr id="223" name="‘‘Article 120…"/>
            <p:cNvSpPr txBox="1"/>
            <p:nvPr/>
          </p:nvSpPr>
          <p:spPr>
            <a:xfrm>
              <a:off x="215900" y="139700"/>
              <a:ext cx="11410644" cy="12002412"/>
            </a:xfrm>
            <a:prstGeom prst="rect">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3200" b="1">
                  <a:ln w="12700" cap="flat">
                    <a:solidFill>
                      <a:srgbClr val="000000"/>
                    </a:solidFill>
                    <a:prstDash val="solid"/>
                    <a:miter lim="400000"/>
                  </a:ln>
                  <a:solidFill>
                    <a:schemeClr val="accent1">
                      <a:hueOff val="114395"/>
                      <a:lumOff val="-24975"/>
                    </a:schemeClr>
                  </a:solidFill>
                </a:defRPr>
              </a:pPr>
              <a:r>
                <a:rPr>
                  <a:solidFill>
                    <a:srgbClr val="5E5E5E"/>
                  </a:solidFill>
                </a:rPr>
                <a:t>‘‘Article 120</a:t>
              </a:r>
              <a:r>
                <a:t> </a:t>
              </a:r>
              <a:endParaRPr>
                <a:solidFill>
                  <a:srgbClr val="000000"/>
                </a:solidFill>
              </a:endParaRPr>
            </a:p>
            <a:p>
              <a:pPr>
                <a:defRPr sz="3200" b="1">
                  <a:ln w="12700" cap="flat">
                    <a:solidFill>
                      <a:srgbClr val="000000"/>
                    </a:solidFill>
                    <a:prstDash val="solid"/>
                    <a:miter lim="400000"/>
                  </a:ln>
                </a:defRPr>
              </a:pPr>
              <a:r>
                <a:t>Transitional provisions</a:t>
              </a:r>
            </a:p>
            <a:p>
              <a:pPr algn="l">
                <a:defRPr sz="3200" b="1">
                  <a:ln w="12700" cap="flat">
                    <a:solidFill>
                      <a:srgbClr val="000000"/>
                    </a:solidFill>
                    <a:prstDash val="solid"/>
                    <a:miter lim="400000"/>
                  </a:ln>
                  <a:solidFill>
                    <a:schemeClr val="accent1">
                      <a:hueOff val="114395"/>
                      <a:lumOff val="-24975"/>
                    </a:schemeClr>
                  </a:solidFill>
                </a:defRPr>
              </a:pPr>
              <a:endParaRPr>
                <a:solidFill>
                  <a:srgbClr val="000000"/>
                </a:solidFill>
              </a:endParaRPr>
            </a:p>
            <a:p>
              <a:pPr marL="1111250" indent="-1111250" algn="l">
                <a:buSzPct val="100000"/>
                <a:buAutoNum type="arabicPeriod"/>
                <a:defRPr sz="3200" b="1">
                  <a:ln w="12700" cap="flat">
                    <a:solidFill>
                      <a:srgbClr val="000000"/>
                    </a:solidFill>
                    <a:prstDash val="solid"/>
                    <a:miter lim="400000"/>
                  </a:ln>
                  <a:solidFill>
                    <a:schemeClr val="accent1">
                      <a:hueOff val="114395"/>
                      <a:lumOff val="-24975"/>
                    </a:schemeClr>
                  </a:solidFill>
                </a:defRPr>
              </a:pPr>
              <a:r>
                <a:rPr>
                  <a:solidFill>
                    <a:srgbClr val="5E5E5E"/>
                  </a:solidFill>
                </a:rPr>
                <a:t>3. By way of derogation from Article 5 of this Regulation, a device with</a:t>
              </a:r>
              <a:r>
                <a:rPr>
                  <a:solidFill>
                    <a:srgbClr val="FFFFFF"/>
                  </a:solidFill>
                </a:rPr>
                <a:t> </a:t>
              </a:r>
              <a:r>
                <a:rPr>
                  <a:solidFill>
                    <a:srgbClr val="5E5E5E"/>
                  </a:solidFill>
                </a:rPr>
                <a:t>a certificate that was issued in accordance with Directive 90/385/EEC</a:t>
              </a:r>
              <a:r>
                <a:rPr>
                  <a:solidFill>
                    <a:srgbClr val="FFFFFF"/>
                  </a:solidFill>
                </a:rPr>
                <a:t> </a:t>
              </a:r>
              <a:r>
                <a:rPr>
                  <a:solidFill>
                    <a:srgbClr val="5E5E5E"/>
                  </a:solidFill>
                </a:rPr>
                <a:t>or Directive 93/42/EEC and which is valid by virtue of paragraph 2 of</a:t>
              </a:r>
              <a:r>
                <a:t> </a:t>
              </a:r>
              <a:r>
                <a:rPr>
                  <a:solidFill>
                    <a:srgbClr val="5E5E5E"/>
                  </a:solidFill>
                </a:rPr>
                <a:t>this Article </a:t>
              </a:r>
              <a:r>
                <a:rPr>
                  <a:solidFill>
                    <a:schemeClr val="accent5"/>
                  </a:solidFill>
                </a:rPr>
                <a:t>may only be placed on the market or put into service</a:t>
              </a:r>
              <a:r>
                <a:rPr>
                  <a:solidFill>
                    <a:srgbClr val="5E5E5E"/>
                  </a:solidFill>
                </a:rPr>
                <a:t> </a:t>
              </a:r>
              <a:r>
                <a:rPr>
                  <a:solidFill>
                    <a:schemeClr val="accent5"/>
                  </a:solidFill>
                </a:rPr>
                <a:t>provided that from the date of application of this</a:t>
              </a:r>
              <a:r>
                <a:rPr>
                  <a:solidFill>
                    <a:srgbClr val="5E5E5E"/>
                  </a:solidFill>
                </a:rPr>
                <a:t> </a:t>
              </a:r>
              <a:r>
                <a:rPr>
                  <a:solidFill>
                    <a:schemeClr val="accent5"/>
                  </a:solidFill>
                </a:rPr>
                <a:t>Regulation</a:t>
              </a:r>
              <a:r>
                <a:rPr>
                  <a:solidFill>
                    <a:srgbClr val="5E5E5E"/>
                  </a:solidFill>
                </a:rPr>
                <a:t> </a:t>
              </a:r>
              <a:r>
                <a:rPr>
                  <a:solidFill>
                    <a:schemeClr val="accent5"/>
                  </a:solidFill>
                </a:rPr>
                <a:t>it</a:t>
              </a:r>
              <a:r>
                <a:rPr>
                  <a:solidFill>
                    <a:srgbClr val="FFFFFF"/>
                  </a:solidFill>
                </a:rPr>
                <a:t> </a:t>
              </a:r>
              <a:r>
                <a:rPr>
                  <a:solidFill>
                    <a:schemeClr val="accent5"/>
                  </a:solidFill>
                </a:rPr>
                <a:t>continues to comply with either of those Directives, and provided</a:t>
              </a:r>
              <a:r>
                <a:rPr>
                  <a:solidFill>
                    <a:srgbClr val="5E5E5E"/>
                  </a:solidFill>
                </a:rPr>
                <a:t> </a:t>
              </a:r>
              <a:r>
                <a:rPr>
                  <a:solidFill>
                    <a:schemeClr val="accent5"/>
                  </a:solidFill>
                </a:rPr>
                <a:t>there are no significant changes in the design and intended purpose.</a:t>
              </a:r>
              <a:r>
                <a:rPr>
                  <a:solidFill>
                    <a:srgbClr val="5E5E5E"/>
                  </a:solidFill>
                </a:rPr>
                <a:t> </a:t>
              </a:r>
              <a:r>
                <a:rPr>
                  <a:solidFill>
                    <a:schemeClr val="accent5"/>
                  </a:solidFill>
                </a:rPr>
                <a:t>However, the requirements of this Regulation relating to post-market surveillance, market surveillance, vigilance, registration of economic operators and of devices shall apply in place of the corresponding requirements in those Directives.</a:t>
              </a:r>
              <a:r>
                <a:t> </a:t>
              </a:r>
              <a:r>
                <a:rPr>
                  <a:solidFill>
                    <a:srgbClr val="000000"/>
                  </a:solidFill>
                </a:rPr>
                <a:t>                                                              </a:t>
              </a:r>
              <a:r>
                <a:rPr>
                  <a:solidFill>
                    <a:srgbClr val="5E5E5E"/>
                  </a:solidFill>
                </a:rPr>
                <a:t>Without prejudice to Chapter IV and paragraph 1 of this Article, the </a:t>
              </a:r>
              <a:r>
                <a:rPr>
                  <a:solidFill>
                    <a:schemeClr val="accent5"/>
                  </a:solidFill>
                </a:rPr>
                <a:t>notified body that issued the certificate referred to in the first subparagraph shall continue to be responsible for the appropriate surveillance in respect of all of the applicable requirements relating to</a:t>
              </a:r>
              <a:r>
                <a:rPr>
                  <a:solidFill>
                    <a:srgbClr val="5E5E5E"/>
                  </a:solidFill>
                </a:rPr>
                <a:t> </a:t>
              </a:r>
              <a:r>
                <a:rPr>
                  <a:solidFill>
                    <a:schemeClr val="accent5"/>
                  </a:solidFill>
                </a:rPr>
                <a:t>the devices it has certified.</a:t>
              </a:r>
              <a:r>
                <a:rPr>
                  <a:solidFill>
                    <a:schemeClr val="accent2">
                      <a:hueOff val="-85258"/>
                      <a:satOff val="14347"/>
                      <a:lumOff val="22373"/>
                    </a:schemeClr>
                  </a:solidFill>
                </a:rPr>
                <a:t> </a:t>
              </a:r>
            </a:p>
          </p:txBody>
        </p:sp>
        <p:pic>
          <p:nvPicPr>
            <p:cNvPr id="222" name="‘‘Article 120… ‘‘Article 120 Transitional provisions3. By way of derogation from Article 5 of this Regulation, a device with a certificate that was issued in accordance with Directive 90/385/EEC or Directive 93/42/EEC and which is valid by virtue of para" descr="‘‘Article 120… ‘‘Article 120 Transitional provisions3. By way of derogation from Article 5 of this Regulation, a device with a certificate that was issued in accordance with Directive 90/385/EEC or Directive 93/42/EEC and which is valid by virtue of paragraph 2 of this Article may only be placed on the market or put into service provided that from the date of application of this Regulation it continues to comply with either of those Directives, and provided there are no significant changes in the design and intended purpose. However, the requirements of this Regulation relating to post-market surveillance, market surveillance, vigilance, registration of economic operators and of devices shall apply in place of the corresponding requirements in those Directives.                                                               Without prejudice to Chapter IV and paragraph 1 of this Article, the notified body that issued the certificate referred to in the first subparagraph shall continue to be responsible for the appropriate surveillance in respect of all of the applicable requirements relating to the devices it has certified. "/>
            <p:cNvPicPr>
              <a:picLocks/>
            </p:cNvPicPr>
            <p:nvPr/>
          </p:nvPicPr>
          <p:blipFill>
            <a:blip r:embed="rId2"/>
            <a:stretch>
              <a:fillRect/>
            </a:stretch>
          </p:blipFill>
          <p:spPr>
            <a:xfrm>
              <a:off x="0" y="0"/>
              <a:ext cx="11842444" cy="12561212"/>
            </a:xfrm>
            <a:prstGeom prst="rect">
              <a:avLst/>
            </a:prstGeom>
            <a:effectLst/>
          </p:spPr>
        </p:pic>
      </p:grpSp>
      <p:grpSp>
        <p:nvGrpSpPr>
          <p:cNvPr id="227" name="‘‘Geçiş hükümleri GEÇİCİ MADDE 1 – (5)…"/>
          <p:cNvGrpSpPr/>
          <p:nvPr/>
        </p:nvGrpSpPr>
        <p:grpSpPr>
          <a:xfrm>
            <a:off x="11936565" y="659391"/>
            <a:ext cx="12289747" cy="12676618"/>
            <a:chOff x="0" y="0"/>
            <a:chExt cx="12289745" cy="12676616"/>
          </a:xfrm>
        </p:grpSpPr>
        <p:sp>
          <p:nvSpPr>
            <p:cNvPr id="226" name="‘‘Geçiş hükümleri GEÇİCİ MADDE 1 – (5)…"/>
            <p:cNvSpPr txBox="1"/>
            <p:nvPr/>
          </p:nvSpPr>
          <p:spPr>
            <a:xfrm>
              <a:off x="215900" y="139699"/>
              <a:ext cx="11857946" cy="12117818"/>
            </a:xfrm>
            <a:prstGeom prst="rect">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2900" b="1">
                  <a:ln w="12700" cap="flat">
                    <a:solidFill>
                      <a:srgbClr val="000000"/>
                    </a:solidFill>
                    <a:prstDash val="solid"/>
                    <a:miter lim="400000"/>
                  </a:ln>
                  <a:solidFill>
                    <a:schemeClr val="accent1"/>
                  </a:solidFill>
                </a:defRPr>
              </a:pPr>
              <a:r>
                <a:t>‘‘Geçiş hükümleri</a:t>
              </a:r>
              <a:br/>
              <a:r>
                <a:t>GEÇİCİ MADDE 1 – (5) </a:t>
              </a:r>
              <a:br/>
              <a:endParaRPr/>
            </a:p>
            <a:p>
              <a:pPr algn="l">
                <a:defRPr sz="2900" b="1">
                  <a:ln w="12700" cap="flat">
                    <a:solidFill>
                      <a:srgbClr val="000000"/>
                    </a:solidFill>
                    <a:prstDash val="solid"/>
                    <a:miter lim="400000"/>
                  </a:ln>
                  <a:solidFill>
                    <a:schemeClr val="accent1"/>
                  </a:solidFill>
                </a:defRPr>
              </a:pPr>
              <a:r>
                <a:t>Bu Yönetmelik uyarınca; </a:t>
              </a:r>
            </a:p>
            <a:p>
              <a:pPr marL="444500" indent="-444500" algn="l">
                <a:buSzPct val="100000"/>
                <a:buAutoNum type="alphaLcParenR"/>
                <a:defRPr sz="2900" b="1">
                  <a:ln w="12700" cap="flat">
                    <a:solidFill>
                      <a:srgbClr val="000000"/>
                    </a:solidFill>
                    <a:prstDash val="solid"/>
                    <a:miter lim="400000"/>
                  </a:ln>
                  <a:solidFill>
                    <a:schemeClr val="accent1"/>
                  </a:solidFill>
                </a:defRPr>
              </a:pPr>
              <a:r>
                <a:t>5 inci maddeye istisna olarak, 110 uncu madde ile yürürlükten kaldırılan Tıbbi Cihaz Yönetmeliği uyarınca sınıf I olan, 26/5/2021 tarihinden önce uygunluk beyanı düzenlenmiş olan ve bu Yönetmelik uyarınca uygunluk değerlendirmesi bir onaylanmış kuruluş gerektiren bir cihaz ya da 110 uncu madde ile yürürlükten kaldırılan Tıbbi Cihaz Yönetmeliği ve Vücuda Yerleştirilebilir Aktif Tıbbi Cihazlar Yönetmeliği uyarınca düzenlenen ve bu maddenin ikinci fıkrası uyarınca geçerli olan bir sertifikaya sahip bir cihaz; 26/5/2021 tarihinden itibaren 110 uncu madde ile yürürlükten kaldırılan Yönetmeliklere uygun olmaya devam etmesi ve bu cihazın tasarımında ve amaçlanan kullanımında önemli bir değişiklik olmaması şartıyla 26/5/2024 tarihine kadar piyasaya arz edilebilir ya da hizmete sunulabilir. </a:t>
              </a:r>
            </a:p>
            <a:p>
              <a:pPr marL="444500" indent="-444500" algn="l">
                <a:buSzPct val="100000"/>
                <a:buAutoNum type="alphaLcParenR"/>
                <a:defRPr sz="2900" b="1">
                  <a:ln w="12700" cap="flat">
                    <a:solidFill>
                      <a:srgbClr val="000000"/>
                    </a:solidFill>
                    <a:prstDash val="solid"/>
                    <a:miter lim="400000"/>
                  </a:ln>
                  <a:solidFill>
                    <a:schemeClr val="accent1"/>
                  </a:solidFill>
                </a:defRPr>
              </a:pPr>
              <a:r>
                <a:t>Bu Yönetmeliğin piyasaya arz sonrası gözetim, piyasa gözetimi ve denetimi, vijilans, iktisadi işletmecilerin ve cihazların kaydı ile ilgili gereklilikleri; 110 uncu madde ile yürürlükten kaldırılan Tıbbi Cihaz Yönetmeliği ve Vücuda Yerleştirilebilir Aktif Tıbbi Cihazlar Yönetmeliğindeki ilgili gerekliliklerin yerine uygulanır. </a:t>
              </a:r>
            </a:p>
            <a:p>
              <a:pPr marL="444500" indent="-444500" algn="l">
                <a:buSzPct val="100000"/>
                <a:buAutoNum type="alphaLcParenR"/>
                <a:defRPr sz="2900" b="1">
                  <a:ln w="12700" cap="flat">
                    <a:solidFill>
                      <a:srgbClr val="000000"/>
                    </a:solidFill>
                    <a:prstDash val="solid"/>
                    <a:miter lim="400000"/>
                  </a:ln>
                  <a:solidFill>
                    <a:schemeClr val="accent1"/>
                  </a:solidFill>
                </a:defRPr>
              </a:pPr>
              <a:r>
                <a:t>Dördüncü Kısma ve üçüncü fıkraya halel gelmeksizin, (a) bendinde atıfta bulunulan sertifikayı düzenleyen onaylanmış kuruluş; sertifikalandırdığı cihazlarla ilgili uygulanabilir gerekliliklerin tümüne yönelik gerekli gözetimden sorumlu olmaya devam eder.’’</a:t>
              </a:r>
            </a:p>
          </p:txBody>
        </p:sp>
        <p:pic>
          <p:nvPicPr>
            <p:cNvPr id="225" name="‘‘Geçiş hükümleri GEÇİCİ MADDE 1 – (5)… ‘‘Geçiş hükümleri GEÇİCİ MADDE 1 – (5)  Bu Yönetmelik uyarınca; 5 inci maddeye istisna olarak, 110 uncu madde ile yürürlükten kaldırılan Tıbbi Cihaz Yönetmeliği uyarınca sınıf I olan, 26/5/2021 tarihinden ön" descr="‘‘Geçiş hükümleri GEÇİCİ MADDE 1 – (5)… ‘‘Geçiş hükümleri GEÇİCİ MADDE 1 – (5)  Bu Yönetmelik uyarınca; 5 inci maddeye istisna olarak, 110 uncu madde ile yürürlükten kaldırılan Tıbbi Cihaz Yönetmeliği uyarınca sınıf I olan, 26/5/2021 tarihinden önce uygunluk beyanı düzenlenmiş olan ve bu Yönetmelik uyarınca uygunluk değerlendirmesi bir onaylanmış kuruluş gerektiren bir cihaz ya da 110 uncu madde ile yürürlükten kaldırılan Tıbbi Cihaz Yönetmeliği ve Vücuda Yerleştirilebilir Aktif Tıbbi Cihazlar Yönetmeliği uyarınca düzenlenen ve bu maddenin ikinci fıkrası uyarınca geçerli olan bir sertifikaya sahip bir cihaz; 26/5/2021 tarihinden itibaren 110 uncu madde ile yürürlükten kaldırılan Yönetmeliklere uygun olmaya devam etmesi ve bu cihazın tasarımında ve amaçlanan kullanımında önemli bir değişiklik olmaması şartıyla 26/5/2024 tarihine kadar piyasaya arz edilebilir ya da hizmete sunulabilir. Bu Yönetmeliğin piyasaya arz sonrası gözetim, piyasa gözetimi ve denetimi, vijilans, iktisadi işletmecilerin ve cihazların kaydı ile ilgili gereklilikleri; 110 uncu madde ile yürürlükten kaldırılan Tıbbi Cihaz Yönetmeliği ve Vücuda Yerleştirilebilir Aktif Tıbbi Cihazlar Yönetmeliğindeki ilgili gerekliliklerin yerine uygulanır. Dördüncü Kısma ve üçüncü fıkraya halel gelmeksizin, (a) bendinde atıfta bulunulan sertifikayı düzenleyen onaylanmış kuruluş; sertifikalandırdığı cihazlarla ilgili uygulanabilir gerekliliklerin tümüne yönelik gerekli gözetimden sorumlu olmaya devam eder.’’"/>
            <p:cNvPicPr>
              <a:picLocks/>
            </p:cNvPicPr>
            <p:nvPr/>
          </p:nvPicPr>
          <p:blipFill>
            <a:blip r:embed="rId3"/>
            <a:stretch>
              <a:fillRect/>
            </a:stretch>
          </p:blipFill>
          <p:spPr>
            <a:xfrm>
              <a:off x="0" y="-1"/>
              <a:ext cx="12289746" cy="12676618"/>
            </a:xfrm>
            <a:prstGeom prst="rect">
              <a:avLst/>
            </a:prstGeom>
            <a:effectLst/>
          </p:spPr>
        </p:pic>
      </p:grpSp>
      <p:sp>
        <p:nvSpPr>
          <p:cNvPr id="2" name="Slide Number Placeholder 1">
            <a:extLst>
              <a:ext uri="{FF2B5EF4-FFF2-40B4-BE49-F238E27FC236}">
                <a16:creationId xmlns:a16="http://schemas.microsoft.com/office/drawing/2014/main" id="{B96A3310-0264-D4B5-2427-736CCC819546}"/>
              </a:ext>
            </a:extLst>
          </p:cNvPr>
          <p:cNvSpPr>
            <a:spLocks noGrp="1"/>
          </p:cNvSpPr>
          <p:nvPr>
            <p:ph type="sldNum" sz="quarter" idx="2"/>
          </p:nvPr>
        </p:nvSpPr>
        <p:spPr/>
        <p:txBody>
          <a:bodyPr/>
          <a:lstStyle/>
          <a:p>
            <a:fld id="{86CB4B4D-7CA3-9044-876B-883B54F8677D}" type="slidenum">
              <a:rPr lang="en-US" smtClean="0"/>
              <a:t>17</a:t>
            </a:fld>
            <a:endParaRPr lang="en-US"/>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1" name="‘‘TIBBİ CİHAZ YÖNETMELİĞİ yasal olarak bağlayıcı, uygunluk sağlanması zorunlu ve   uygunsuzluklar için ceza yaptırımları olan bir dokümandır.’’"/>
          <p:cNvGrpSpPr/>
          <p:nvPr/>
        </p:nvGrpSpPr>
        <p:grpSpPr>
          <a:xfrm>
            <a:off x="176023" y="6775188"/>
            <a:ext cx="24031954" cy="6947427"/>
            <a:chOff x="0" y="0"/>
            <a:chExt cx="24031952" cy="6947425"/>
          </a:xfrm>
        </p:grpSpPr>
        <p:sp>
          <p:nvSpPr>
            <p:cNvPr id="230" name="‘‘TIBBİ CİHAZ YÖNETMELİĞİ yasal olarak bağlayıcı, uygunluk sağlanması zorunlu ve   uygunsuzluklar için ceza yaptırımları olan bir dokümandır.’’"/>
            <p:cNvSpPr txBox="1"/>
            <p:nvPr/>
          </p:nvSpPr>
          <p:spPr>
            <a:xfrm>
              <a:off x="215900" y="328062"/>
              <a:ext cx="23600152" cy="6011900"/>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10200" b="1">
                  <a:ln w="12700" cap="flat">
                    <a:solidFill>
                      <a:srgbClr val="000000"/>
                    </a:solidFill>
                    <a:prstDash val="solid"/>
                    <a:miter lim="400000"/>
                  </a:ln>
                  <a:solidFill>
                    <a:schemeClr val="accent1"/>
                  </a:solidFill>
                  <a:effectLst>
                    <a:outerShdw blurRad="12700" dist="63500" dir="18900000" rotWithShape="0">
                      <a:srgbClr val="000000"/>
                    </a:outerShdw>
                  </a:effectLst>
                </a:defRPr>
              </a:pPr>
              <a:r>
                <a:rPr sz="9600"/>
                <a:t>‘‘TIBBİ CİHAZ YÖNETMELİĞİ </a:t>
              </a:r>
              <a:r>
                <a:rPr sz="9600" u="sng">
                  <a:solidFill>
                    <a:schemeClr val="accent1">
                      <a:hueOff val="114395"/>
                      <a:lumOff val="-24975"/>
                    </a:schemeClr>
                  </a:solidFill>
                </a:rPr>
                <a:t>yasal olarak bağlayıcı, uygunluk sağlanması zorunlu</a:t>
              </a:r>
              <a:r>
                <a:rPr sz="9600"/>
                <a:t> ve   </a:t>
              </a:r>
              <a:r>
                <a:rPr sz="9600" u="sng">
                  <a:solidFill>
                    <a:schemeClr val="accent5"/>
                  </a:solidFill>
                </a:rPr>
                <a:t>uygunsuzluklar için ceza yaptırımları olan bir dokümandır.’’</a:t>
              </a:r>
            </a:p>
          </p:txBody>
        </p:sp>
        <p:pic>
          <p:nvPicPr>
            <p:cNvPr id="229" name="‘‘TIBBİ CİHAZ YÖNETMELİĞİ yasal olarak bağlayıcı, uygunluk sağlanması zorunlu ve   uygunsuzluklar için ceza yaptırımları olan bir dokümandır.’’ ‘‘TIBBİ CİHAZ YÖNETMELİĞİ yasal olarak bağlayıcı, uygunluk sağlanması zorunlu ve   uygunsuzluklar için ceza ya" descr="‘‘TIBBİ CİHAZ YÖNETMELİĞİ yasal olarak bağlayıcı, uygunluk sağlanması zorunlu ve   uygunsuzluklar için ceza yaptırımları olan bir dokümandır.’’ ‘‘TIBBİ CİHAZ YÖNETMELİĞİ yasal olarak bağlayıcı, uygunluk sağlanması zorunlu ve   uygunsuzluklar için ceza yaptırımları olan bir dokümandır.’’"/>
            <p:cNvPicPr>
              <a:picLocks/>
            </p:cNvPicPr>
            <p:nvPr/>
          </p:nvPicPr>
          <p:blipFill>
            <a:blip r:embed="rId2"/>
            <a:stretch>
              <a:fillRect/>
            </a:stretch>
          </p:blipFill>
          <p:spPr>
            <a:xfrm>
              <a:off x="0" y="0"/>
              <a:ext cx="24031952" cy="6947425"/>
            </a:xfrm>
            <a:prstGeom prst="rect">
              <a:avLst/>
            </a:prstGeom>
            <a:effectLst/>
          </p:spPr>
        </p:pic>
      </p:grpSp>
      <p:grpSp>
        <p:nvGrpSpPr>
          <p:cNvPr id="234" name="‘‘MDR is a document that is legally binding, enforceable in law and with penalties for non-compliance.’’"/>
          <p:cNvGrpSpPr/>
          <p:nvPr/>
        </p:nvGrpSpPr>
        <p:grpSpPr>
          <a:xfrm>
            <a:off x="180846" y="686274"/>
            <a:ext cx="24022309" cy="5561653"/>
            <a:chOff x="-1" y="0"/>
            <a:chExt cx="24022306" cy="5561651"/>
          </a:xfrm>
        </p:grpSpPr>
        <p:sp>
          <p:nvSpPr>
            <p:cNvPr id="233" name="‘‘MDR is a document that is legally binding, enforceable in law and with penalties for non-compliance.’’"/>
            <p:cNvSpPr txBox="1"/>
            <p:nvPr/>
          </p:nvSpPr>
          <p:spPr>
            <a:xfrm>
              <a:off x="674713" y="2312826"/>
              <a:ext cx="22672870" cy="656590"/>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sz="10600" b="1">
                  <a:ln w="12700" cap="flat">
                    <a:solidFill>
                      <a:srgbClr val="000000"/>
                    </a:solidFill>
                    <a:prstDash val="solid"/>
                    <a:miter lim="400000"/>
                  </a:ln>
                  <a:solidFill>
                    <a:schemeClr val="accent2">
                      <a:hueOff val="192982"/>
                      <a:satOff val="17755"/>
                      <a:lumOff val="-28483"/>
                    </a:schemeClr>
                  </a:solidFill>
                  <a:effectLst>
                    <a:outerShdw blurRad="12700" dist="63500" dir="18900000" rotWithShape="0">
                      <a:srgbClr val="000000"/>
                    </a:outerShdw>
                  </a:effectLst>
                </a:defRPr>
              </a:pPr>
              <a:r>
                <a:rPr sz="3600"/>
                <a:t>‘‘MDR is a document that is </a:t>
              </a:r>
              <a:r>
                <a:rPr sz="3600" u="sng">
                  <a:solidFill>
                    <a:schemeClr val="accent2"/>
                  </a:solidFill>
                </a:rPr>
                <a:t>legally binding</a:t>
              </a:r>
              <a:r>
                <a:rPr sz="3600">
                  <a:solidFill>
                    <a:schemeClr val="accent2"/>
                  </a:solidFill>
                </a:rPr>
                <a:t>,</a:t>
              </a:r>
              <a:r>
                <a:rPr sz="3600"/>
                <a:t> </a:t>
              </a:r>
              <a:r>
                <a:rPr sz="3600" u="sng">
                  <a:solidFill>
                    <a:schemeClr val="accent2"/>
                  </a:solidFill>
                </a:rPr>
                <a:t>enforceable in law</a:t>
              </a:r>
              <a:r>
                <a:rPr sz="3600"/>
                <a:t> and </a:t>
              </a:r>
              <a:r>
                <a:rPr sz="3600" u="sng">
                  <a:solidFill>
                    <a:schemeClr val="accent5"/>
                  </a:solidFill>
                </a:rPr>
                <a:t>with penalties for non-compliance</a:t>
              </a:r>
              <a:r>
                <a:rPr sz="3600">
                  <a:solidFill>
                    <a:schemeClr val="accent5"/>
                  </a:solidFill>
                </a:rPr>
                <a:t>.’’</a:t>
              </a:r>
            </a:p>
          </p:txBody>
        </p:sp>
        <p:pic>
          <p:nvPicPr>
            <p:cNvPr id="232" name="‘‘MDR is a document that is legally binding, enforceable in law and with penalties for non-compliance.’’ ‘‘MDR is a document that is legally binding, enforceable in law and with penalties for non-compliance.’’" descr="‘‘MDR is a document that is legally binding, enforceable in law and with penalties for non-compliance.’’ ‘‘MDR is a document that is legally binding, enforceable in law and with penalties for non-compliance.’’"/>
            <p:cNvPicPr>
              <a:picLocks/>
            </p:cNvPicPr>
            <p:nvPr/>
          </p:nvPicPr>
          <p:blipFill>
            <a:blip r:embed="rId3"/>
            <a:stretch>
              <a:fillRect/>
            </a:stretch>
          </p:blipFill>
          <p:spPr>
            <a:xfrm>
              <a:off x="-1" y="0"/>
              <a:ext cx="24022306" cy="5561651"/>
            </a:xfrm>
            <a:prstGeom prst="rect">
              <a:avLst/>
            </a:prstGeom>
            <a:effectLst/>
          </p:spPr>
        </p:pic>
      </p:grpSp>
      <p:sp>
        <p:nvSpPr>
          <p:cNvPr id="235" name="Rectangle"/>
          <p:cNvSpPr/>
          <p:nvPr/>
        </p:nvSpPr>
        <p:spPr>
          <a:xfrm>
            <a:off x="204217" y="910755"/>
            <a:ext cx="23975566" cy="12366993"/>
          </a:xfrm>
          <a:prstGeom prst="rect">
            <a:avLst/>
          </a:prstGeom>
          <a:ln w="304800">
            <a:solidFill>
              <a:srgbClr val="5E5E5E"/>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 name="Slide Number Placeholder 1">
            <a:extLst>
              <a:ext uri="{FF2B5EF4-FFF2-40B4-BE49-F238E27FC236}">
                <a16:creationId xmlns:a16="http://schemas.microsoft.com/office/drawing/2014/main" id="{BDC08D2A-12E1-E494-76CA-73231D683475}"/>
              </a:ext>
            </a:extLst>
          </p:cNvPr>
          <p:cNvSpPr>
            <a:spLocks noGrp="1"/>
          </p:cNvSpPr>
          <p:nvPr>
            <p:ph type="sldNum" sz="quarter" idx="2"/>
          </p:nvPr>
        </p:nvSpPr>
        <p:spPr/>
        <p:txBody>
          <a:bodyPr/>
          <a:lstStyle/>
          <a:p>
            <a:fld id="{86CB4B4D-7CA3-9044-876B-883B54F8677D}" type="slidenum">
              <a:rPr lang="en-US" smtClean="0"/>
              <a:t>18</a:t>
            </a:fld>
            <a:endParaRPr lang="en-US"/>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Ürün Güvenlİğİ ve Teknİk Düzenlemeler Kanunu’NDAKİ 20. MADDE (CEZA YAPTIRIMLARI) KONUSUNDA BİLGİNİZ VAR MI?…"/>
          <p:cNvSpPr txBox="1"/>
          <p:nvPr/>
        </p:nvSpPr>
        <p:spPr>
          <a:xfrm>
            <a:off x="-212840" y="8731512"/>
            <a:ext cx="24809676" cy="30572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8500" b="1"/>
            </a:pPr>
            <a:r>
              <a:rPr sz="6000" u="sng" cap="all" dirty="0" err="1">
                <a:ln w="12700" cap="flat">
                  <a:solidFill>
                    <a:srgbClr val="000000"/>
                  </a:solidFill>
                  <a:prstDash val="solid"/>
                  <a:miter lim="400000"/>
                </a:ln>
                <a:solidFill>
                  <a:schemeClr val="accent5"/>
                </a:solidFill>
              </a:rPr>
              <a:t>Ürün</a:t>
            </a:r>
            <a:r>
              <a:rPr sz="6000" u="sng" cap="all" dirty="0">
                <a:ln w="12700" cap="flat">
                  <a:solidFill>
                    <a:srgbClr val="000000"/>
                  </a:solidFill>
                  <a:prstDash val="solid"/>
                  <a:miter lim="400000"/>
                </a:ln>
                <a:solidFill>
                  <a:schemeClr val="accent5"/>
                </a:solidFill>
              </a:rPr>
              <a:t> </a:t>
            </a:r>
            <a:r>
              <a:rPr sz="6000" u="sng" cap="all" dirty="0" err="1">
                <a:ln w="12700" cap="flat">
                  <a:solidFill>
                    <a:srgbClr val="000000"/>
                  </a:solidFill>
                  <a:prstDash val="solid"/>
                  <a:miter lim="400000"/>
                </a:ln>
                <a:solidFill>
                  <a:schemeClr val="accent5"/>
                </a:solidFill>
              </a:rPr>
              <a:t>Güvenlİğİ</a:t>
            </a:r>
            <a:r>
              <a:rPr sz="6000" u="sng" cap="all" dirty="0">
                <a:ln w="12700" cap="flat">
                  <a:solidFill>
                    <a:srgbClr val="000000"/>
                  </a:solidFill>
                  <a:prstDash val="solid"/>
                  <a:miter lim="400000"/>
                </a:ln>
                <a:solidFill>
                  <a:schemeClr val="accent5"/>
                </a:solidFill>
              </a:rPr>
              <a:t> ve </a:t>
            </a:r>
            <a:r>
              <a:rPr sz="6000" u="sng" cap="all" dirty="0" err="1">
                <a:ln w="12700" cap="flat">
                  <a:solidFill>
                    <a:srgbClr val="000000"/>
                  </a:solidFill>
                  <a:prstDash val="solid"/>
                  <a:miter lim="400000"/>
                </a:ln>
                <a:solidFill>
                  <a:schemeClr val="accent5"/>
                </a:solidFill>
              </a:rPr>
              <a:t>Teknİk</a:t>
            </a:r>
            <a:r>
              <a:rPr sz="6000" u="sng" cap="all" dirty="0">
                <a:ln w="12700" cap="flat">
                  <a:solidFill>
                    <a:srgbClr val="000000"/>
                  </a:solidFill>
                  <a:prstDash val="solid"/>
                  <a:miter lim="400000"/>
                </a:ln>
                <a:solidFill>
                  <a:schemeClr val="accent5"/>
                </a:solidFill>
              </a:rPr>
              <a:t> </a:t>
            </a:r>
            <a:r>
              <a:rPr sz="6000" u="sng" cap="all" dirty="0" err="1">
                <a:ln w="12700" cap="flat">
                  <a:solidFill>
                    <a:srgbClr val="000000"/>
                  </a:solidFill>
                  <a:prstDash val="solid"/>
                  <a:miter lim="400000"/>
                </a:ln>
                <a:solidFill>
                  <a:schemeClr val="accent5"/>
                </a:solidFill>
              </a:rPr>
              <a:t>Düzenlemeler</a:t>
            </a:r>
            <a:r>
              <a:rPr sz="6000" u="sng" cap="all" dirty="0">
                <a:ln w="12700" cap="flat">
                  <a:solidFill>
                    <a:srgbClr val="000000"/>
                  </a:solidFill>
                  <a:prstDash val="solid"/>
                  <a:miter lim="400000"/>
                </a:ln>
                <a:solidFill>
                  <a:schemeClr val="accent5"/>
                </a:solidFill>
              </a:rPr>
              <a:t> </a:t>
            </a:r>
            <a:r>
              <a:rPr sz="6000" u="sng" cap="all" dirty="0" err="1">
                <a:ln w="12700" cap="flat">
                  <a:solidFill>
                    <a:srgbClr val="000000"/>
                  </a:solidFill>
                  <a:prstDash val="solid"/>
                  <a:miter lim="400000"/>
                </a:ln>
                <a:solidFill>
                  <a:schemeClr val="accent5"/>
                </a:solidFill>
              </a:rPr>
              <a:t>Kanunu’</a:t>
            </a:r>
            <a:r>
              <a:rPr sz="6000" dirty="0" err="1"/>
              <a:t>NDAKİ</a:t>
            </a:r>
            <a:r>
              <a:rPr sz="6000" dirty="0"/>
              <a:t> </a:t>
            </a:r>
            <a:endParaRPr lang="en-US" sz="6000" dirty="0"/>
          </a:p>
          <a:p>
            <a:pPr>
              <a:defRPr sz="8500" b="1"/>
            </a:pPr>
            <a:r>
              <a:rPr sz="6000" dirty="0"/>
              <a:t>20. MADDE (CEZA YAPTIRIMLARI) KONUSUNDA BİLGİNİZ VAR MI?</a:t>
            </a:r>
          </a:p>
          <a:p>
            <a:pPr>
              <a:defRPr sz="5100" b="1"/>
            </a:pPr>
            <a:endParaRPr sz="3600" dirty="0"/>
          </a:p>
          <a:p>
            <a:pPr>
              <a:defRPr sz="5100" b="1"/>
            </a:pPr>
            <a:r>
              <a:rPr sz="3600" dirty="0"/>
              <a:t>EVET ☐        HAYIR ☐</a:t>
            </a:r>
          </a:p>
        </p:txBody>
      </p:sp>
      <p:grpSp>
        <p:nvGrpSpPr>
          <p:cNvPr id="240" name="Screen Shot 2022-10-21 at 10.12.38.png"/>
          <p:cNvGrpSpPr/>
          <p:nvPr/>
        </p:nvGrpSpPr>
        <p:grpSpPr>
          <a:xfrm>
            <a:off x="8938687" y="18553"/>
            <a:ext cx="4886128" cy="6694167"/>
            <a:chOff x="0" y="0"/>
            <a:chExt cx="4886126" cy="6694165"/>
          </a:xfrm>
        </p:grpSpPr>
        <p:pic>
          <p:nvPicPr>
            <p:cNvPr id="239" name="Screen Shot 2022-10-21 at 10.12.38.png" descr="Screen Shot 2022-10-21 at 10.12.38.png"/>
            <p:cNvPicPr>
              <a:picLocks noChangeAspect="1"/>
            </p:cNvPicPr>
            <p:nvPr/>
          </p:nvPicPr>
          <p:blipFill>
            <a:blip r:embed="rId2"/>
            <a:stretch>
              <a:fillRect/>
            </a:stretch>
          </p:blipFill>
          <p:spPr>
            <a:xfrm>
              <a:off x="152400" y="152400"/>
              <a:ext cx="4581327" cy="6389366"/>
            </a:xfrm>
            <a:prstGeom prst="rect">
              <a:avLst/>
            </a:prstGeom>
            <a:ln>
              <a:noFill/>
            </a:ln>
            <a:effectLst/>
          </p:spPr>
        </p:pic>
        <p:pic>
          <p:nvPicPr>
            <p:cNvPr id="238" name="Screen Shot 2022-10-21 at 10.12.38.png" descr="Screen Shot 2022-10-21 at 10.12.38.png"/>
            <p:cNvPicPr>
              <a:picLocks/>
            </p:cNvPicPr>
            <p:nvPr/>
          </p:nvPicPr>
          <p:blipFill>
            <a:blip r:embed="rId3"/>
            <a:stretch>
              <a:fillRect/>
            </a:stretch>
          </p:blipFill>
          <p:spPr>
            <a:xfrm>
              <a:off x="0" y="0"/>
              <a:ext cx="4886127" cy="6694166"/>
            </a:xfrm>
            <a:prstGeom prst="rect">
              <a:avLst/>
            </a:prstGeom>
            <a:effectLst/>
          </p:spPr>
        </p:pic>
      </p:grpSp>
      <p:sp>
        <p:nvSpPr>
          <p:cNvPr id="2" name="Slide Number Placeholder 1">
            <a:extLst>
              <a:ext uri="{FF2B5EF4-FFF2-40B4-BE49-F238E27FC236}">
                <a16:creationId xmlns:a16="http://schemas.microsoft.com/office/drawing/2014/main" id="{8F2CC063-4CC7-6E7D-2FBE-5A4B64A274D9}"/>
              </a:ext>
            </a:extLst>
          </p:cNvPr>
          <p:cNvSpPr>
            <a:spLocks noGrp="1"/>
          </p:cNvSpPr>
          <p:nvPr>
            <p:ph type="sldNum" sz="quarter" idx="2"/>
          </p:nvPr>
        </p:nvSpPr>
        <p:spPr/>
        <p:txBody>
          <a:bodyPr/>
          <a:lstStyle/>
          <a:p>
            <a:fld id="{86CB4B4D-7CA3-9044-876B-883B54F8677D}" type="slidenum">
              <a:rPr lang="en-US" smtClean="0"/>
              <a:t>19</a:t>
            </a:fld>
            <a:endParaRPr lang="en-US"/>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 name="GİRİŞ"/>
          <p:cNvGrpSpPr/>
          <p:nvPr/>
        </p:nvGrpSpPr>
        <p:grpSpPr>
          <a:xfrm>
            <a:off x="7001002" y="4503661"/>
            <a:ext cx="10381997" cy="4988078"/>
            <a:chOff x="0" y="0"/>
            <a:chExt cx="10381995" cy="4988077"/>
          </a:xfrm>
        </p:grpSpPr>
        <p:sp>
          <p:nvSpPr>
            <p:cNvPr id="156" name="GİRİŞ"/>
            <p:cNvSpPr txBox="1"/>
            <p:nvPr/>
          </p:nvSpPr>
          <p:spPr>
            <a:xfrm>
              <a:off x="215900" y="139700"/>
              <a:ext cx="9950196" cy="4429278"/>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8400" b="1">
                  <a:ln w="12700" cap="flat">
                    <a:solidFill>
                      <a:srgbClr val="000000"/>
                    </a:solidFill>
                    <a:prstDash val="solid"/>
                    <a:miter lim="400000"/>
                  </a:ln>
                  <a:solidFill>
                    <a:srgbClr val="929292"/>
                  </a:solidFill>
                  <a:effectLst>
                    <a:outerShdw blurRad="12700" dist="63500" dir="18900000" rotWithShape="0">
                      <a:srgbClr val="000000"/>
                    </a:outerShdw>
                  </a:effectLst>
                </a:defRPr>
              </a:lvl1pPr>
            </a:lstStyle>
            <a:p>
              <a:r>
                <a:t>GİRİŞ</a:t>
              </a:r>
            </a:p>
          </p:txBody>
        </p:sp>
        <p:pic>
          <p:nvPicPr>
            <p:cNvPr id="155" name="GİRİŞ GİRİŞ" descr="GİRİŞ GİRİŞ"/>
            <p:cNvPicPr>
              <a:picLocks/>
            </p:cNvPicPr>
            <p:nvPr/>
          </p:nvPicPr>
          <p:blipFill>
            <a:blip r:embed="rId2"/>
            <a:stretch>
              <a:fillRect/>
            </a:stretch>
          </p:blipFill>
          <p:spPr>
            <a:xfrm>
              <a:off x="0" y="0"/>
              <a:ext cx="10381996" cy="4988078"/>
            </a:xfrm>
            <a:prstGeom prst="rect">
              <a:avLst/>
            </a:prstGeom>
            <a:effectLst/>
          </p:spPr>
        </p:pic>
      </p:grpSp>
      <p:sp>
        <p:nvSpPr>
          <p:cNvPr id="2" name="Slide Number Placeholder 1">
            <a:extLst>
              <a:ext uri="{FF2B5EF4-FFF2-40B4-BE49-F238E27FC236}">
                <a16:creationId xmlns:a16="http://schemas.microsoft.com/office/drawing/2014/main" id="{EBAB9490-EAF3-0D3B-92E8-850882155010}"/>
              </a:ext>
            </a:extLst>
          </p:cNvPr>
          <p:cNvSpPr>
            <a:spLocks noGrp="1"/>
          </p:cNvSpPr>
          <p:nvPr>
            <p:ph type="sldNum" sz="quarter" idx="2"/>
          </p:nvPr>
        </p:nvSpPr>
        <p:spPr/>
        <p:txBody>
          <a:bodyPr/>
          <a:lstStyle/>
          <a:p>
            <a:fld id="{86CB4B4D-7CA3-9044-876B-883B54F8677D}" type="slidenum">
              <a:rPr lang="en-US" smtClean="0"/>
              <a:t>2</a:t>
            </a:fld>
            <a:endParaRPr lang="en-US"/>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YANITLAR…"/>
          <p:cNvSpPr txBox="1"/>
          <p:nvPr/>
        </p:nvSpPr>
        <p:spPr>
          <a:xfrm>
            <a:off x="2255781" y="7834613"/>
            <a:ext cx="19872427" cy="4165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8400" b="1" u="sng"/>
            </a:pPr>
            <a:r>
              <a:rPr lang="en-US" sz="4800" dirty="0">
                <a:solidFill>
                  <a:schemeClr val="accent2">
                    <a:hueOff val="192982"/>
                    <a:satOff val="17755"/>
                    <a:lumOff val="-28483"/>
                  </a:schemeClr>
                </a:solidFill>
              </a:rPr>
              <a:t>YANITLAR</a:t>
            </a:r>
          </a:p>
          <a:p>
            <a:pPr>
              <a:defRPr sz="8500" b="1"/>
            </a:pPr>
            <a:r>
              <a:rPr lang="en-US" sz="4800" u="sng" cap="all" dirty="0" err="1">
                <a:ln w="12700" cap="flat">
                  <a:solidFill>
                    <a:srgbClr val="000000"/>
                  </a:solidFill>
                  <a:prstDash val="solid"/>
                  <a:miter lim="400000"/>
                </a:ln>
                <a:solidFill>
                  <a:schemeClr val="accent5"/>
                </a:solidFill>
              </a:rPr>
              <a:t>Ürün</a:t>
            </a:r>
            <a:r>
              <a:rPr lang="en-US" sz="4800" u="sng" cap="all" dirty="0">
                <a:ln w="12700" cap="flat">
                  <a:solidFill>
                    <a:srgbClr val="000000"/>
                  </a:solidFill>
                  <a:prstDash val="solid"/>
                  <a:miter lim="400000"/>
                </a:ln>
                <a:solidFill>
                  <a:schemeClr val="accent5"/>
                </a:solidFill>
              </a:rPr>
              <a:t> </a:t>
            </a:r>
            <a:r>
              <a:rPr lang="en-US" sz="4800" u="sng" cap="all" dirty="0" err="1">
                <a:ln w="12700" cap="flat">
                  <a:solidFill>
                    <a:srgbClr val="000000"/>
                  </a:solidFill>
                  <a:prstDash val="solid"/>
                  <a:miter lim="400000"/>
                </a:ln>
                <a:solidFill>
                  <a:schemeClr val="accent5"/>
                </a:solidFill>
              </a:rPr>
              <a:t>Güvenlİğİ</a:t>
            </a:r>
            <a:r>
              <a:rPr lang="en-US" sz="4800" u="sng" cap="all" dirty="0">
                <a:ln w="12700" cap="flat">
                  <a:solidFill>
                    <a:srgbClr val="000000"/>
                  </a:solidFill>
                  <a:prstDash val="solid"/>
                  <a:miter lim="400000"/>
                </a:ln>
                <a:solidFill>
                  <a:schemeClr val="accent5"/>
                </a:solidFill>
              </a:rPr>
              <a:t> ve </a:t>
            </a:r>
            <a:r>
              <a:rPr lang="en-US" sz="4800" u="sng" cap="all" dirty="0" err="1">
                <a:ln w="12700" cap="flat">
                  <a:solidFill>
                    <a:srgbClr val="000000"/>
                  </a:solidFill>
                  <a:prstDash val="solid"/>
                  <a:miter lim="400000"/>
                </a:ln>
                <a:solidFill>
                  <a:schemeClr val="accent5"/>
                </a:solidFill>
              </a:rPr>
              <a:t>Teknİk</a:t>
            </a:r>
            <a:r>
              <a:rPr lang="en-US" sz="4800" u="sng" cap="all" dirty="0">
                <a:ln w="12700" cap="flat">
                  <a:solidFill>
                    <a:srgbClr val="000000"/>
                  </a:solidFill>
                  <a:prstDash val="solid"/>
                  <a:miter lim="400000"/>
                </a:ln>
                <a:solidFill>
                  <a:schemeClr val="accent5"/>
                </a:solidFill>
              </a:rPr>
              <a:t> </a:t>
            </a:r>
            <a:r>
              <a:rPr lang="en-US" sz="4800" u="sng" cap="all" dirty="0" err="1">
                <a:ln w="12700" cap="flat">
                  <a:solidFill>
                    <a:srgbClr val="000000"/>
                  </a:solidFill>
                  <a:prstDash val="solid"/>
                  <a:miter lim="400000"/>
                </a:ln>
                <a:solidFill>
                  <a:schemeClr val="accent5"/>
                </a:solidFill>
              </a:rPr>
              <a:t>Düzenlemeler</a:t>
            </a:r>
            <a:r>
              <a:rPr lang="en-US" sz="4800" u="sng" cap="all" dirty="0">
                <a:ln w="12700" cap="flat">
                  <a:solidFill>
                    <a:srgbClr val="000000"/>
                  </a:solidFill>
                  <a:prstDash val="solid"/>
                  <a:miter lim="400000"/>
                </a:ln>
                <a:solidFill>
                  <a:schemeClr val="accent5"/>
                </a:solidFill>
              </a:rPr>
              <a:t> </a:t>
            </a:r>
            <a:r>
              <a:rPr lang="en-US" sz="4800" u="sng" cap="all" dirty="0" err="1">
                <a:ln w="12700" cap="flat">
                  <a:solidFill>
                    <a:srgbClr val="000000"/>
                  </a:solidFill>
                  <a:prstDash val="solid"/>
                  <a:miter lim="400000"/>
                </a:ln>
                <a:solidFill>
                  <a:schemeClr val="accent5"/>
                </a:solidFill>
              </a:rPr>
              <a:t>Kanunu’</a:t>
            </a:r>
            <a:r>
              <a:rPr lang="en-US" sz="4800" dirty="0" err="1"/>
              <a:t>NDAKİ</a:t>
            </a:r>
            <a:r>
              <a:rPr lang="en-US" sz="4800" dirty="0"/>
              <a:t> </a:t>
            </a:r>
          </a:p>
          <a:p>
            <a:pPr>
              <a:defRPr sz="8500" b="1"/>
            </a:pPr>
            <a:r>
              <a:rPr lang="en-US" sz="4800" dirty="0"/>
              <a:t>20. MADDE (CEZA YAPTIRIMLARI) KONUSUNDA BİLGİNİZ VAR MI?</a:t>
            </a:r>
          </a:p>
          <a:p>
            <a:pPr>
              <a:defRPr sz="5100" b="1"/>
            </a:pPr>
            <a:r>
              <a:rPr lang="en-US" sz="7200" dirty="0"/>
              <a:t>EVET %….        HAYIR %….</a:t>
            </a:r>
          </a:p>
          <a:p>
            <a:pPr>
              <a:defRPr sz="8400" b="1" u="sng"/>
            </a:pPr>
            <a:endParaRPr sz="4800" dirty="0"/>
          </a:p>
        </p:txBody>
      </p:sp>
      <p:grpSp>
        <p:nvGrpSpPr>
          <p:cNvPr id="245" name="Screen Shot 2022-10-21 at 10.12.38.png"/>
          <p:cNvGrpSpPr/>
          <p:nvPr/>
        </p:nvGrpSpPr>
        <p:grpSpPr>
          <a:xfrm>
            <a:off x="9850204" y="-77793"/>
            <a:ext cx="4683592" cy="6411697"/>
            <a:chOff x="0" y="0"/>
            <a:chExt cx="4683590" cy="6411696"/>
          </a:xfrm>
        </p:grpSpPr>
        <p:pic>
          <p:nvPicPr>
            <p:cNvPr id="244" name="Screen Shot 2022-10-21 at 10.12.38.png" descr="Screen Shot 2022-10-21 at 10.12.38.png"/>
            <p:cNvPicPr>
              <a:picLocks noChangeAspect="1"/>
            </p:cNvPicPr>
            <p:nvPr/>
          </p:nvPicPr>
          <p:blipFill>
            <a:blip r:embed="rId2"/>
            <a:stretch>
              <a:fillRect/>
            </a:stretch>
          </p:blipFill>
          <p:spPr>
            <a:xfrm>
              <a:off x="152400" y="152400"/>
              <a:ext cx="4378791" cy="6106897"/>
            </a:xfrm>
            <a:prstGeom prst="rect">
              <a:avLst/>
            </a:prstGeom>
            <a:ln>
              <a:noFill/>
            </a:ln>
            <a:effectLst/>
          </p:spPr>
        </p:pic>
        <p:pic>
          <p:nvPicPr>
            <p:cNvPr id="243" name="Screen Shot 2022-10-21 at 10.12.38.png" descr="Screen Shot 2022-10-21 at 10.12.38.png"/>
            <p:cNvPicPr>
              <a:picLocks/>
            </p:cNvPicPr>
            <p:nvPr/>
          </p:nvPicPr>
          <p:blipFill>
            <a:blip r:embed="rId3"/>
            <a:stretch>
              <a:fillRect/>
            </a:stretch>
          </p:blipFill>
          <p:spPr>
            <a:xfrm>
              <a:off x="0" y="0"/>
              <a:ext cx="4683591" cy="6411697"/>
            </a:xfrm>
            <a:prstGeom prst="rect">
              <a:avLst/>
            </a:prstGeom>
            <a:effectLst/>
          </p:spPr>
        </p:pic>
      </p:grpSp>
      <p:sp>
        <p:nvSpPr>
          <p:cNvPr id="2" name="Slide Number Placeholder 1">
            <a:extLst>
              <a:ext uri="{FF2B5EF4-FFF2-40B4-BE49-F238E27FC236}">
                <a16:creationId xmlns:a16="http://schemas.microsoft.com/office/drawing/2014/main" id="{46A9A4A3-9A2A-B3D7-0A87-F160F4A43AFF}"/>
              </a:ext>
            </a:extLst>
          </p:cNvPr>
          <p:cNvSpPr>
            <a:spLocks noGrp="1"/>
          </p:cNvSpPr>
          <p:nvPr>
            <p:ph type="sldNum" sz="quarter" idx="2"/>
          </p:nvPr>
        </p:nvSpPr>
        <p:spPr/>
        <p:txBody>
          <a:bodyPr/>
          <a:lstStyle/>
          <a:p>
            <a:fld id="{86CB4B4D-7CA3-9044-876B-883B54F8677D}" type="slidenum">
              <a:rPr lang="en-US" smtClean="0"/>
              <a:t>20</a:t>
            </a:fld>
            <a:endParaRPr lang="en-US"/>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Penalties"/>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chemeClr val="accent1"/>
                </a:solidFill>
              </a:defRPr>
            </a:lvl1pPr>
          </a:lstStyle>
          <a:p>
            <a:r>
              <a:t>Penalties</a:t>
            </a:r>
          </a:p>
        </p:txBody>
      </p:sp>
      <p:sp>
        <p:nvSpPr>
          <p:cNvPr id="248" name="The Member States shall lay down the rules on penalties applicable for infringement of the provisions of this Regulation and shall take all measures necessary to ensure that they are implemented.…"/>
          <p:cNvSpPr txBox="1">
            <a:spLocks noGrp="1"/>
          </p:cNvSpPr>
          <p:nvPr>
            <p:ph type="body" sz="half" idx="1"/>
          </p:nvPr>
        </p:nvSpPr>
        <p:spPr>
          <a:prstGeom prst="rect">
            <a:avLst/>
          </a:prstGeom>
          <a:ln w="88900">
            <a:solidFill>
              <a:schemeClr val="accent1"/>
            </a:solidFill>
          </a:ln>
        </p:spPr>
        <p:txBody>
          <a:bodyPr/>
          <a:lstStyle/>
          <a:p>
            <a:pPr marL="457200" indent="-457200" defTabSz="1828754">
              <a:spcBef>
                <a:spcPts val="3300"/>
              </a:spcBef>
              <a:defRPr sz="3600" b="1">
                <a:solidFill>
                  <a:schemeClr val="accent1">
                    <a:hueOff val="114395"/>
                    <a:lumOff val="-24975"/>
                  </a:schemeClr>
                </a:solidFill>
              </a:defRPr>
            </a:pPr>
            <a:r>
              <a:t>The </a:t>
            </a:r>
            <a:r>
              <a:rPr u="sng" cap="all">
                <a:ln w="12700" cap="flat">
                  <a:solidFill>
                    <a:srgbClr val="000000"/>
                  </a:solidFill>
                  <a:prstDash val="solid"/>
                  <a:miter lim="400000"/>
                </a:ln>
                <a:solidFill>
                  <a:schemeClr val="accent5"/>
                </a:solidFill>
              </a:rPr>
              <a:t>Member States</a:t>
            </a:r>
            <a:r>
              <a:t> shall lay down the rules on penalties applicable for infringement of the provisions of this Regulation and </a:t>
            </a:r>
            <a:r>
              <a:rPr u="sng">
                <a:solidFill>
                  <a:schemeClr val="accent1"/>
                </a:solidFill>
              </a:rPr>
              <a:t>shall take all measures necessary to ensure that they are implemented</a:t>
            </a:r>
            <a:r>
              <a:rPr>
                <a:solidFill>
                  <a:schemeClr val="accent1"/>
                </a:solidFill>
              </a:rPr>
              <a:t>. </a:t>
            </a:r>
          </a:p>
          <a:p>
            <a:pPr marL="457200" indent="-457200" defTabSz="1828754">
              <a:spcBef>
                <a:spcPts val="3300"/>
              </a:spcBef>
              <a:defRPr sz="3600" b="1" u="sng" cap="all">
                <a:solidFill>
                  <a:schemeClr val="accent5">
                    <a:lumOff val="-29866"/>
                  </a:schemeClr>
                </a:solidFill>
              </a:defRPr>
            </a:pPr>
            <a:r>
              <a:rPr>
                <a:ln w="12700" cap="flat">
                  <a:solidFill>
                    <a:srgbClr val="000000"/>
                  </a:solidFill>
                  <a:prstDash val="solid"/>
                  <a:miter lim="400000"/>
                </a:ln>
                <a:solidFill>
                  <a:schemeClr val="accent5"/>
                </a:solidFill>
              </a:rPr>
              <a:t>The penalties provided for shall be effective, proportionate, and dissuasive.</a:t>
            </a:r>
            <a:r>
              <a:t> </a:t>
            </a:r>
          </a:p>
          <a:p>
            <a:pPr marL="457200" indent="-457200" defTabSz="1828754">
              <a:spcBef>
                <a:spcPts val="3300"/>
              </a:spcBef>
              <a:defRPr sz="3600" b="1">
                <a:solidFill>
                  <a:schemeClr val="accent1">
                    <a:hueOff val="114395"/>
                    <a:lumOff val="-24975"/>
                  </a:schemeClr>
                </a:solidFill>
              </a:defRPr>
            </a:pPr>
            <a:r>
              <a:t>The Member States shall notify the Commission of those rules and of those measures by </a:t>
            </a:r>
            <a:r>
              <a:rPr u="sng">
                <a:solidFill>
                  <a:schemeClr val="accent1"/>
                </a:solidFill>
              </a:rPr>
              <a:t>25 February 2021</a:t>
            </a:r>
            <a:r>
              <a:t> and shall notify it, without delay, of any subsequent amendment affecting them.</a:t>
            </a:r>
          </a:p>
        </p:txBody>
      </p:sp>
      <p:sp>
        <p:nvSpPr>
          <p:cNvPr id="249" name="MDR Article 113"/>
          <p:cNvSpPr txBox="1">
            <a:spLocks noGrp="1"/>
          </p:cNvSpPr>
          <p:nvPr>
            <p:ph type="title"/>
          </p:nvPr>
        </p:nvSpPr>
        <p:spPr>
          <a:prstGeom prst="rect">
            <a:avLst/>
          </a:prstGeom>
        </p:spPr>
        <p:txBody>
          <a:bodyPr/>
          <a:lstStyle>
            <a:lvl1pPr>
              <a:defRPr sz="6800" spc="-136">
                <a:ln w="12700" cap="flat">
                  <a:solidFill>
                    <a:srgbClr val="000000"/>
                  </a:solidFill>
                  <a:prstDash val="solid"/>
                  <a:miter lim="400000"/>
                </a:ln>
                <a:solidFill>
                  <a:schemeClr val="accent5"/>
                </a:solidFill>
              </a:defRPr>
            </a:lvl1pPr>
          </a:lstStyle>
          <a:p>
            <a:r>
              <a:t>MDR Article 113</a:t>
            </a:r>
          </a:p>
        </p:txBody>
      </p:sp>
      <p:sp>
        <p:nvSpPr>
          <p:cNvPr id="250" name="Aykırı davranışlar hakkında uygulanacak hükümler ve cezalar"/>
          <p:cNvSpPr txBox="1"/>
          <p:nvPr/>
        </p:nvSpPr>
        <p:spPr>
          <a:xfrm>
            <a:off x="12503253" y="2372962"/>
            <a:ext cx="9772547" cy="1563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437514">
              <a:defRPr sz="4769" b="1">
                <a:solidFill>
                  <a:schemeClr val="accent1"/>
                </a:solidFill>
              </a:defRPr>
            </a:lvl1pPr>
          </a:lstStyle>
          <a:p>
            <a:r>
              <a:t>Aykırı davranışlar hakkında uygulanacak hükümler ve cezalar</a:t>
            </a:r>
          </a:p>
        </p:txBody>
      </p:sp>
      <p:sp>
        <p:nvSpPr>
          <p:cNvPr id="251" name="MADDE 106 –(1) Bu Yönetmelik hükümlerinin ihlaline yönelik Ürün Güvenlİğİ ve Teknİk Düzenlemeler Kanunu, 26/9/2004 tarihli ve 5237 sayılı Türk Ceza Kanunu ve ilgili diğer mevzuat hükümleri uygulanır."/>
          <p:cNvSpPr txBox="1"/>
          <p:nvPr/>
        </p:nvSpPr>
        <p:spPr>
          <a:xfrm>
            <a:off x="12496800" y="4248504"/>
            <a:ext cx="9785454" cy="8256630"/>
          </a:xfrm>
          <a:prstGeom prst="rect">
            <a:avLst/>
          </a:prstGeom>
          <a:ln w="88900">
            <a:solidFill>
              <a:schemeClr val="accent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609600" indent="-609600" algn="l">
              <a:lnSpc>
                <a:spcPct val="90000"/>
              </a:lnSpc>
              <a:spcBef>
                <a:spcPts val="4500"/>
              </a:spcBef>
              <a:buSzPct val="123000"/>
              <a:buChar char="•"/>
              <a:defRPr sz="4800" b="1">
                <a:solidFill>
                  <a:schemeClr val="accent5">
                    <a:lumOff val="-29866"/>
                  </a:schemeClr>
                </a:solidFill>
              </a:defRPr>
            </a:pPr>
            <a:r>
              <a:rPr>
                <a:ln w="12700" cap="flat">
                  <a:solidFill>
                    <a:srgbClr val="000000"/>
                  </a:solidFill>
                  <a:prstDash val="solid"/>
                  <a:miter lim="400000"/>
                </a:ln>
                <a:solidFill>
                  <a:schemeClr val="accent5"/>
                </a:solidFill>
              </a:rPr>
              <a:t>MADDE 106 –(1)</a:t>
            </a:r>
            <a:r>
              <a:t> </a:t>
            </a:r>
            <a:r>
              <a:rPr>
                <a:solidFill>
                  <a:schemeClr val="accent1">
                    <a:hueOff val="114395"/>
                    <a:lumOff val="-24975"/>
                  </a:schemeClr>
                </a:solidFill>
              </a:rPr>
              <a:t>Bu Yönetmelik hükümlerinin ihlaline yönelik </a:t>
            </a:r>
            <a:r>
              <a:rPr u="sng" cap="all">
                <a:ln w="12700" cap="flat">
                  <a:solidFill>
                    <a:srgbClr val="000000"/>
                  </a:solidFill>
                  <a:prstDash val="solid"/>
                  <a:miter lim="400000"/>
                </a:ln>
                <a:solidFill>
                  <a:schemeClr val="accent5"/>
                </a:solidFill>
              </a:rPr>
              <a:t>Ürün Güvenlİğİ ve Teknİk Düzenlemeler Kanunu</a:t>
            </a:r>
            <a:r>
              <a:rPr cap="all">
                <a:ln w="12700" cap="flat">
                  <a:solidFill>
                    <a:srgbClr val="000000"/>
                  </a:solidFill>
                  <a:prstDash val="solid"/>
                  <a:miter lim="400000"/>
                </a:ln>
                <a:solidFill>
                  <a:schemeClr val="accent5"/>
                </a:solidFill>
              </a:rPr>
              <a:t>,</a:t>
            </a:r>
            <a:r>
              <a:t> </a:t>
            </a:r>
            <a:r>
              <a:rPr>
                <a:solidFill>
                  <a:schemeClr val="accent1">
                    <a:hueOff val="114395"/>
                    <a:lumOff val="-24975"/>
                  </a:schemeClr>
                </a:solidFill>
              </a:rPr>
              <a:t>26/9/2004 tarihli ve 5237 sayılı</a:t>
            </a:r>
            <a:r>
              <a:t> </a:t>
            </a:r>
            <a:r>
              <a:rPr u="sng" cap="all">
                <a:ln w="12700" cap="flat">
                  <a:solidFill>
                    <a:srgbClr val="000000"/>
                  </a:solidFill>
                  <a:prstDash val="solid"/>
                  <a:miter lim="400000"/>
                </a:ln>
                <a:solidFill>
                  <a:schemeClr val="accent5"/>
                </a:solidFill>
              </a:rPr>
              <a:t>Türk Ceza Kanunu</a:t>
            </a:r>
            <a:r>
              <a:rPr>
                <a:solidFill>
                  <a:schemeClr val="accent5"/>
                </a:solidFill>
              </a:rPr>
              <a:t> ve</a:t>
            </a:r>
            <a:r>
              <a:t> </a:t>
            </a:r>
            <a:r>
              <a:rPr u="sng">
                <a:ln w="12700" cap="flat">
                  <a:solidFill>
                    <a:srgbClr val="000000"/>
                  </a:solidFill>
                  <a:prstDash val="solid"/>
                  <a:miter lim="400000"/>
                </a:ln>
                <a:solidFill>
                  <a:schemeClr val="accent5"/>
                </a:solidFill>
              </a:rPr>
              <a:t>ilgili diğer mevzuat</a:t>
            </a:r>
            <a:r>
              <a:rPr>
                <a:solidFill>
                  <a:schemeClr val="accent1">
                    <a:hueOff val="114395"/>
                    <a:lumOff val="-24975"/>
                  </a:schemeClr>
                </a:solidFill>
              </a:rPr>
              <a:t> hükümleri uygulanır. </a:t>
            </a:r>
          </a:p>
        </p:txBody>
      </p:sp>
      <p:sp>
        <p:nvSpPr>
          <p:cNvPr id="252" name="Yenİ Tıbbİ Cİhaz Yönetmelİğİ"/>
          <p:cNvSpPr txBox="1"/>
          <p:nvPr/>
        </p:nvSpPr>
        <p:spPr>
          <a:xfrm>
            <a:off x="12395013" y="1079500"/>
            <a:ext cx="11020892" cy="1435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1609303">
              <a:lnSpc>
                <a:spcPct val="80000"/>
              </a:lnSpc>
              <a:defRPr sz="5610" b="1" cap="all" spc="-112">
                <a:ln w="12700" cap="flat">
                  <a:solidFill>
                    <a:srgbClr val="000000"/>
                  </a:solidFill>
                  <a:prstDash val="solid"/>
                  <a:miter lim="400000"/>
                </a:ln>
                <a:solidFill>
                  <a:schemeClr val="accent5"/>
                </a:solidFill>
              </a:defRPr>
            </a:lvl1pPr>
          </a:lstStyle>
          <a:p>
            <a:r>
              <a:t>Yenİ Tıbbİ Cİhaz Yönetmelİğİ</a:t>
            </a:r>
          </a:p>
        </p:txBody>
      </p:sp>
      <p:sp>
        <p:nvSpPr>
          <p:cNvPr id="253" name="Arrow"/>
          <p:cNvSpPr/>
          <p:nvPr/>
        </p:nvSpPr>
        <p:spPr>
          <a:xfrm>
            <a:off x="11553035" y="8111564"/>
            <a:ext cx="1270001" cy="1270001"/>
          </a:xfrm>
          <a:prstGeom prst="rightArrow">
            <a:avLst>
              <a:gd name="adj1" fmla="val 32000"/>
              <a:gd name="adj2" fmla="val 64000"/>
            </a:avLst>
          </a:prstGeom>
          <a:solidFill>
            <a:schemeClr val="accent5"/>
          </a:solidFill>
          <a:ln w="254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54" name="Arrow"/>
          <p:cNvSpPr/>
          <p:nvPr/>
        </p:nvSpPr>
        <p:spPr>
          <a:xfrm>
            <a:off x="21986459" y="5975723"/>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13824" y="14256"/>
                </a:moveTo>
                <a:lnTo>
                  <a:pt x="13824" y="21600"/>
                </a:lnTo>
                <a:lnTo>
                  <a:pt x="0" y="10800"/>
                </a:lnTo>
                <a:lnTo>
                  <a:pt x="13824" y="0"/>
                </a:lnTo>
                <a:lnTo>
                  <a:pt x="13824" y="7344"/>
                </a:lnTo>
                <a:lnTo>
                  <a:pt x="21600" y="7344"/>
                </a:lnTo>
                <a:lnTo>
                  <a:pt x="21600" y="14256"/>
                </a:lnTo>
                <a:close/>
              </a:path>
            </a:pathLst>
          </a:custGeom>
          <a:solidFill>
            <a:schemeClr val="accent5"/>
          </a:solidFill>
          <a:ln w="254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 name="Slide Number Placeholder 1">
            <a:extLst>
              <a:ext uri="{FF2B5EF4-FFF2-40B4-BE49-F238E27FC236}">
                <a16:creationId xmlns:a16="http://schemas.microsoft.com/office/drawing/2014/main" id="{4AFE7B66-CB1A-191F-3EF8-E0B9430640DE}"/>
              </a:ext>
            </a:extLst>
          </p:cNvPr>
          <p:cNvSpPr>
            <a:spLocks noGrp="1"/>
          </p:cNvSpPr>
          <p:nvPr>
            <p:ph type="sldNum" sz="quarter" idx="2"/>
          </p:nvPr>
        </p:nvSpPr>
        <p:spPr/>
        <p:txBody>
          <a:bodyPr/>
          <a:lstStyle/>
          <a:p>
            <a:fld id="{86CB4B4D-7CA3-9044-876B-883B54F8677D}" type="slidenum">
              <a:rPr lang="en-US" smtClean="0"/>
              <a:t>21</a:t>
            </a:fld>
            <a:endParaRPr lang="en-US"/>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ISO 13485:2016 BELGENİZ VAR MI?…"/>
          <p:cNvSpPr txBox="1"/>
          <p:nvPr/>
        </p:nvSpPr>
        <p:spPr>
          <a:xfrm>
            <a:off x="3012535" y="5362992"/>
            <a:ext cx="18358930" cy="29870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8500" b="1"/>
            </a:pPr>
            <a:r>
              <a:t>ISO 13485:</a:t>
            </a:r>
            <a:r>
              <a:rPr u="sng">
                <a:solidFill>
                  <a:schemeClr val="accent5"/>
                </a:solidFill>
              </a:rPr>
              <a:t>2016</a:t>
            </a:r>
            <a:r>
              <a:t> BELGENİZ VAR MI?</a:t>
            </a:r>
          </a:p>
          <a:p>
            <a:pPr>
              <a:defRPr sz="5100" b="1"/>
            </a:pPr>
            <a:endParaRPr/>
          </a:p>
          <a:p>
            <a:pPr>
              <a:defRPr sz="5100" b="1"/>
            </a:pPr>
            <a:r>
              <a:t>EVET ☐        HAYIR ☐</a:t>
            </a:r>
          </a:p>
        </p:txBody>
      </p:sp>
      <p:sp>
        <p:nvSpPr>
          <p:cNvPr id="2" name="Slide Number Placeholder 1">
            <a:extLst>
              <a:ext uri="{FF2B5EF4-FFF2-40B4-BE49-F238E27FC236}">
                <a16:creationId xmlns:a16="http://schemas.microsoft.com/office/drawing/2014/main" id="{45020A95-4540-B91F-0093-6221AE8B110A}"/>
              </a:ext>
            </a:extLst>
          </p:cNvPr>
          <p:cNvSpPr>
            <a:spLocks noGrp="1"/>
          </p:cNvSpPr>
          <p:nvPr>
            <p:ph type="sldNum" sz="quarter" idx="2"/>
          </p:nvPr>
        </p:nvSpPr>
        <p:spPr/>
        <p:txBody>
          <a:bodyPr/>
          <a:lstStyle/>
          <a:p>
            <a:fld id="{86CB4B4D-7CA3-9044-876B-883B54F8677D}" type="slidenum">
              <a:rPr lang="en-US" smtClean="0"/>
              <a:t>22</a:t>
            </a:fld>
            <a:endParaRPr lang="en-US"/>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YANITLAR…"/>
          <p:cNvSpPr txBox="1"/>
          <p:nvPr/>
        </p:nvSpPr>
        <p:spPr>
          <a:xfrm>
            <a:off x="3012535" y="4078281"/>
            <a:ext cx="18358930" cy="55565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8400" b="1" u="sng"/>
            </a:pPr>
            <a:r>
              <a:rPr>
                <a:solidFill>
                  <a:schemeClr val="accent2">
                    <a:hueOff val="192982"/>
                    <a:satOff val="17755"/>
                    <a:lumOff val="-28483"/>
                  </a:schemeClr>
                </a:solidFill>
              </a:rPr>
              <a:t>YANITLAR</a:t>
            </a:r>
          </a:p>
          <a:p>
            <a:pPr>
              <a:defRPr sz="8400" b="1" u="sng"/>
            </a:pPr>
            <a:endParaRPr>
              <a:solidFill>
                <a:schemeClr val="accent2">
                  <a:hueOff val="192982"/>
                  <a:satOff val="17755"/>
                  <a:lumOff val="-28483"/>
                </a:schemeClr>
              </a:solidFill>
            </a:endParaRPr>
          </a:p>
          <a:p>
            <a:pPr>
              <a:defRPr sz="8500" b="1"/>
            </a:pPr>
            <a:r>
              <a:t>ISO 13485:</a:t>
            </a:r>
            <a:r>
              <a:rPr u="sng">
                <a:solidFill>
                  <a:schemeClr val="accent5"/>
                </a:solidFill>
              </a:rPr>
              <a:t>2016</a:t>
            </a:r>
            <a:r>
              <a:t> BELGENİZ VAR MI?</a:t>
            </a:r>
          </a:p>
          <a:p>
            <a:pPr>
              <a:defRPr sz="5100" b="1"/>
            </a:pPr>
            <a:endParaRPr/>
          </a:p>
          <a:p>
            <a:pPr>
              <a:defRPr sz="5100" b="1"/>
            </a:pPr>
            <a:r>
              <a:t>EVET %….        HAYIR %….</a:t>
            </a:r>
          </a:p>
        </p:txBody>
      </p:sp>
      <p:sp>
        <p:nvSpPr>
          <p:cNvPr id="2" name="Slide Number Placeholder 1">
            <a:extLst>
              <a:ext uri="{FF2B5EF4-FFF2-40B4-BE49-F238E27FC236}">
                <a16:creationId xmlns:a16="http://schemas.microsoft.com/office/drawing/2014/main" id="{0BE5685A-19FD-AD5D-D053-F59ABD40C9AC}"/>
              </a:ext>
            </a:extLst>
          </p:cNvPr>
          <p:cNvSpPr>
            <a:spLocks noGrp="1"/>
          </p:cNvSpPr>
          <p:nvPr>
            <p:ph type="sldNum" sz="quarter" idx="2"/>
          </p:nvPr>
        </p:nvSpPr>
        <p:spPr/>
        <p:txBody>
          <a:bodyPr/>
          <a:lstStyle/>
          <a:p>
            <a:fld id="{86CB4B4D-7CA3-9044-876B-883B54F8677D}" type="slidenum">
              <a:rPr lang="en-US" smtClean="0"/>
              <a:t>23</a:t>
            </a:fld>
            <a:endParaRPr lang="en-US"/>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2" name="Screen Shot 2022-10-16 at 14.55.34.png"/>
          <p:cNvGrpSpPr/>
          <p:nvPr/>
        </p:nvGrpSpPr>
        <p:grpSpPr>
          <a:xfrm>
            <a:off x="2522324" y="118156"/>
            <a:ext cx="19504905" cy="13274203"/>
            <a:chOff x="0" y="0"/>
            <a:chExt cx="19504904" cy="13274202"/>
          </a:xfrm>
        </p:grpSpPr>
        <p:pic>
          <p:nvPicPr>
            <p:cNvPr id="261" name="Screen Shot 2022-10-16 at 14.55.34.png" descr="Screen Shot 2022-10-16 at 14.55.34.png"/>
            <p:cNvPicPr>
              <a:picLocks noChangeAspect="1"/>
            </p:cNvPicPr>
            <p:nvPr/>
          </p:nvPicPr>
          <p:blipFill>
            <a:blip r:embed="rId2"/>
            <a:stretch>
              <a:fillRect/>
            </a:stretch>
          </p:blipFill>
          <p:spPr>
            <a:xfrm>
              <a:off x="215900" y="139700"/>
              <a:ext cx="19073105" cy="12715403"/>
            </a:xfrm>
            <a:prstGeom prst="rect">
              <a:avLst/>
            </a:prstGeom>
            <a:ln>
              <a:noFill/>
            </a:ln>
            <a:effectLst/>
          </p:spPr>
        </p:pic>
        <p:pic>
          <p:nvPicPr>
            <p:cNvPr id="260" name="Screen Shot 2022-10-16 at 14.55.34.png" descr="Screen Shot 2022-10-16 at 14.55.34.png"/>
            <p:cNvPicPr>
              <a:picLocks/>
            </p:cNvPicPr>
            <p:nvPr/>
          </p:nvPicPr>
          <p:blipFill>
            <a:blip r:embed="rId3"/>
            <a:stretch>
              <a:fillRect/>
            </a:stretch>
          </p:blipFill>
          <p:spPr>
            <a:xfrm>
              <a:off x="0" y="0"/>
              <a:ext cx="19504905" cy="13274203"/>
            </a:xfrm>
            <a:prstGeom prst="rect">
              <a:avLst/>
            </a:prstGeom>
            <a:effectLst/>
          </p:spPr>
        </p:pic>
      </p:grpSp>
      <p:sp>
        <p:nvSpPr>
          <p:cNvPr id="263" name="The state of Medical Device Regulation (MDR) readiness in UK SMEs; 2019."/>
          <p:cNvSpPr txBox="1"/>
          <p:nvPr/>
        </p:nvSpPr>
        <p:spPr>
          <a:xfrm>
            <a:off x="46802" y="13148579"/>
            <a:ext cx="11155478" cy="524560"/>
          </a:xfrm>
          <a:prstGeom prst="rect">
            <a:avLst/>
          </a:prstGeom>
          <a:ln w="63500">
            <a:solidFill>
              <a:schemeClr val="accent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spcBef>
                <a:spcPts val="1200"/>
              </a:spcBef>
              <a:defRPr b="1">
                <a:solidFill>
                  <a:schemeClr val="accent1"/>
                </a:solidFill>
              </a:defRPr>
            </a:lvl1pPr>
          </a:lstStyle>
          <a:p>
            <a:r>
              <a:t>The state of Medical Device Regulation (MDR) readiness in UK SMEs; 2019. </a:t>
            </a:r>
          </a:p>
        </p:txBody>
      </p:sp>
      <p:sp>
        <p:nvSpPr>
          <p:cNvPr id="264" name="Rectangle"/>
          <p:cNvSpPr/>
          <p:nvPr/>
        </p:nvSpPr>
        <p:spPr>
          <a:xfrm>
            <a:off x="17146108" y="764406"/>
            <a:ext cx="3364038" cy="9840399"/>
          </a:xfrm>
          <a:prstGeom prst="rect">
            <a:avLst/>
          </a:prstGeom>
          <a:ln w="38100">
            <a:solidFill>
              <a:schemeClr val="accent5"/>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65" name="Oval"/>
          <p:cNvSpPr/>
          <p:nvPr/>
        </p:nvSpPr>
        <p:spPr>
          <a:xfrm>
            <a:off x="11940120" y="1148192"/>
            <a:ext cx="1828704" cy="3579676"/>
          </a:xfrm>
          <a:prstGeom prst="ellipse">
            <a:avLst/>
          </a:prstGeom>
          <a:ln w="304800">
            <a:solidFill>
              <a:schemeClr val="accent5">
                <a:hueOff val="-82419"/>
                <a:satOff val="-9513"/>
                <a:lumOff val="-16343"/>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 name="Slide Number Placeholder 1">
            <a:extLst>
              <a:ext uri="{FF2B5EF4-FFF2-40B4-BE49-F238E27FC236}">
                <a16:creationId xmlns:a16="http://schemas.microsoft.com/office/drawing/2014/main" id="{E7A99ECB-01E0-0B7A-CE94-49F9C954322B}"/>
              </a:ext>
            </a:extLst>
          </p:cNvPr>
          <p:cNvSpPr>
            <a:spLocks noGrp="1"/>
          </p:cNvSpPr>
          <p:nvPr>
            <p:ph type="sldNum" sz="quarter" idx="2"/>
          </p:nvPr>
        </p:nvSpPr>
        <p:spPr/>
        <p:txBody>
          <a:bodyPr/>
          <a:lstStyle/>
          <a:p>
            <a:fld id="{86CB4B4D-7CA3-9044-876B-883B54F8677D}" type="slidenum">
              <a:rPr lang="en-US" smtClean="0"/>
              <a:t>24</a:t>
            </a:fld>
            <a:endParaRPr lang="en-US"/>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 name="Image" descr="Image"/>
          <p:cNvPicPr>
            <a:picLocks noChangeAspect="1"/>
          </p:cNvPicPr>
          <p:nvPr/>
        </p:nvPicPr>
        <p:blipFill>
          <a:blip r:embed="rId2"/>
          <a:stretch>
            <a:fillRect/>
          </a:stretch>
        </p:blipFill>
        <p:spPr>
          <a:xfrm>
            <a:off x="2100552" y="215077"/>
            <a:ext cx="19966528" cy="10398000"/>
          </a:xfrm>
          <a:prstGeom prst="rect">
            <a:avLst/>
          </a:prstGeom>
          <a:ln w="88900">
            <a:solidFill>
              <a:schemeClr val="accent1"/>
            </a:solidFill>
            <a:miter lim="400000"/>
          </a:ln>
        </p:spPr>
      </p:pic>
      <p:sp>
        <p:nvSpPr>
          <p:cNvPr id="268" name="TASKS COMPLETED"/>
          <p:cNvSpPr txBox="1"/>
          <p:nvPr/>
        </p:nvSpPr>
        <p:spPr>
          <a:xfrm>
            <a:off x="2135376" y="10808696"/>
            <a:ext cx="12633229" cy="909419"/>
          </a:xfrm>
          <a:prstGeom prst="rect">
            <a:avLst/>
          </a:prstGeom>
          <a:solidFill>
            <a:schemeClr val="accent1">
              <a:lumOff val="16847"/>
            </a:schemeClr>
          </a:solidFill>
          <a:ln w="88900">
            <a:solidFill>
              <a:schemeClr val="accent5">
                <a:hueOff val="-152895"/>
                <a:lumOff val="12368"/>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4800" b="1">
                <a:ln w="12700" cap="flat">
                  <a:solidFill>
                    <a:srgbClr val="000000"/>
                  </a:solidFill>
                  <a:prstDash val="solid"/>
                  <a:miter lim="400000"/>
                </a:ln>
                <a:solidFill>
                  <a:schemeClr val="accent5">
                    <a:lumOff val="-29866"/>
                  </a:schemeClr>
                </a:solidFill>
              </a:defRPr>
            </a:lvl1pPr>
          </a:lstStyle>
          <a:p>
            <a:r>
              <a:t>     TASKS COMPLETED                         </a:t>
            </a:r>
          </a:p>
        </p:txBody>
      </p:sp>
      <p:sp>
        <p:nvSpPr>
          <p:cNvPr id="269" name="TIME LEFT"/>
          <p:cNvSpPr txBox="1"/>
          <p:nvPr/>
        </p:nvSpPr>
        <p:spPr>
          <a:xfrm>
            <a:off x="14914075" y="10808696"/>
            <a:ext cx="3393835" cy="909419"/>
          </a:xfrm>
          <a:prstGeom prst="rect">
            <a:avLst/>
          </a:prstGeom>
          <a:solidFill>
            <a:schemeClr val="accent1">
              <a:lumOff val="16847"/>
            </a:schemeClr>
          </a:solidFill>
          <a:ln w="88900">
            <a:solidFill>
              <a:schemeClr val="accent5">
                <a:hueOff val="-152895"/>
                <a:lumOff val="12368"/>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4800" b="1">
                <a:ln w="12700" cap="flat">
                  <a:solidFill>
                    <a:srgbClr val="000000"/>
                  </a:solidFill>
                  <a:prstDash val="solid"/>
                  <a:miter lim="400000"/>
                </a:ln>
                <a:solidFill>
                  <a:schemeClr val="accent5">
                    <a:lumOff val="-29866"/>
                  </a:schemeClr>
                </a:solidFill>
              </a:defRPr>
            </a:lvl1pPr>
          </a:lstStyle>
          <a:p>
            <a:r>
              <a:t>TIME LEFT     </a:t>
            </a:r>
          </a:p>
        </p:txBody>
      </p:sp>
      <p:sp>
        <p:nvSpPr>
          <p:cNvPr id="270" name="Line"/>
          <p:cNvSpPr/>
          <p:nvPr/>
        </p:nvSpPr>
        <p:spPr>
          <a:xfrm flipV="1">
            <a:off x="18485130" y="1071554"/>
            <a:ext cx="1" cy="12376076"/>
          </a:xfrm>
          <a:prstGeom prst="line">
            <a:avLst/>
          </a:prstGeom>
          <a:ln w="152400">
            <a:solidFill>
              <a:schemeClr val="accent5">
                <a:hueOff val="-152895"/>
                <a:lumOff val="12368"/>
              </a:schemeClr>
            </a:solidFill>
            <a:prstDash val="sysDot"/>
            <a:miter lim="400000"/>
          </a:ln>
        </p:spPr>
        <p:txBody>
          <a:bodyPr lIns="50800" tIns="50800" rIns="50800" bIns="50800" anchor="ctr"/>
          <a:lstStyle/>
          <a:p>
            <a:endParaRPr/>
          </a:p>
        </p:txBody>
      </p:sp>
      <p:sp>
        <p:nvSpPr>
          <p:cNvPr id="271" name="GAP ANALYSIS? Net Sales Revenue %70…"/>
          <p:cNvSpPr txBox="1"/>
          <p:nvPr/>
        </p:nvSpPr>
        <p:spPr>
          <a:xfrm>
            <a:off x="4993398" y="11747811"/>
            <a:ext cx="6125770" cy="1654860"/>
          </a:xfrm>
          <a:prstGeom prst="rect">
            <a:avLst/>
          </a:prstGeom>
          <a:ln w="88900">
            <a:solidFill>
              <a:schemeClr val="accent5">
                <a:hueOff val="-152895"/>
                <a:lumOff val="12368"/>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b="1">
                <a:ln w="12700" cap="flat">
                  <a:solidFill>
                    <a:srgbClr val="000000"/>
                  </a:solidFill>
                  <a:prstDash val="solid"/>
                  <a:miter lim="400000"/>
                </a:ln>
                <a:solidFill>
                  <a:schemeClr val="accent1"/>
                </a:solidFill>
              </a:defRPr>
            </a:pPr>
            <a:r>
              <a:t>GAP ANALYSIS? </a:t>
            </a:r>
            <a:r>
              <a:rPr u="sng"/>
              <a:t>Net Sales Revenue %70</a:t>
            </a:r>
          </a:p>
          <a:p>
            <a:pPr>
              <a:defRPr b="1">
                <a:ln w="12700" cap="flat">
                  <a:solidFill>
                    <a:srgbClr val="000000"/>
                  </a:solidFill>
                  <a:prstDash val="solid"/>
                  <a:miter lim="400000"/>
                </a:ln>
                <a:solidFill>
                  <a:schemeClr val="accent1"/>
                </a:solidFill>
              </a:defRPr>
            </a:pPr>
            <a:r>
              <a:t>NB?</a:t>
            </a:r>
          </a:p>
          <a:p>
            <a:pPr>
              <a:defRPr b="1">
                <a:ln w="12700" cap="flat">
                  <a:solidFill>
                    <a:srgbClr val="000000"/>
                  </a:solidFill>
                  <a:prstDash val="solid"/>
                  <a:miter lim="400000"/>
                </a:ln>
                <a:solidFill>
                  <a:schemeClr val="accent1"/>
                </a:solidFill>
              </a:defRPr>
            </a:pPr>
            <a:r>
              <a:t>TD/CER/PMS?</a:t>
            </a:r>
          </a:p>
          <a:p>
            <a:pPr>
              <a:defRPr b="1">
                <a:ln w="12700" cap="flat">
                  <a:solidFill>
                    <a:srgbClr val="000000"/>
                  </a:solidFill>
                  <a:prstDash val="solid"/>
                  <a:miter lim="400000"/>
                </a:ln>
                <a:solidFill>
                  <a:schemeClr val="accent1"/>
                </a:solidFill>
              </a:defRPr>
            </a:pPr>
            <a:r>
              <a:t>Application for Certification?</a:t>
            </a:r>
          </a:p>
        </p:txBody>
      </p:sp>
      <p:sp>
        <p:nvSpPr>
          <p:cNvPr id="272" name="Arrow"/>
          <p:cNvSpPr/>
          <p:nvPr/>
        </p:nvSpPr>
        <p:spPr>
          <a:xfrm>
            <a:off x="3212352" y="11820151"/>
            <a:ext cx="1598053" cy="1510180"/>
          </a:xfrm>
          <a:prstGeom prst="rightArrow">
            <a:avLst>
              <a:gd name="adj1" fmla="val 32000"/>
              <a:gd name="adj2" fmla="val 60937"/>
            </a:avLst>
          </a:prstGeom>
          <a:solidFill>
            <a:schemeClr val="accent5"/>
          </a:solidFill>
          <a:ln w="88900">
            <a:solidFill>
              <a:schemeClr val="accent5">
                <a:hueOff val="-152895"/>
                <a:lumOff val="12368"/>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273" name="Line Line" descr="Line Line"/>
          <p:cNvPicPr>
            <a:picLocks/>
          </p:cNvPicPr>
          <p:nvPr/>
        </p:nvPicPr>
        <p:blipFill>
          <a:blip r:embed="rId3"/>
          <a:stretch>
            <a:fillRect/>
          </a:stretch>
        </p:blipFill>
        <p:spPr>
          <a:xfrm rot="16200000">
            <a:off x="8499792" y="7183391"/>
            <a:ext cx="12528476" cy="152401"/>
          </a:xfrm>
          <a:prstGeom prst="rect">
            <a:avLst/>
          </a:prstGeom>
        </p:spPr>
      </p:pic>
      <p:sp>
        <p:nvSpPr>
          <p:cNvPr id="275" name="Rectangle"/>
          <p:cNvSpPr/>
          <p:nvPr/>
        </p:nvSpPr>
        <p:spPr>
          <a:xfrm>
            <a:off x="204217" y="147384"/>
            <a:ext cx="23975566" cy="13421232"/>
          </a:xfrm>
          <a:prstGeom prst="rect">
            <a:avLst/>
          </a:prstGeom>
          <a:ln w="304800">
            <a:solidFill>
              <a:srgbClr val="5E5E5E"/>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 name="Slide Number Placeholder 1">
            <a:extLst>
              <a:ext uri="{FF2B5EF4-FFF2-40B4-BE49-F238E27FC236}">
                <a16:creationId xmlns:a16="http://schemas.microsoft.com/office/drawing/2014/main" id="{FB2AAC9E-1965-347A-503F-FC6ADDABC029}"/>
              </a:ext>
            </a:extLst>
          </p:cNvPr>
          <p:cNvSpPr>
            <a:spLocks noGrp="1"/>
          </p:cNvSpPr>
          <p:nvPr>
            <p:ph type="sldNum" sz="quarter" idx="2"/>
          </p:nvPr>
        </p:nvSpPr>
        <p:spPr/>
        <p:txBody>
          <a:bodyPr/>
          <a:lstStyle/>
          <a:p>
            <a:fld id="{86CB4B4D-7CA3-9044-876B-883B54F8677D}" type="slidenum">
              <a:rPr lang="en-US" smtClean="0"/>
              <a:t>25</a:t>
            </a:fld>
            <a:endParaRPr lang="en-US"/>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EKSİKLİKLER İÇİN BİR ANALİZ (Gap Analizi) YAPTINIZ MI?…"/>
          <p:cNvSpPr txBox="1"/>
          <p:nvPr/>
        </p:nvSpPr>
        <p:spPr>
          <a:xfrm>
            <a:off x="945851" y="5134392"/>
            <a:ext cx="22492298" cy="3444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6300" b="1"/>
            </a:pPr>
            <a:r>
              <a:t>EKSİKLİKLER İÇİN BİR ANALİZ (Gap Analizi) YAPTINIZ MI?</a:t>
            </a:r>
          </a:p>
          <a:p>
            <a:pPr>
              <a:defRPr sz="5100" b="1"/>
            </a:pPr>
            <a:endParaRPr/>
          </a:p>
          <a:p>
            <a:pPr>
              <a:defRPr sz="5100" b="1"/>
            </a:pPr>
            <a:endParaRPr/>
          </a:p>
          <a:p>
            <a:pPr>
              <a:defRPr sz="5100" b="1"/>
            </a:pPr>
            <a:r>
              <a:t>EVET ☐        HAYIR ☐</a:t>
            </a:r>
          </a:p>
        </p:txBody>
      </p:sp>
      <p:sp>
        <p:nvSpPr>
          <p:cNvPr id="2" name="Slide Number Placeholder 1">
            <a:extLst>
              <a:ext uri="{FF2B5EF4-FFF2-40B4-BE49-F238E27FC236}">
                <a16:creationId xmlns:a16="http://schemas.microsoft.com/office/drawing/2014/main" id="{FE4F9A61-F0B7-2AC7-7115-51B59A808B7A}"/>
              </a:ext>
            </a:extLst>
          </p:cNvPr>
          <p:cNvSpPr>
            <a:spLocks noGrp="1"/>
          </p:cNvSpPr>
          <p:nvPr>
            <p:ph type="sldNum" sz="quarter" idx="2"/>
          </p:nvPr>
        </p:nvSpPr>
        <p:spPr/>
        <p:txBody>
          <a:bodyPr/>
          <a:lstStyle/>
          <a:p>
            <a:fld id="{86CB4B4D-7CA3-9044-876B-883B54F8677D}" type="slidenum">
              <a:rPr lang="en-US" smtClean="0"/>
              <a:t>26</a:t>
            </a:fld>
            <a:endParaRPr lang="en-US"/>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YANITLAR…"/>
          <p:cNvSpPr txBox="1"/>
          <p:nvPr/>
        </p:nvSpPr>
        <p:spPr>
          <a:xfrm>
            <a:off x="3077089" y="3944931"/>
            <a:ext cx="18229822" cy="58232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8400" b="1" u="sng"/>
            </a:pPr>
            <a:r>
              <a:rPr>
                <a:solidFill>
                  <a:schemeClr val="accent2">
                    <a:hueOff val="192982"/>
                    <a:satOff val="17755"/>
                    <a:lumOff val="-28483"/>
                  </a:schemeClr>
                </a:solidFill>
              </a:rPr>
              <a:t>YANITLAR</a:t>
            </a:r>
          </a:p>
          <a:p>
            <a:pPr>
              <a:defRPr sz="8400" b="1" u="sng"/>
            </a:pPr>
            <a:endParaRPr>
              <a:solidFill>
                <a:schemeClr val="accent2">
                  <a:hueOff val="192982"/>
                  <a:satOff val="17755"/>
                  <a:lumOff val="-28483"/>
                </a:schemeClr>
              </a:solidFill>
            </a:endParaRPr>
          </a:p>
          <a:p>
            <a:pPr>
              <a:defRPr sz="5100" b="1"/>
            </a:pPr>
            <a:r>
              <a:t>EKSİKLİKLER İÇİN BİR ANALİZ (Gap Analizi) YAPTINIZ MI?</a:t>
            </a:r>
          </a:p>
          <a:p>
            <a:pPr>
              <a:defRPr sz="5100" b="1"/>
            </a:pPr>
            <a:endParaRPr/>
          </a:p>
          <a:p>
            <a:pPr>
              <a:defRPr sz="5100" b="1"/>
            </a:pPr>
            <a:endParaRPr/>
          </a:p>
          <a:p>
            <a:pPr>
              <a:defRPr sz="5100" b="1"/>
            </a:pPr>
            <a:r>
              <a:t>EVET %….        HAYIR %….</a:t>
            </a:r>
          </a:p>
        </p:txBody>
      </p:sp>
      <p:sp>
        <p:nvSpPr>
          <p:cNvPr id="2" name="Slide Number Placeholder 1">
            <a:extLst>
              <a:ext uri="{FF2B5EF4-FFF2-40B4-BE49-F238E27FC236}">
                <a16:creationId xmlns:a16="http://schemas.microsoft.com/office/drawing/2014/main" id="{27DEC6A3-33FC-C097-F7A6-9CBEC62AA3FF}"/>
              </a:ext>
            </a:extLst>
          </p:cNvPr>
          <p:cNvSpPr>
            <a:spLocks noGrp="1"/>
          </p:cNvSpPr>
          <p:nvPr>
            <p:ph type="sldNum" sz="quarter" idx="2"/>
          </p:nvPr>
        </p:nvSpPr>
        <p:spPr/>
        <p:txBody>
          <a:bodyPr/>
          <a:lstStyle/>
          <a:p>
            <a:fld id="{86CB4B4D-7CA3-9044-876B-883B54F8677D}" type="slidenum">
              <a:rPr lang="en-US" smtClean="0"/>
              <a:t>27</a:t>
            </a:fld>
            <a:endParaRPr lang="en-US"/>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MDR/TIBBİ CİHAZ YÖNETMELİĞİ"/>
          <p:cNvSpPr txBox="1">
            <a:spLocks noGrp="1"/>
          </p:cNvSpPr>
          <p:nvPr>
            <p:ph type="title"/>
          </p:nvPr>
        </p:nvSpPr>
        <p:spPr>
          <a:prstGeom prst="rect">
            <a:avLst/>
          </a:prstGeom>
        </p:spPr>
        <p:txBody>
          <a:bodyPr/>
          <a:lstStyle/>
          <a:p>
            <a:pPr>
              <a:defRPr>
                <a:solidFill>
                  <a:schemeClr val="accent1"/>
                </a:solidFill>
              </a:defRPr>
            </a:pPr>
            <a:r>
              <a:t>MDR/</a:t>
            </a:r>
            <a:r>
              <a:rPr>
                <a:solidFill>
                  <a:schemeClr val="accent6"/>
                </a:solidFill>
              </a:rPr>
              <a:t>TIBBİ CİHAZ YÖNETMELİĞİ</a:t>
            </a:r>
          </a:p>
        </p:txBody>
      </p:sp>
      <p:sp>
        <p:nvSpPr>
          <p:cNvPr id="282" name="GAP ANALYSIS/EKSİKLERİN ANALİZİ"/>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defRPr>
                <a:solidFill>
                  <a:schemeClr val="accent1">
                    <a:hueOff val="114395"/>
                    <a:lumOff val="-24975"/>
                  </a:schemeClr>
                </a:solidFill>
              </a:defRPr>
            </a:pPr>
            <a:r>
              <a:t>GAP ANALYSIS/</a:t>
            </a:r>
            <a:r>
              <a:rPr>
                <a:solidFill>
                  <a:schemeClr val="accent6">
                    <a:satOff val="-16844"/>
                    <a:lumOff val="-30747"/>
                  </a:schemeClr>
                </a:solidFill>
              </a:rPr>
              <a:t>EKSİKLERİN ANALİZİ</a:t>
            </a:r>
          </a:p>
        </p:txBody>
      </p:sp>
      <p:sp>
        <p:nvSpPr>
          <p:cNvPr id="283" name="Life-cycle approach…"/>
          <p:cNvSpPr txBox="1">
            <a:spLocks noGrp="1"/>
          </p:cNvSpPr>
          <p:nvPr>
            <p:ph type="body" idx="1"/>
          </p:nvPr>
        </p:nvSpPr>
        <p:spPr>
          <a:xfrm>
            <a:off x="1206500" y="3745167"/>
            <a:ext cx="21971000" cy="9775471"/>
          </a:xfrm>
          <a:prstGeom prst="rect">
            <a:avLst/>
          </a:prstGeom>
        </p:spPr>
        <p:txBody>
          <a:bodyPr/>
          <a:lstStyle/>
          <a:p>
            <a:pPr marL="262127" indent="-262127" defTabSz="1048485">
              <a:spcBef>
                <a:spcPts val="1900"/>
              </a:spcBef>
              <a:defRPr sz="2064" b="1">
                <a:solidFill>
                  <a:schemeClr val="accent1">
                    <a:lumOff val="-13575"/>
                  </a:schemeClr>
                </a:solidFill>
              </a:defRPr>
            </a:pPr>
            <a:r>
              <a:t>Life-cycle approach </a:t>
            </a:r>
          </a:p>
          <a:p>
            <a:pPr marL="262127" indent="-262127" defTabSz="1048485">
              <a:spcBef>
                <a:spcPts val="1900"/>
              </a:spcBef>
              <a:defRPr sz="2064" b="1">
                <a:solidFill>
                  <a:schemeClr val="accent1">
                    <a:lumOff val="-13575"/>
                  </a:schemeClr>
                </a:solidFill>
              </a:defRPr>
            </a:pPr>
            <a:r>
              <a:rPr>
                <a:solidFill>
                  <a:schemeClr val="accent6">
                    <a:satOff val="-20754"/>
                    <a:lumOff val="-16738"/>
                  </a:schemeClr>
                </a:solidFill>
              </a:rPr>
              <a:t>Yaşam-döngüsü yaklaşımı</a:t>
            </a:r>
            <a:r>
              <a:t> </a:t>
            </a:r>
          </a:p>
          <a:p>
            <a:pPr marL="262127" indent="-262127" defTabSz="1048485">
              <a:spcBef>
                <a:spcPts val="1900"/>
              </a:spcBef>
              <a:defRPr sz="2064" b="1">
                <a:solidFill>
                  <a:schemeClr val="accent1">
                    <a:lumOff val="-13575"/>
                  </a:schemeClr>
                </a:solidFill>
              </a:defRPr>
            </a:pPr>
            <a:r>
              <a:t>Increased clinical data requirements </a:t>
            </a:r>
          </a:p>
          <a:p>
            <a:pPr marL="262127" indent="-262127" defTabSz="1048485">
              <a:spcBef>
                <a:spcPts val="1900"/>
              </a:spcBef>
              <a:defRPr sz="2064" b="1">
                <a:solidFill>
                  <a:schemeClr val="accent1">
                    <a:lumOff val="-13575"/>
                  </a:schemeClr>
                </a:solidFill>
              </a:defRPr>
            </a:pPr>
            <a:r>
              <a:rPr>
                <a:solidFill>
                  <a:schemeClr val="accent6">
                    <a:satOff val="-20754"/>
                    <a:lumOff val="-16738"/>
                  </a:schemeClr>
                </a:solidFill>
              </a:rPr>
              <a:t>Artmış ‘klinik veri’ gereklilikleri</a:t>
            </a:r>
          </a:p>
          <a:p>
            <a:pPr marL="262127" indent="-262127" defTabSz="1048485">
              <a:spcBef>
                <a:spcPts val="1900"/>
              </a:spcBef>
              <a:defRPr sz="2064" b="1">
                <a:solidFill>
                  <a:schemeClr val="accent1">
                    <a:lumOff val="-13575"/>
                  </a:schemeClr>
                </a:solidFill>
              </a:defRPr>
            </a:pPr>
            <a:r>
              <a:t>Increased Post-Market Surveillance (PMS) requirements and PMS plan for all products </a:t>
            </a:r>
          </a:p>
          <a:p>
            <a:pPr marL="262127" indent="-262127" defTabSz="1048485">
              <a:spcBef>
                <a:spcPts val="1900"/>
              </a:spcBef>
              <a:defRPr sz="2064" b="1">
                <a:solidFill>
                  <a:schemeClr val="accent1">
                    <a:lumOff val="-13575"/>
                  </a:schemeClr>
                </a:solidFill>
              </a:defRPr>
            </a:pPr>
            <a:r>
              <a:rPr>
                <a:solidFill>
                  <a:schemeClr val="accent6">
                    <a:satOff val="-20754"/>
                    <a:lumOff val="-16738"/>
                  </a:schemeClr>
                </a:solidFill>
              </a:rPr>
              <a:t>Artmış ‘Pazar Sonrası Gözetim’ gereklilikleri ve tüm tıbbi cihazlar için ‘Pazar Sonrası Gözetim Planı’ hazırlama gerekliliği </a:t>
            </a:r>
          </a:p>
          <a:p>
            <a:pPr marL="262127" indent="-262127" defTabSz="1048485">
              <a:spcBef>
                <a:spcPts val="1900"/>
              </a:spcBef>
              <a:defRPr sz="2064" b="1">
                <a:solidFill>
                  <a:schemeClr val="accent1">
                    <a:lumOff val="-13575"/>
                  </a:schemeClr>
                </a:solidFill>
              </a:defRPr>
            </a:pPr>
            <a:r>
              <a:t>More Post-Market Clinical Follow-up (PMCF) studies </a:t>
            </a:r>
          </a:p>
          <a:p>
            <a:pPr marL="262127" indent="-262127" defTabSz="1048485">
              <a:spcBef>
                <a:spcPts val="1900"/>
              </a:spcBef>
              <a:defRPr sz="2064" b="1">
                <a:solidFill>
                  <a:schemeClr val="accent1">
                    <a:lumOff val="-13575"/>
                  </a:schemeClr>
                </a:solidFill>
              </a:defRPr>
            </a:pPr>
            <a:r>
              <a:rPr>
                <a:solidFill>
                  <a:schemeClr val="accent6">
                    <a:satOff val="-20754"/>
                    <a:lumOff val="-16738"/>
                  </a:schemeClr>
                </a:solidFill>
              </a:rPr>
              <a:t>Daha çok ‘Pazar Sonrası Klinik İzlem’ araştırması yapma gereği</a:t>
            </a:r>
          </a:p>
          <a:p>
            <a:pPr marL="262127" indent="-262127" defTabSz="1048485">
              <a:spcBef>
                <a:spcPts val="1900"/>
              </a:spcBef>
              <a:defRPr sz="2064" b="1">
                <a:solidFill>
                  <a:schemeClr val="accent1">
                    <a:lumOff val="-13575"/>
                  </a:schemeClr>
                </a:solidFill>
              </a:defRPr>
            </a:pPr>
            <a:r>
              <a:t>Periodic reporting and Summary of Safety and Performance </a:t>
            </a:r>
          </a:p>
          <a:p>
            <a:pPr marL="262127" indent="-262127" defTabSz="1048485">
              <a:spcBef>
                <a:spcPts val="1900"/>
              </a:spcBef>
              <a:defRPr sz="2064" b="1">
                <a:solidFill>
                  <a:schemeClr val="accent1">
                    <a:lumOff val="-13575"/>
                  </a:schemeClr>
                </a:solidFill>
              </a:defRPr>
            </a:pPr>
            <a:r>
              <a:rPr>
                <a:solidFill>
                  <a:schemeClr val="accent6">
                    <a:satOff val="-20754"/>
                    <a:lumOff val="-16738"/>
                  </a:schemeClr>
                </a:solidFill>
              </a:rPr>
              <a:t>Dönemsel raporlama ve Güvenlilik ve Klinik Performans özeti</a:t>
            </a:r>
          </a:p>
          <a:p>
            <a:pPr marL="262127" indent="-262127" defTabSz="1048485">
              <a:spcBef>
                <a:spcPts val="1900"/>
              </a:spcBef>
              <a:defRPr sz="2064" b="1">
                <a:solidFill>
                  <a:schemeClr val="accent1">
                    <a:lumOff val="-13575"/>
                  </a:schemeClr>
                </a:solidFill>
              </a:defRPr>
            </a:pPr>
            <a:r>
              <a:t>Access to EUDAMED </a:t>
            </a:r>
          </a:p>
          <a:p>
            <a:pPr marL="262127" indent="-262127" defTabSz="1048485">
              <a:spcBef>
                <a:spcPts val="1900"/>
              </a:spcBef>
              <a:defRPr sz="2064" b="1">
                <a:solidFill>
                  <a:schemeClr val="accent1">
                    <a:lumOff val="-13575"/>
                  </a:schemeClr>
                </a:solidFill>
              </a:defRPr>
            </a:pPr>
            <a:r>
              <a:rPr>
                <a:solidFill>
                  <a:schemeClr val="accent6">
                    <a:satOff val="-20754"/>
                    <a:lumOff val="-16738"/>
                  </a:schemeClr>
                </a:solidFill>
              </a:rPr>
              <a:t>EUDAMED’e erişim</a:t>
            </a:r>
            <a:r>
              <a:t> </a:t>
            </a:r>
          </a:p>
          <a:p>
            <a:pPr marL="262127" indent="-262127" defTabSz="1048485">
              <a:spcBef>
                <a:spcPts val="1900"/>
              </a:spcBef>
              <a:defRPr sz="2064" b="1">
                <a:solidFill>
                  <a:schemeClr val="accent1">
                    <a:lumOff val="-13575"/>
                  </a:schemeClr>
                </a:solidFill>
              </a:defRPr>
            </a:pPr>
            <a:r>
              <a:t>Introduction of IMDRF ‘Table of Contents’ format for Technical Documentation </a:t>
            </a:r>
          </a:p>
          <a:p>
            <a:pPr marL="262127" indent="-262127" defTabSz="1048485">
              <a:spcBef>
                <a:spcPts val="1900"/>
              </a:spcBef>
              <a:defRPr sz="2064" b="1">
                <a:solidFill>
                  <a:schemeClr val="accent1">
                    <a:lumOff val="-13575"/>
                  </a:schemeClr>
                </a:solidFill>
              </a:defRPr>
            </a:pPr>
            <a:r>
              <a:rPr>
                <a:solidFill>
                  <a:schemeClr val="accent6">
                    <a:satOff val="-20754"/>
                    <a:lumOff val="-16738"/>
                  </a:schemeClr>
                </a:solidFill>
              </a:rPr>
              <a:t>Teknik Dokümantasyon için IMDRF tarafından önerilen ‘İçindekiler Tablosu’ şablonu</a:t>
            </a:r>
          </a:p>
          <a:p>
            <a:pPr marL="262127" indent="-262127" defTabSz="1048485">
              <a:spcBef>
                <a:spcPts val="1900"/>
              </a:spcBef>
              <a:defRPr sz="2064" b="1">
                <a:solidFill>
                  <a:schemeClr val="accent1">
                    <a:lumOff val="-13575"/>
                  </a:schemeClr>
                </a:solidFill>
              </a:defRPr>
            </a:pPr>
            <a:r>
              <a:t>Control over supply and distribution chains </a:t>
            </a:r>
          </a:p>
          <a:p>
            <a:pPr marL="262127" indent="-262127" defTabSz="1048485">
              <a:spcBef>
                <a:spcPts val="1900"/>
              </a:spcBef>
              <a:defRPr sz="2064" b="1">
                <a:solidFill>
                  <a:schemeClr val="accent1">
                    <a:lumOff val="-13575"/>
                  </a:schemeClr>
                </a:solidFill>
              </a:defRPr>
            </a:pPr>
            <a:r>
              <a:rPr>
                <a:solidFill>
                  <a:schemeClr val="accent6">
                    <a:satOff val="-20754"/>
                    <a:lumOff val="-16738"/>
                  </a:schemeClr>
                </a:solidFill>
              </a:rPr>
              <a:t>Tedarik ve dağıtım zincirleri üzerinde daha sıkı kontrol düzenlemeleri</a:t>
            </a:r>
          </a:p>
          <a:p>
            <a:pPr marL="262127" indent="-262127" defTabSz="1048485">
              <a:spcBef>
                <a:spcPts val="1900"/>
              </a:spcBef>
              <a:defRPr sz="2064" b="1">
                <a:solidFill>
                  <a:schemeClr val="accent1">
                    <a:lumOff val="-13575"/>
                  </a:schemeClr>
                </a:solidFill>
              </a:defRPr>
            </a:pPr>
            <a:r>
              <a:t>Responsible Person for Regulatory Compliance </a:t>
            </a:r>
          </a:p>
          <a:p>
            <a:pPr marL="262127" indent="-262127" defTabSz="1048485">
              <a:spcBef>
                <a:spcPts val="1900"/>
              </a:spcBef>
              <a:defRPr sz="2064" b="1">
                <a:solidFill>
                  <a:schemeClr val="accent1">
                    <a:lumOff val="-13575"/>
                  </a:schemeClr>
                </a:solidFill>
              </a:defRPr>
            </a:pPr>
            <a:r>
              <a:rPr>
                <a:solidFill>
                  <a:schemeClr val="accent6">
                    <a:satOff val="-20754"/>
                    <a:lumOff val="-16738"/>
                  </a:schemeClr>
                </a:solidFill>
              </a:rPr>
              <a:t>Mevzuata Uyum Sorumlusu</a:t>
            </a:r>
          </a:p>
        </p:txBody>
      </p:sp>
      <p:sp>
        <p:nvSpPr>
          <p:cNvPr id="2" name="Slide Number Placeholder 1">
            <a:extLst>
              <a:ext uri="{FF2B5EF4-FFF2-40B4-BE49-F238E27FC236}">
                <a16:creationId xmlns:a16="http://schemas.microsoft.com/office/drawing/2014/main" id="{DC26610D-9BD9-C680-FCCF-DA1DE5F06D78}"/>
              </a:ext>
            </a:extLst>
          </p:cNvPr>
          <p:cNvSpPr>
            <a:spLocks noGrp="1"/>
          </p:cNvSpPr>
          <p:nvPr>
            <p:ph type="sldNum" sz="quarter" idx="2"/>
          </p:nvPr>
        </p:nvSpPr>
        <p:spPr/>
        <p:txBody>
          <a:bodyPr/>
          <a:lstStyle/>
          <a:p>
            <a:fld id="{86CB4B4D-7CA3-9044-876B-883B54F8677D}" type="slidenum">
              <a:rPr lang="en-US" smtClean="0"/>
              <a:t>28</a:t>
            </a:fld>
            <a:endParaRPr lang="en-US"/>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MDR BELGELENDİME YETKİSİ OLAN BİR ONAYLAYICI KURULUŞ İLE ANLAŞMANIZ VAR MI? / BAŞVURU YAPTINIZ MI?…"/>
          <p:cNvSpPr txBox="1"/>
          <p:nvPr/>
        </p:nvSpPr>
        <p:spPr>
          <a:xfrm>
            <a:off x="481076" y="4366042"/>
            <a:ext cx="23421849" cy="49809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5500" b="1"/>
            </a:pPr>
            <a:r>
              <a:t>MDR BELGELENDİME YETKİSİ OLAN BİR ONAYLAYICI KURULUŞ İLE ANLAŞMANIZ VAR MI? / BAŞVURU YAPTINIZ MI?</a:t>
            </a:r>
          </a:p>
          <a:p>
            <a:pPr>
              <a:defRPr sz="5100" b="1"/>
            </a:pPr>
            <a:endParaRPr/>
          </a:p>
          <a:p>
            <a:pPr>
              <a:defRPr sz="5100" b="1"/>
            </a:pPr>
            <a:endParaRPr/>
          </a:p>
          <a:p>
            <a:pPr>
              <a:defRPr sz="5100" b="1"/>
            </a:pPr>
            <a:endParaRPr/>
          </a:p>
          <a:p>
            <a:pPr>
              <a:defRPr sz="5100" b="1"/>
            </a:pPr>
            <a:r>
              <a:t>EVET ☐        HAYIR ☐</a:t>
            </a:r>
          </a:p>
        </p:txBody>
      </p:sp>
      <p:sp>
        <p:nvSpPr>
          <p:cNvPr id="2" name="Slide Number Placeholder 1">
            <a:extLst>
              <a:ext uri="{FF2B5EF4-FFF2-40B4-BE49-F238E27FC236}">
                <a16:creationId xmlns:a16="http://schemas.microsoft.com/office/drawing/2014/main" id="{4C801796-77F9-2326-999B-BF7624BD31E0}"/>
              </a:ext>
            </a:extLst>
          </p:cNvPr>
          <p:cNvSpPr>
            <a:spLocks noGrp="1"/>
          </p:cNvSpPr>
          <p:nvPr>
            <p:ph type="sldNum" sz="quarter" idx="2"/>
          </p:nvPr>
        </p:nvSpPr>
        <p:spPr/>
        <p:txBody>
          <a:bodyPr/>
          <a:lstStyle/>
          <a:p>
            <a:fld id="{86CB4B4D-7CA3-9044-876B-883B54F8677D}" type="slidenum">
              <a:rPr lang="en-US" smtClean="0"/>
              <a:t>29</a:t>
            </a:fld>
            <a:endParaRPr lang="en-US"/>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EU-Medical Device Regulation (EU-MDR)"/>
          <p:cNvSpPr txBox="1">
            <a:spLocks noGrp="1"/>
          </p:cNvSpPr>
          <p:nvPr>
            <p:ph type="title"/>
          </p:nvPr>
        </p:nvSpPr>
        <p:spPr>
          <a:prstGeom prst="rect">
            <a:avLst/>
          </a:prstGeom>
        </p:spPr>
        <p:txBody>
          <a:bodyPr/>
          <a:lstStyle>
            <a:lvl1pPr>
              <a:defRPr>
                <a:solidFill>
                  <a:schemeClr val="accent1">
                    <a:hueOff val="114395"/>
                    <a:lumOff val="-24975"/>
                  </a:schemeClr>
                </a:solidFill>
              </a:defRPr>
            </a:lvl1pPr>
          </a:lstStyle>
          <a:p>
            <a:r>
              <a:t>EU-Medical Device Regulation (EU-MDR)</a:t>
            </a:r>
          </a:p>
        </p:txBody>
      </p:sp>
      <p:sp>
        <p:nvSpPr>
          <p:cNvPr id="160" name="Mayıs 2017 - Mayıs 2021 sektörün hazırlanması İçİn tanınan süre"/>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520065">
              <a:defRPr sz="4851">
                <a:solidFill>
                  <a:srgbClr val="5E5E5E"/>
                </a:solidFill>
              </a:defRPr>
            </a:pPr>
            <a:r>
              <a:rPr u="sng">
                <a:ln w="12700" cap="flat">
                  <a:solidFill>
                    <a:srgbClr val="000000"/>
                  </a:solidFill>
                  <a:prstDash val="solid"/>
                  <a:miter lim="400000"/>
                </a:ln>
                <a:effectLst>
                  <a:outerShdw blurRad="8001" dist="40005" dir="18900000" rotWithShape="0">
                    <a:srgbClr val="000000"/>
                  </a:outerShdw>
                </a:effectLst>
              </a:rPr>
              <a:t>Mayıs 2017 - Mayıs 2021</a:t>
            </a:r>
            <a:r>
              <a:t> </a:t>
            </a:r>
            <a:r>
              <a:rPr u="sng" cap="all">
                <a:ln w="12700" cap="flat">
                  <a:solidFill>
                    <a:srgbClr val="000000"/>
                  </a:solidFill>
                  <a:prstDash val="solid"/>
                  <a:miter lim="400000"/>
                </a:ln>
                <a:solidFill>
                  <a:schemeClr val="accent5"/>
                </a:solidFill>
              </a:rPr>
              <a:t>sektörün hazırlanması İçİn tanınan süre</a:t>
            </a:r>
          </a:p>
        </p:txBody>
      </p:sp>
      <p:sp>
        <p:nvSpPr>
          <p:cNvPr id="161" name="26 Mayıs 2021’de (Türkiyede 2 Haziran 2021’de yürürlüğe giren Tıbbi Cihaz Yönetmeliği kapsamında) aşağıda sıralanan sektör paydaşlarına yenİ regülasyonu uygulama zorunluluğu getİrİlmİştİr:…"/>
          <p:cNvSpPr txBox="1">
            <a:spLocks noGrp="1"/>
          </p:cNvSpPr>
          <p:nvPr>
            <p:ph type="body" idx="1"/>
          </p:nvPr>
        </p:nvSpPr>
        <p:spPr>
          <a:prstGeom prst="rect">
            <a:avLst/>
          </a:prstGeom>
        </p:spPr>
        <p:txBody>
          <a:bodyPr>
            <a:normAutofit lnSpcReduction="10000"/>
          </a:bodyPr>
          <a:lstStyle/>
          <a:p>
            <a:pPr marL="560832" indent="-560832" defTabSz="2243271">
              <a:spcBef>
                <a:spcPts val="4100"/>
              </a:spcBef>
              <a:defRPr sz="6072" b="1">
                <a:solidFill>
                  <a:schemeClr val="accent1">
                    <a:lumOff val="-13575"/>
                  </a:schemeClr>
                </a:solidFill>
              </a:defRPr>
            </a:pPr>
            <a:r>
              <a:rPr>
                <a:ln w="12700" cap="flat">
                  <a:solidFill>
                    <a:srgbClr val="000000"/>
                  </a:solidFill>
                  <a:prstDash val="solid"/>
                  <a:miter lim="400000"/>
                </a:ln>
                <a:solidFill>
                  <a:schemeClr val="accent1"/>
                </a:solidFill>
              </a:rPr>
              <a:t>26 Mayıs 2021’de</a:t>
            </a:r>
            <a:r>
              <a:t> (</a:t>
            </a:r>
            <a:r>
              <a:rPr u="sng">
                <a:ln w="12700" cap="flat">
                  <a:solidFill>
                    <a:srgbClr val="000000"/>
                  </a:solidFill>
                  <a:prstDash val="solid"/>
                  <a:miter lim="400000"/>
                </a:ln>
                <a:solidFill>
                  <a:schemeClr val="accent1"/>
                </a:solidFill>
              </a:rPr>
              <a:t>Türkiyede 2 Haziran 2021’de yürürlüğe giren Tıbbi Cihaz Yönetmeliği kapsamında</a:t>
            </a:r>
            <a:r>
              <a:t>) aşağıda sıralanan </a:t>
            </a:r>
            <a:r>
              <a:rPr u="sng" cap="all">
                <a:ln w="12700" cap="flat">
                  <a:solidFill>
                    <a:srgbClr val="000000"/>
                  </a:solidFill>
                  <a:prstDash val="solid"/>
                  <a:miter lim="400000"/>
                </a:ln>
                <a:solidFill>
                  <a:schemeClr val="accent5"/>
                </a:solidFill>
              </a:rPr>
              <a:t>sektör paydaşlarına</a:t>
            </a:r>
            <a:r>
              <a:rPr u="sng"/>
              <a:t> </a:t>
            </a:r>
            <a:r>
              <a:rPr u="sng" cap="all"/>
              <a:t>yenİ regülasyonu uygulama zorunluluğu getİrİlmİştİr</a:t>
            </a:r>
            <a:r>
              <a:rPr u="sng"/>
              <a:t>:</a:t>
            </a:r>
          </a:p>
          <a:p>
            <a:pPr marL="1682495" lvl="2" indent="-560831" defTabSz="2243271">
              <a:spcBef>
                <a:spcPts val="4100"/>
              </a:spcBef>
              <a:defRPr sz="4416" b="1">
                <a:solidFill>
                  <a:schemeClr val="accent1">
                    <a:hueOff val="114395"/>
                    <a:lumOff val="-24975"/>
                  </a:schemeClr>
                </a:solidFill>
              </a:defRPr>
            </a:pPr>
            <a:r>
              <a:t>Üreticiler, Dağıtıcılar, İthalatçılar </a:t>
            </a:r>
            <a:r>
              <a:rPr u="sng">
                <a:ln w="12700" cap="flat">
                  <a:solidFill>
                    <a:srgbClr val="000000"/>
                  </a:solidFill>
                  <a:prstDash val="solid"/>
                  <a:miter lim="400000"/>
                </a:ln>
                <a:solidFill>
                  <a:schemeClr val="accent5"/>
                </a:solidFill>
              </a:rPr>
              <a:t>(Articles 10, 13, 14)</a:t>
            </a:r>
          </a:p>
          <a:p>
            <a:pPr marL="1682495" lvl="2" indent="-560831" defTabSz="2243271">
              <a:spcBef>
                <a:spcPts val="4100"/>
              </a:spcBef>
              <a:defRPr sz="4416" b="1">
                <a:solidFill>
                  <a:schemeClr val="accent1">
                    <a:lumOff val="-13575"/>
                  </a:schemeClr>
                </a:solidFill>
              </a:defRPr>
            </a:pPr>
            <a:r>
              <a:t>Tedarikçiler </a:t>
            </a:r>
            <a:r>
              <a:rPr>
                <a:ln w="12700" cap="flat">
                  <a:solidFill>
                    <a:srgbClr val="000000"/>
                  </a:solidFill>
                  <a:prstDash val="solid"/>
                  <a:miter lim="400000"/>
                </a:ln>
                <a:solidFill>
                  <a:schemeClr val="accent5"/>
                </a:solidFill>
              </a:rPr>
              <a:t>(?)</a:t>
            </a:r>
            <a:r>
              <a:t> </a:t>
            </a:r>
          </a:p>
          <a:p>
            <a:pPr marL="1682495" lvl="2" indent="-560831" defTabSz="2243271">
              <a:spcBef>
                <a:spcPts val="4100"/>
              </a:spcBef>
              <a:defRPr sz="4416" b="1">
                <a:solidFill>
                  <a:schemeClr val="accent1">
                    <a:lumOff val="-13575"/>
                  </a:schemeClr>
                </a:solidFill>
              </a:defRPr>
            </a:pPr>
            <a:r>
              <a:rPr>
                <a:solidFill>
                  <a:schemeClr val="accent1"/>
                </a:solidFill>
              </a:rPr>
              <a:t>Onaylayıcı Kuruluşlar</a:t>
            </a:r>
            <a:r>
              <a:t> </a:t>
            </a:r>
            <a:r>
              <a:rPr>
                <a:ln w="12700" cap="flat">
                  <a:solidFill>
                    <a:srgbClr val="000000"/>
                  </a:solidFill>
                  <a:prstDash val="solid"/>
                  <a:miter lim="400000"/>
                </a:ln>
                <a:solidFill>
                  <a:schemeClr val="accent5"/>
                </a:solidFill>
              </a:rPr>
              <a:t>(Articles 51-60)</a:t>
            </a:r>
          </a:p>
          <a:p>
            <a:pPr marL="1682495" lvl="2" indent="-560831" defTabSz="2243271">
              <a:spcBef>
                <a:spcPts val="4100"/>
              </a:spcBef>
              <a:defRPr sz="4416" b="1">
                <a:solidFill>
                  <a:schemeClr val="accent1">
                    <a:hueOff val="114395"/>
                    <a:lumOff val="-24975"/>
                  </a:schemeClr>
                </a:solidFill>
              </a:defRPr>
            </a:pPr>
            <a:r>
              <a:t>Yetkili Kuruluşlar </a:t>
            </a:r>
            <a:r>
              <a:rPr>
                <a:ln w="12700" cap="flat">
                  <a:solidFill>
                    <a:srgbClr val="000000"/>
                  </a:solidFill>
                  <a:prstDash val="solid"/>
                  <a:miter lim="400000"/>
                </a:ln>
                <a:solidFill>
                  <a:schemeClr val="accent5"/>
                </a:solidFill>
              </a:rPr>
              <a:t>(Regülasyonda 50 atıf var)</a:t>
            </a:r>
          </a:p>
        </p:txBody>
      </p:sp>
      <p:sp>
        <p:nvSpPr>
          <p:cNvPr id="2" name="Slide Number Placeholder 1">
            <a:extLst>
              <a:ext uri="{FF2B5EF4-FFF2-40B4-BE49-F238E27FC236}">
                <a16:creationId xmlns:a16="http://schemas.microsoft.com/office/drawing/2014/main" id="{707D1D37-DCF8-F6D3-93D6-028026A39B35}"/>
              </a:ext>
            </a:extLst>
          </p:cNvPr>
          <p:cNvSpPr>
            <a:spLocks noGrp="1"/>
          </p:cNvSpPr>
          <p:nvPr>
            <p:ph type="sldNum" sz="quarter" idx="2"/>
          </p:nvPr>
        </p:nvSpPr>
        <p:spPr/>
        <p:txBody>
          <a:bodyPr/>
          <a:lstStyle/>
          <a:p>
            <a:fld id="{86CB4B4D-7CA3-9044-876B-883B54F8677D}" type="slidenum">
              <a:rPr lang="en-US" smtClean="0"/>
              <a:t>3</a:t>
            </a:fld>
            <a:endParaRPr lang="en-US"/>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YANITLAR…"/>
          <p:cNvSpPr txBox="1"/>
          <p:nvPr/>
        </p:nvSpPr>
        <p:spPr>
          <a:xfrm>
            <a:off x="481076" y="3081331"/>
            <a:ext cx="23421849" cy="75504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8400" b="1" u="sng"/>
            </a:pPr>
            <a:r>
              <a:rPr>
                <a:solidFill>
                  <a:schemeClr val="accent2">
                    <a:hueOff val="192982"/>
                    <a:satOff val="17755"/>
                    <a:lumOff val="-28483"/>
                  </a:schemeClr>
                </a:solidFill>
              </a:rPr>
              <a:t>YANITLAR</a:t>
            </a:r>
          </a:p>
          <a:p>
            <a:pPr>
              <a:defRPr sz="8400" b="1" u="sng"/>
            </a:pPr>
            <a:endParaRPr>
              <a:solidFill>
                <a:schemeClr val="accent2">
                  <a:hueOff val="192982"/>
                  <a:satOff val="17755"/>
                  <a:lumOff val="-28483"/>
                </a:schemeClr>
              </a:solidFill>
            </a:endParaRPr>
          </a:p>
          <a:p>
            <a:pPr>
              <a:defRPr sz="5500" b="1"/>
            </a:pPr>
            <a:r>
              <a:t>MDR BELGELENDİME YETKİSİ OLAN BİR ONAYLAYICI KURULUŞ İLE </a:t>
            </a:r>
          </a:p>
          <a:p>
            <a:pPr>
              <a:defRPr sz="5500" b="1"/>
            </a:pPr>
            <a:r>
              <a:t>ANLAŞMANIZ VAR MI? / BAŞVURU YAPTINIZ MI?</a:t>
            </a:r>
          </a:p>
          <a:p>
            <a:pPr>
              <a:defRPr sz="5100" b="1"/>
            </a:pPr>
            <a:endParaRPr/>
          </a:p>
          <a:p>
            <a:pPr>
              <a:defRPr sz="5100" b="1"/>
            </a:pPr>
            <a:endParaRPr/>
          </a:p>
          <a:p>
            <a:pPr>
              <a:defRPr sz="5100" b="1"/>
            </a:pPr>
            <a:endParaRPr/>
          </a:p>
          <a:p>
            <a:pPr>
              <a:defRPr sz="5100" b="1"/>
            </a:pPr>
            <a:r>
              <a:t>EVET %….        HAYIR %….</a:t>
            </a:r>
          </a:p>
        </p:txBody>
      </p:sp>
      <p:sp>
        <p:nvSpPr>
          <p:cNvPr id="2" name="Slide Number Placeholder 1">
            <a:extLst>
              <a:ext uri="{FF2B5EF4-FFF2-40B4-BE49-F238E27FC236}">
                <a16:creationId xmlns:a16="http://schemas.microsoft.com/office/drawing/2014/main" id="{2B481C77-BC1F-074F-DDD7-357CD9F1C40F}"/>
              </a:ext>
            </a:extLst>
          </p:cNvPr>
          <p:cNvSpPr>
            <a:spLocks noGrp="1"/>
          </p:cNvSpPr>
          <p:nvPr>
            <p:ph type="sldNum" sz="quarter" idx="2"/>
          </p:nvPr>
        </p:nvSpPr>
        <p:spPr/>
        <p:txBody>
          <a:bodyPr/>
          <a:lstStyle/>
          <a:p>
            <a:fld id="{86CB4B4D-7CA3-9044-876B-883B54F8677D}" type="slidenum">
              <a:rPr lang="en-US" smtClean="0"/>
              <a:t>30</a:t>
            </a:fld>
            <a:endParaRPr lang="en-US"/>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1" name="Image"/>
          <p:cNvGrpSpPr/>
          <p:nvPr/>
        </p:nvGrpSpPr>
        <p:grpSpPr>
          <a:xfrm>
            <a:off x="2640411" y="81771"/>
            <a:ext cx="19007635" cy="13484899"/>
            <a:chOff x="0" y="0"/>
            <a:chExt cx="19007633" cy="13484897"/>
          </a:xfrm>
        </p:grpSpPr>
        <p:pic>
          <p:nvPicPr>
            <p:cNvPr id="290" name="Image" descr="Image"/>
            <p:cNvPicPr>
              <a:picLocks noChangeAspect="1"/>
            </p:cNvPicPr>
            <p:nvPr/>
          </p:nvPicPr>
          <p:blipFill>
            <a:blip r:embed="rId2"/>
            <a:stretch>
              <a:fillRect/>
            </a:stretch>
          </p:blipFill>
          <p:spPr>
            <a:xfrm>
              <a:off x="76200" y="76200"/>
              <a:ext cx="18855234" cy="13332498"/>
            </a:xfrm>
            <a:prstGeom prst="rect">
              <a:avLst/>
            </a:prstGeom>
            <a:ln>
              <a:noFill/>
            </a:ln>
            <a:effectLst/>
          </p:spPr>
        </p:pic>
        <p:pic>
          <p:nvPicPr>
            <p:cNvPr id="289" name="Image" descr="Image"/>
            <p:cNvPicPr>
              <a:picLocks/>
            </p:cNvPicPr>
            <p:nvPr/>
          </p:nvPicPr>
          <p:blipFill>
            <a:blip r:embed="rId3"/>
            <a:stretch>
              <a:fillRect/>
            </a:stretch>
          </p:blipFill>
          <p:spPr>
            <a:xfrm>
              <a:off x="0" y="0"/>
              <a:ext cx="19007634" cy="13484898"/>
            </a:xfrm>
            <a:prstGeom prst="rect">
              <a:avLst/>
            </a:prstGeom>
            <a:effectLst/>
          </p:spPr>
        </p:pic>
      </p:grpSp>
      <p:sp>
        <p:nvSpPr>
          <p:cNvPr id="292" name="2018…"/>
          <p:cNvSpPr/>
          <p:nvPr/>
        </p:nvSpPr>
        <p:spPr>
          <a:xfrm>
            <a:off x="6205724" y="10751110"/>
            <a:ext cx="2450727" cy="1437902"/>
          </a:xfrm>
          <a:prstGeom prst="wedgeEllipseCallout">
            <a:avLst>
              <a:gd name="adj1" fmla="val -49585"/>
              <a:gd name="adj2" fmla="val 61305"/>
            </a:avLst>
          </a:prstGeom>
          <a:solidFill>
            <a:srgbClr val="D5D5D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defTabSz="825500">
              <a:defRPr sz="3200">
                <a:solidFill>
                  <a:schemeClr val="accent5"/>
                </a:solidFill>
                <a:latin typeface="Helvetica Neue Medium"/>
                <a:ea typeface="Helvetica Neue Medium"/>
                <a:cs typeface="Helvetica Neue Medium"/>
                <a:sym typeface="Helvetica Neue Medium"/>
              </a:defRPr>
            </a:pPr>
            <a:r>
              <a:t>2018</a:t>
            </a:r>
          </a:p>
          <a:p>
            <a:pPr defTabSz="825500">
              <a:defRPr sz="3200">
                <a:solidFill>
                  <a:schemeClr val="accent5"/>
                </a:solidFill>
                <a:latin typeface="Helvetica Neue Medium"/>
                <a:ea typeface="Helvetica Neue Medium"/>
                <a:cs typeface="Helvetica Neue Medium"/>
                <a:sym typeface="Helvetica Neue Medium"/>
              </a:defRPr>
            </a:pPr>
            <a:r>
              <a:t>Ankara</a:t>
            </a:r>
          </a:p>
        </p:txBody>
      </p:sp>
      <p:sp>
        <p:nvSpPr>
          <p:cNvPr id="293" name="Arrow"/>
          <p:cNvSpPr/>
          <p:nvPr/>
        </p:nvSpPr>
        <p:spPr>
          <a:xfrm>
            <a:off x="14239875" y="4351337"/>
            <a:ext cx="738655" cy="534708"/>
          </a:xfrm>
          <a:prstGeom prst="rightArrow">
            <a:avLst>
              <a:gd name="adj1" fmla="val 32000"/>
              <a:gd name="adj2" fmla="val 88411"/>
            </a:avLst>
          </a:prstGeom>
          <a:solidFill>
            <a:schemeClr val="accent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94" name="Arrow"/>
          <p:cNvSpPr/>
          <p:nvPr/>
        </p:nvSpPr>
        <p:spPr>
          <a:xfrm>
            <a:off x="14239875" y="4717396"/>
            <a:ext cx="738655" cy="534708"/>
          </a:xfrm>
          <a:prstGeom prst="rightArrow">
            <a:avLst>
              <a:gd name="adj1" fmla="val 32000"/>
              <a:gd name="adj2" fmla="val 88411"/>
            </a:avLst>
          </a:prstGeom>
          <a:solidFill>
            <a:schemeClr val="accent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95" name="Arrow"/>
          <p:cNvSpPr/>
          <p:nvPr/>
        </p:nvSpPr>
        <p:spPr>
          <a:xfrm>
            <a:off x="14239875" y="5083454"/>
            <a:ext cx="738655" cy="534709"/>
          </a:xfrm>
          <a:prstGeom prst="rightArrow">
            <a:avLst>
              <a:gd name="adj1" fmla="val 32000"/>
              <a:gd name="adj2" fmla="val 88411"/>
            </a:avLst>
          </a:prstGeom>
          <a:solidFill>
            <a:schemeClr val="accent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96" name="Arrow"/>
          <p:cNvSpPr/>
          <p:nvPr/>
        </p:nvSpPr>
        <p:spPr>
          <a:xfrm>
            <a:off x="14239875" y="5815572"/>
            <a:ext cx="738655" cy="534708"/>
          </a:xfrm>
          <a:prstGeom prst="rightArrow">
            <a:avLst>
              <a:gd name="adj1" fmla="val 32000"/>
              <a:gd name="adj2" fmla="val 88411"/>
            </a:avLst>
          </a:prstGeom>
          <a:solidFill>
            <a:schemeClr val="accent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97" name="Arrow"/>
          <p:cNvSpPr/>
          <p:nvPr/>
        </p:nvSpPr>
        <p:spPr>
          <a:xfrm>
            <a:off x="14239875" y="6951848"/>
            <a:ext cx="738655" cy="534708"/>
          </a:xfrm>
          <a:prstGeom prst="rightArrow">
            <a:avLst>
              <a:gd name="adj1" fmla="val 32000"/>
              <a:gd name="adj2" fmla="val 88411"/>
            </a:avLst>
          </a:prstGeom>
          <a:solidFill>
            <a:schemeClr val="accent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98" name="Arrow"/>
          <p:cNvSpPr/>
          <p:nvPr/>
        </p:nvSpPr>
        <p:spPr>
          <a:xfrm>
            <a:off x="14239875" y="7343307"/>
            <a:ext cx="738655" cy="534708"/>
          </a:xfrm>
          <a:prstGeom prst="rightArrow">
            <a:avLst>
              <a:gd name="adj1" fmla="val 32000"/>
              <a:gd name="adj2" fmla="val 88411"/>
            </a:avLst>
          </a:prstGeom>
          <a:solidFill>
            <a:schemeClr val="accent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99" name="Arrow"/>
          <p:cNvSpPr/>
          <p:nvPr/>
        </p:nvSpPr>
        <p:spPr>
          <a:xfrm>
            <a:off x="14239875" y="7709366"/>
            <a:ext cx="738655" cy="534709"/>
          </a:xfrm>
          <a:prstGeom prst="rightArrow">
            <a:avLst>
              <a:gd name="adj1" fmla="val 32000"/>
              <a:gd name="adj2" fmla="val 88411"/>
            </a:avLst>
          </a:prstGeom>
          <a:solidFill>
            <a:schemeClr val="accent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00" name="Arrow"/>
          <p:cNvSpPr/>
          <p:nvPr/>
        </p:nvSpPr>
        <p:spPr>
          <a:xfrm>
            <a:off x="14239875" y="9211700"/>
            <a:ext cx="738655" cy="534708"/>
          </a:xfrm>
          <a:prstGeom prst="rightArrow">
            <a:avLst>
              <a:gd name="adj1" fmla="val 32000"/>
              <a:gd name="adj2" fmla="val 88411"/>
            </a:avLst>
          </a:prstGeom>
          <a:solidFill>
            <a:schemeClr val="accent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01" name="Line"/>
          <p:cNvSpPr/>
          <p:nvPr/>
        </p:nvSpPr>
        <p:spPr>
          <a:xfrm>
            <a:off x="15660006" y="5554382"/>
            <a:ext cx="2752007" cy="1"/>
          </a:xfrm>
          <a:prstGeom prst="line">
            <a:avLst/>
          </a:prstGeom>
          <a:ln w="63500">
            <a:solidFill>
              <a:schemeClr val="accent5"/>
            </a:solidFill>
            <a:miter lim="400000"/>
          </a:ln>
        </p:spPr>
        <p:txBody>
          <a:bodyPr lIns="50800" tIns="50800" rIns="50800" bIns="50800" anchor="ctr"/>
          <a:lstStyle/>
          <a:p>
            <a:endParaRPr/>
          </a:p>
        </p:txBody>
      </p:sp>
      <p:sp>
        <p:nvSpPr>
          <p:cNvPr id="302" name="Line"/>
          <p:cNvSpPr/>
          <p:nvPr/>
        </p:nvSpPr>
        <p:spPr>
          <a:xfrm>
            <a:off x="15637997" y="5897282"/>
            <a:ext cx="738655" cy="1"/>
          </a:xfrm>
          <a:prstGeom prst="line">
            <a:avLst/>
          </a:prstGeom>
          <a:ln w="63500">
            <a:solidFill>
              <a:schemeClr val="accent5"/>
            </a:solidFill>
            <a:miter lim="400000"/>
          </a:ln>
        </p:spPr>
        <p:txBody>
          <a:bodyPr lIns="50800" tIns="50800" rIns="50800" bIns="50800" anchor="ctr"/>
          <a:lstStyle/>
          <a:p>
            <a:endParaRPr/>
          </a:p>
        </p:txBody>
      </p:sp>
      <p:sp>
        <p:nvSpPr>
          <p:cNvPr id="303" name="Line"/>
          <p:cNvSpPr/>
          <p:nvPr/>
        </p:nvSpPr>
        <p:spPr>
          <a:xfrm>
            <a:off x="15660006" y="7415065"/>
            <a:ext cx="1708919" cy="1"/>
          </a:xfrm>
          <a:prstGeom prst="line">
            <a:avLst/>
          </a:prstGeom>
          <a:ln w="63500">
            <a:solidFill>
              <a:schemeClr val="accent5"/>
            </a:solidFill>
            <a:miter lim="400000"/>
          </a:ln>
        </p:spPr>
        <p:txBody>
          <a:bodyPr lIns="50800" tIns="50800" rIns="50800" bIns="50800" anchor="ctr"/>
          <a:lstStyle/>
          <a:p>
            <a:endParaRPr/>
          </a:p>
        </p:txBody>
      </p:sp>
      <p:sp>
        <p:nvSpPr>
          <p:cNvPr id="2" name="Slide Number Placeholder 1">
            <a:extLst>
              <a:ext uri="{FF2B5EF4-FFF2-40B4-BE49-F238E27FC236}">
                <a16:creationId xmlns:a16="http://schemas.microsoft.com/office/drawing/2014/main" id="{0D959F47-E41A-A7E7-797B-E92839045BD4}"/>
              </a:ext>
            </a:extLst>
          </p:cNvPr>
          <p:cNvSpPr>
            <a:spLocks noGrp="1"/>
          </p:cNvSpPr>
          <p:nvPr>
            <p:ph type="sldNum" sz="quarter" idx="2"/>
          </p:nvPr>
        </p:nvSpPr>
        <p:spPr/>
        <p:txBody>
          <a:bodyPr/>
          <a:lstStyle/>
          <a:p>
            <a:fld id="{86CB4B4D-7CA3-9044-876B-883B54F8677D}" type="slidenum">
              <a:rPr lang="en-US" smtClean="0"/>
              <a:t>31</a:t>
            </a:fld>
            <a:endParaRPr lang="en-US"/>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TEKNİK DOSYA/CER/PMS SİSTEMİNİZ HAZIR MI?…"/>
          <p:cNvSpPr txBox="1"/>
          <p:nvPr/>
        </p:nvSpPr>
        <p:spPr>
          <a:xfrm>
            <a:off x="1788922" y="5096292"/>
            <a:ext cx="20806157" cy="35204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6800" b="1"/>
            </a:pPr>
            <a:r>
              <a:t>TEKNİK DOSYA/CER/PMS SİSTEMİNİZ HAZIR MI?</a:t>
            </a:r>
          </a:p>
          <a:p>
            <a:pPr>
              <a:defRPr sz="5100" b="1"/>
            </a:pPr>
            <a:endParaRPr/>
          </a:p>
          <a:p>
            <a:pPr>
              <a:defRPr sz="5100" b="1"/>
            </a:pPr>
            <a:endParaRPr/>
          </a:p>
          <a:p>
            <a:pPr>
              <a:defRPr sz="5100" b="1"/>
            </a:pPr>
            <a:r>
              <a:t>EVET ☐        HAYIR ☐</a:t>
            </a:r>
          </a:p>
        </p:txBody>
      </p:sp>
      <p:sp>
        <p:nvSpPr>
          <p:cNvPr id="2" name="Slide Number Placeholder 1">
            <a:extLst>
              <a:ext uri="{FF2B5EF4-FFF2-40B4-BE49-F238E27FC236}">
                <a16:creationId xmlns:a16="http://schemas.microsoft.com/office/drawing/2014/main" id="{22883C91-0CE9-3E5E-8DB3-06CDFFF59724}"/>
              </a:ext>
            </a:extLst>
          </p:cNvPr>
          <p:cNvSpPr>
            <a:spLocks noGrp="1"/>
          </p:cNvSpPr>
          <p:nvPr>
            <p:ph type="sldNum" sz="quarter" idx="2"/>
          </p:nvPr>
        </p:nvSpPr>
        <p:spPr/>
        <p:txBody>
          <a:bodyPr/>
          <a:lstStyle/>
          <a:p>
            <a:fld id="{86CB4B4D-7CA3-9044-876B-883B54F8677D}" type="slidenum">
              <a:rPr lang="en-US" smtClean="0"/>
              <a:t>32</a:t>
            </a:fld>
            <a:endParaRPr lang="en-US"/>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YANITLAR…"/>
          <p:cNvSpPr txBox="1"/>
          <p:nvPr/>
        </p:nvSpPr>
        <p:spPr>
          <a:xfrm>
            <a:off x="1788922" y="3417881"/>
            <a:ext cx="20806157" cy="68773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8400" b="1" u="sng"/>
            </a:pPr>
            <a:r>
              <a:rPr>
                <a:solidFill>
                  <a:schemeClr val="accent2">
                    <a:hueOff val="192982"/>
                    <a:satOff val="17755"/>
                    <a:lumOff val="-28483"/>
                  </a:schemeClr>
                </a:solidFill>
              </a:rPr>
              <a:t>YANITLAR</a:t>
            </a:r>
          </a:p>
          <a:p>
            <a:pPr>
              <a:defRPr sz="8400" b="1" u="sng"/>
            </a:pPr>
            <a:endParaRPr>
              <a:solidFill>
                <a:schemeClr val="accent2">
                  <a:hueOff val="192982"/>
                  <a:satOff val="17755"/>
                  <a:lumOff val="-28483"/>
                </a:schemeClr>
              </a:solidFill>
            </a:endParaRPr>
          </a:p>
          <a:p>
            <a:pPr>
              <a:defRPr sz="6800" b="1"/>
            </a:pPr>
            <a:r>
              <a:t>TEKNİK DOSYA/CER/PMS SİSTEMİNİZ HAZIR MI?</a:t>
            </a:r>
          </a:p>
          <a:p>
            <a:pPr>
              <a:defRPr sz="5100" b="1"/>
            </a:pPr>
            <a:endParaRPr/>
          </a:p>
          <a:p>
            <a:pPr>
              <a:defRPr sz="5100" b="1"/>
            </a:pPr>
            <a:endParaRPr/>
          </a:p>
          <a:p>
            <a:pPr>
              <a:defRPr sz="5100" b="1"/>
            </a:pPr>
            <a:endParaRPr/>
          </a:p>
          <a:p>
            <a:pPr>
              <a:defRPr sz="5100" b="1"/>
            </a:pPr>
            <a:r>
              <a:t>EVET %….        HAYIR %….</a:t>
            </a:r>
          </a:p>
        </p:txBody>
      </p:sp>
      <p:sp>
        <p:nvSpPr>
          <p:cNvPr id="2" name="Slide Number Placeholder 1">
            <a:extLst>
              <a:ext uri="{FF2B5EF4-FFF2-40B4-BE49-F238E27FC236}">
                <a16:creationId xmlns:a16="http://schemas.microsoft.com/office/drawing/2014/main" id="{37B339DC-1085-ACD8-7371-EA529A6C0167}"/>
              </a:ext>
            </a:extLst>
          </p:cNvPr>
          <p:cNvSpPr>
            <a:spLocks noGrp="1"/>
          </p:cNvSpPr>
          <p:nvPr>
            <p:ph type="sldNum" sz="quarter" idx="2"/>
          </p:nvPr>
        </p:nvSpPr>
        <p:spPr/>
        <p:txBody>
          <a:bodyPr/>
          <a:lstStyle/>
          <a:p>
            <a:fld id="{86CB4B4D-7CA3-9044-876B-883B54F8677D}" type="slidenum">
              <a:rPr lang="en-US" smtClean="0"/>
              <a:t>33</a:t>
            </a:fld>
            <a:endParaRPr lang="en-US"/>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Placing on the market and putting into service"/>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520065">
              <a:defRPr sz="3465">
                <a:solidFill>
                  <a:schemeClr val="accent1"/>
                </a:solidFill>
              </a:defRPr>
            </a:lvl1pPr>
          </a:lstStyle>
          <a:p>
            <a:r>
              <a:t>Placing on the market and putting into service</a:t>
            </a:r>
          </a:p>
        </p:txBody>
      </p:sp>
      <p:sp>
        <p:nvSpPr>
          <p:cNvPr id="310" name="3. Demonstration of conformity with the general safety and performance requirements shall include a clinical evaluation in accordance with  Article 61."/>
          <p:cNvSpPr txBox="1">
            <a:spLocks noGrp="1"/>
          </p:cNvSpPr>
          <p:nvPr>
            <p:ph type="body" sz="half" idx="1"/>
          </p:nvPr>
        </p:nvSpPr>
        <p:spPr>
          <a:prstGeom prst="rect">
            <a:avLst/>
          </a:prstGeom>
          <a:ln w="88900">
            <a:solidFill>
              <a:schemeClr val="accent6"/>
            </a:solidFill>
          </a:ln>
        </p:spPr>
        <p:txBody>
          <a:bodyPr/>
          <a:lstStyle/>
          <a:p>
            <a:pPr marL="457199" indent="-457199" defTabSz="1828754">
              <a:spcBef>
                <a:spcPts val="3300"/>
              </a:spcBef>
              <a:defRPr sz="6300" b="1">
                <a:solidFill>
                  <a:schemeClr val="accent1">
                    <a:hueOff val="114395"/>
                    <a:lumOff val="-24975"/>
                  </a:schemeClr>
                </a:solidFill>
              </a:defRPr>
            </a:pPr>
            <a:r>
              <a:t>3. </a:t>
            </a:r>
            <a:r>
              <a:rPr u="sng"/>
              <a:t>Demonstration of conformity with the general safety and performance requirements </a:t>
            </a:r>
            <a:r>
              <a:rPr u="sng">
                <a:solidFill>
                  <a:schemeClr val="accent1"/>
                </a:solidFill>
              </a:rPr>
              <a:t>shall include a </a:t>
            </a:r>
            <a:r>
              <a:rPr u="sng" cap="all">
                <a:ln w="12700" cap="flat">
                  <a:solidFill>
                    <a:srgbClr val="000000"/>
                  </a:solidFill>
                  <a:prstDash val="solid"/>
                  <a:miter lim="400000"/>
                </a:ln>
                <a:solidFill>
                  <a:schemeClr val="accent1"/>
                </a:solidFill>
              </a:rPr>
              <a:t>clinical evaluation</a:t>
            </a:r>
            <a:r>
              <a:rPr u="sng">
                <a:solidFill>
                  <a:schemeClr val="accent1"/>
                </a:solidFill>
              </a:rPr>
              <a:t> in accordance with  Article 61</a:t>
            </a:r>
            <a:r>
              <a:rPr>
                <a:solidFill>
                  <a:schemeClr val="accent1"/>
                </a:solidFill>
              </a:rPr>
              <a:t>.</a:t>
            </a:r>
          </a:p>
        </p:txBody>
      </p:sp>
      <p:sp>
        <p:nvSpPr>
          <p:cNvPr id="311" name="MDR Article 5"/>
          <p:cNvSpPr txBox="1">
            <a:spLocks noGrp="1"/>
          </p:cNvSpPr>
          <p:nvPr>
            <p:ph type="title"/>
          </p:nvPr>
        </p:nvSpPr>
        <p:spPr>
          <a:prstGeom prst="rect">
            <a:avLst/>
          </a:prstGeom>
        </p:spPr>
        <p:txBody>
          <a:bodyPr/>
          <a:lstStyle>
            <a:lvl1pPr>
              <a:defRPr>
                <a:solidFill>
                  <a:schemeClr val="accent6">
                    <a:satOff val="-16844"/>
                    <a:lumOff val="-30747"/>
                  </a:schemeClr>
                </a:solidFill>
              </a:defRPr>
            </a:lvl1pPr>
          </a:lstStyle>
          <a:p>
            <a:r>
              <a:t>MDR Article 5</a:t>
            </a:r>
          </a:p>
        </p:txBody>
      </p:sp>
      <p:sp>
        <p:nvSpPr>
          <p:cNvPr id="312" name="Piyasaya arz ve hizmete sunum"/>
          <p:cNvSpPr txBox="1"/>
          <p:nvPr/>
        </p:nvSpPr>
        <p:spPr>
          <a:xfrm>
            <a:off x="12496800" y="2372962"/>
            <a:ext cx="9779000"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a:bodyPr>
          <a:lstStyle>
            <a:lvl1pPr algn="l" defTabSz="767715">
              <a:defRPr sz="5115" b="1">
                <a:solidFill>
                  <a:schemeClr val="accent1"/>
                </a:solidFill>
              </a:defRPr>
            </a:lvl1pPr>
          </a:lstStyle>
          <a:p>
            <a:r>
              <a:t>Piyasaya arz ve hizmete sunum </a:t>
            </a:r>
          </a:p>
        </p:txBody>
      </p:sp>
      <p:sp>
        <p:nvSpPr>
          <p:cNvPr id="313" name="MADDE 5 -                                  (3) Genel güvenlilik ve performans gerekliliklerine uygunluğun gösterilmesi, 61. madde uyarınca bir klİnİk değerlendİrmeyİ içermelidir."/>
          <p:cNvSpPr txBox="1"/>
          <p:nvPr/>
        </p:nvSpPr>
        <p:spPr>
          <a:xfrm>
            <a:off x="12496800" y="4248504"/>
            <a:ext cx="9779000" cy="8256630"/>
          </a:xfrm>
          <a:prstGeom prst="rect">
            <a:avLst/>
          </a:prstGeom>
          <a:ln w="88900">
            <a:solidFill>
              <a:schemeClr val="accent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524256" indent="-524256" algn="l" defTabSz="2096971">
              <a:lnSpc>
                <a:spcPct val="90000"/>
              </a:lnSpc>
              <a:spcBef>
                <a:spcPts val="3800"/>
              </a:spcBef>
              <a:buSzPct val="123000"/>
              <a:buChar char="•"/>
              <a:defRPr sz="6020" b="1">
                <a:solidFill>
                  <a:schemeClr val="accent6">
                    <a:satOff val="-16844"/>
                    <a:lumOff val="-30747"/>
                  </a:schemeClr>
                </a:solidFill>
              </a:defRPr>
            </a:pPr>
            <a:r>
              <a:t>MADDE 5 -                                  (3) Genel güvenlilik ve performans gerekliliklerine uygunluğun gösterilmesi, </a:t>
            </a:r>
            <a:r>
              <a:rPr u="sng" cap="all">
                <a:ln w="12700" cap="flat">
                  <a:solidFill>
                    <a:srgbClr val="000000"/>
                  </a:solidFill>
                  <a:prstDash val="solid"/>
                  <a:miter lim="400000"/>
                </a:ln>
                <a:solidFill>
                  <a:schemeClr val="accent6"/>
                </a:solidFill>
              </a:rPr>
              <a:t>61. madde</a:t>
            </a:r>
            <a:r>
              <a:t> uyarınca bir </a:t>
            </a:r>
            <a:r>
              <a:rPr u="sng" cap="all">
                <a:ln w="12700" cap="flat">
                  <a:solidFill>
                    <a:srgbClr val="000000"/>
                  </a:solidFill>
                  <a:prstDash val="solid"/>
                  <a:miter lim="400000"/>
                </a:ln>
                <a:solidFill>
                  <a:schemeClr val="accent6"/>
                </a:solidFill>
              </a:rPr>
              <a:t>klİnİk değerlendİrmeyİ</a:t>
            </a:r>
            <a:r>
              <a:t> içermelidir.</a:t>
            </a:r>
          </a:p>
        </p:txBody>
      </p:sp>
      <p:sp>
        <p:nvSpPr>
          <p:cNvPr id="314" name="Yeni Tıbbi Cihaz Yönetmeliği"/>
          <p:cNvSpPr txBox="1"/>
          <p:nvPr/>
        </p:nvSpPr>
        <p:spPr>
          <a:xfrm>
            <a:off x="12496800" y="1079500"/>
            <a:ext cx="9779000" cy="1435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lnSpcReduction="10000"/>
          </a:bodyPr>
          <a:lstStyle>
            <a:lvl1pPr algn="l" defTabSz="1682453">
              <a:lnSpc>
                <a:spcPct val="80000"/>
              </a:lnSpc>
              <a:defRPr sz="5865" b="1" spc="-117">
                <a:solidFill>
                  <a:schemeClr val="accent6">
                    <a:satOff val="-16844"/>
                    <a:lumOff val="-30747"/>
                  </a:schemeClr>
                </a:solidFill>
              </a:defRPr>
            </a:lvl1pPr>
          </a:lstStyle>
          <a:p>
            <a:r>
              <a:t>Yeni Tıbbi Cihaz Yönetmeliği</a:t>
            </a:r>
          </a:p>
        </p:txBody>
      </p:sp>
      <p:sp>
        <p:nvSpPr>
          <p:cNvPr id="315" name="Rectangle"/>
          <p:cNvSpPr/>
          <p:nvPr/>
        </p:nvSpPr>
        <p:spPr>
          <a:xfrm>
            <a:off x="204217" y="851978"/>
            <a:ext cx="23975566" cy="12124845"/>
          </a:xfrm>
          <a:prstGeom prst="rect">
            <a:avLst/>
          </a:prstGeom>
          <a:ln w="304800">
            <a:solidFill>
              <a:srgbClr val="5E5E5E"/>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 name="Slide Number Placeholder 1">
            <a:extLst>
              <a:ext uri="{FF2B5EF4-FFF2-40B4-BE49-F238E27FC236}">
                <a16:creationId xmlns:a16="http://schemas.microsoft.com/office/drawing/2014/main" id="{2725F5EA-35DF-1FC2-3465-2672F2423551}"/>
              </a:ext>
            </a:extLst>
          </p:cNvPr>
          <p:cNvSpPr>
            <a:spLocks noGrp="1"/>
          </p:cNvSpPr>
          <p:nvPr>
            <p:ph type="sldNum" sz="quarter" idx="2"/>
          </p:nvPr>
        </p:nvSpPr>
        <p:spPr/>
        <p:txBody>
          <a:bodyPr/>
          <a:lstStyle/>
          <a:p>
            <a:fld id="{86CB4B4D-7CA3-9044-876B-883B54F8677D}" type="slidenum">
              <a:rPr lang="en-US" smtClean="0"/>
              <a:t>34</a:t>
            </a:fld>
            <a:endParaRPr lang="en-US"/>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Rules on ‘CLINICAL EVIDENCE’ have been reinforced (MDR, MDCG, MEDDEV),…"/>
          <p:cNvSpPr txBox="1">
            <a:spLocks noGrp="1"/>
          </p:cNvSpPr>
          <p:nvPr>
            <p:ph type="body" sz="half" idx="1"/>
          </p:nvPr>
        </p:nvSpPr>
        <p:spPr>
          <a:prstGeom prst="rect">
            <a:avLst/>
          </a:prstGeom>
          <a:ln w="152400">
            <a:solidFill>
              <a:schemeClr val="accent1"/>
            </a:solidFill>
          </a:ln>
        </p:spPr>
        <p:txBody>
          <a:bodyPr/>
          <a:lstStyle/>
          <a:p>
            <a:pPr marL="548639" indent="-548639" defTabSz="2194505">
              <a:spcBef>
                <a:spcPts val="4000"/>
              </a:spcBef>
              <a:defRPr sz="4319" b="1">
                <a:solidFill>
                  <a:schemeClr val="accent1">
                    <a:lumOff val="-13575"/>
                  </a:schemeClr>
                </a:solidFill>
              </a:defRPr>
            </a:pPr>
            <a:r>
              <a:t>Rules on ‘</a:t>
            </a:r>
            <a:r>
              <a:rPr u="sng">
                <a:solidFill>
                  <a:schemeClr val="accent1">
                    <a:lumOff val="16847"/>
                  </a:schemeClr>
                </a:solidFill>
              </a:rPr>
              <a:t>CLINICAL EVIDENCE</a:t>
            </a:r>
            <a:r>
              <a:t>’ have been reinforced </a:t>
            </a:r>
            <a:r>
              <a:rPr>
                <a:solidFill>
                  <a:schemeClr val="accent1">
                    <a:hueOff val="114395"/>
                    <a:lumOff val="-24975"/>
                  </a:schemeClr>
                </a:solidFill>
              </a:rPr>
              <a:t>(</a:t>
            </a:r>
            <a:r>
              <a:rPr u="sng">
                <a:solidFill>
                  <a:schemeClr val="accent1">
                    <a:hueOff val="114395"/>
                    <a:lumOff val="-24975"/>
                  </a:schemeClr>
                </a:solidFill>
              </a:rPr>
              <a:t>MDR, MDCG, MEDDEV</a:t>
            </a:r>
            <a:r>
              <a:rPr>
                <a:solidFill>
                  <a:schemeClr val="accent1">
                    <a:hueOff val="114395"/>
                    <a:lumOff val="-24975"/>
                  </a:schemeClr>
                </a:solidFill>
              </a:rPr>
              <a:t>)</a:t>
            </a:r>
            <a:r>
              <a:t>, </a:t>
            </a:r>
          </a:p>
          <a:p>
            <a:pPr marL="548639" indent="-548639" defTabSz="2194505">
              <a:spcBef>
                <a:spcPts val="4000"/>
              </a:spcBef>
              <a:defRPr sz="4319" b="1">
                <a:solidFill>
                  <a:schemeClr val="accent1">
                    <a:lumOff val="-13575"/>
                  </a:schemeClr>
                </a:solidFill>
              </a:defRPr>
            </a:pPr>
            <a:r>
              <a:t>All medical devices, even when on the market, need reassessment,</a:t>
            </a:r>
          </a:p>
          <a:p>
            <a:pPr marL="548639" indent="-548639" defTabSz="2194505">
              <a:spcBef>
                <a:spcPts val="4000"/>
              </a:spcBef>
              <a:defRPr sz="4319" b="1">
                <a:solidFill>
                  <a:schemeClr val="accent1">
                    <a:lumOff val="-13575"/>
                  </a:schemeClr>
                </a:solidFill>
              </a:defRPr>
            </a:pPr>
            <a:r>
              <a:t>Life cycle approach,</a:t>
            </a:r>
          </a:p>
          <a:p>
            <a:pPr marL="548639" indent="-548639" defTabSz="2194505">
              <a:spcBef>
                <a:spcPts val="4000"/>
              </a:spcBef>
              <a:defRPr sz="4319" b="1">
                <a:solidFill>
                  <a:schemeClr val="accent1">
                    <a:lumOff val="-13575"/>
                  </a:schemeClr>
                </a:solidFill>
              </a:defRPr>
            </a:pPr>
            <a:r>
              <a:t>Active approach,</a:t>
            </a:r>
          </a:p>
          <a:p>
            <a:pPr marL="548639" indent="-548639" defTabSz="2194505">
              <a:spcBef>
                <a:spcPts val="4000"/>
              </a:spcBef>
              <a:defRPr sz="4319" b="1">
                <a:solidFill>
                  <a:schemeClr val="accent1">
                    <a:lumOff val="-13575"/>
                  </a:schemeClr>
                </a:solidFill>
              </a:defRPr>
            </a:pPr>
            <a:r>
              <a:t>EUDAMED,</a:t>
            </a:r>
          </a:p>
          <a:p>
            <a:pPr marL="548639" indent="-548639" defTabSz="2194505">
              <a:spcBef>
                <a:spcPts val="4000"/>
              </a:spcBef>
              <a:defRPr sz="4319" b="1">
                <a:solidFill>
                  <a:schemeClr val="accent1">
                    <a:lumOff val="-13575"/>
                  </a:schemeClr>
                </a:solidFill>
              </a:defRPr>
            </a:pPr>
            <a:r>
              <a:t>Implant card.</a:t>
            </a:r>
          </a:p>
        </p:txBody>
      </p:sp>
      <p:sp>
        <p:nvSpPr>
          <p:cNvPr id="318" name="Major MDR Changes in CER context"/>
          <p:cNvSpPr txBox="1">
            <a:spLocks noGrp="1"/>
          </p:cNvSpPr>
          <p:nvPr>
            <p:ph type="title"/>
          </p:nvPr>
        </p:nvSpPr>
        <p:spPr>
          <a:xfrm>
            <a:off x="1206500" y="1079500"/>
            <a:ext cx="9779000" cy="2219325"/>
          </a:xfrm>
          <a:prstGeom prst="rect">
            <a:avLst/>
          </a:prstGeom>
          <a:ln w="9525">
            <a:round/>
          </a:ln>
        </p:spPr>
        <p:txBody>
          <a:bodyPr/>
          <a:lstStyle>
            <a:lvl1pPr defTabSz="2170121">
              <a:defRPr sz="7565" spc="-151">
                <a:solidFill>
                  <a:schemeClr val="accent1"/>
                </a:solidFill>
              </a:defRPr>
            </a:lvl1pPr>
          </a:lstStyle>
          <a:p>
            <a:r>
              <a:t>Major MDR Changes in CER context </a:t>
            </a:r>
            <a:endParaRPr sz="1068" spc="-21"/>
          </a:p>
        </p:txBody>
      </p:sp>
      <p:sp>
        <p:nvSpPr>
          <p:cNvPr id="319" name="‘KLİNİK KANIT’ ile ilgili kurallar güçlendirilmiştir (MDR, MDCG, MEDDEV),…"/>
          <p:cNvSpPr txBox="1"/>
          <p:nvPr/>
        </p:nvSpPr>
        <p:spPr>
          <a:xfrm>
            <a:off x="13474700" y="4261204"/>
            <a:ext cx="9779000" cy="8256630"/>
          </a:xfrm>
          <a:prstGeom prst="rect">
            <a:avLst/>
          </a:prstGeom>
          <a:ln w="152400">
            <a:solidFill>
              <a:schemeClr val="accent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469391" indent="-469391" algn="l" defTabSz="1877520">
              <a:lnSpc>
                <a:spcPct val="90000"/>
              </a:lnSpc>
              <a:spcBef>
                <a:spcPts val="3400"/>
              </a:spcBef>
              <a:buSzPct val="123000"/>
              <a:buChar char="•"/>
              <a:defRPr sz="3696" b="1">
                <a:solidFill>
                  <a:schemeClr val="accent6">
                    <a:satOff val="-20754"/>
                    <a:lumOff val="-16738"/>
                  </a:schemeClr>
                </a:solidFill>
              </a:defRPr>
            </a:pPr>
            <a:r>
              <a:t>‘KLİNİK KANIT’ ile ilgili kurallar güçlendirilmiştir </a:t>
            </a:r>
            <a:r>
              <a:rPr>
                <a:solidFill>
                  <a:schemeClr val="accent6"/>
                </a:solidFill>
              </a:rPr>
              <a:t>(</a:t>
            </a:r>
            <a:r>
              <a:rPr u="sng">
                <a:solidFill>
                  <a:schemeClr val="accent6"/>
                </a:solidFill>
              </a:rPr>
              <a:t>MDR, MDCG, MEDDEV</a:t>
            </a:r>
            <a:r>
              <a:rPr>
                <a:solidFill>
                  <a:schemeClr val="accent6"/>
                </a:solidFill>
              </a:rPr>
              <a:t>)</a:t>
            </a:r>
            <a:r>
              <a:t>,</a:t>
            </a:r>
          </a:p>
          <a:p>
            <a:pPr marL="469391" indent="-469391" algn="l" defTabSz="1877520">
              <a:lnSpc>
                <a:spcPct val="90000"/>
              </a:lnSpc>
              <a:spcBef>
                <a:spcPts val="3400"/>
              </a:spcBef>
              <a:buSzPct val="123000"/>
              <a:buChar char="•"/>
              <a:defRPr sz="3696" b="1">
                <a:solidFill>
                  <a:schemeClr val="accent6">
                    <a:satOff val="-20754"/>
                    <a:lumOff val="-16738"/>
                  </a:schemeClr>
                </a:solidFill>
              </a:defRPr>
            </a:pPr>
            <a:r>
              <a:t>Tüm tıbbi cihazların, piyasaya arz sonrasını da kapsayarak, yeniden değerlendirilmesi zorunlu kılınmıştır,</a:t>
            </a:r>
          </a:p>
          <a:p>
            <a:pPr marL="469391" indent="-469391" algn="l" defTabSz="1877520">
              <a:lnSpc>
                <a:spcPct val="90000"/>
              </a:lnSpc>
              <a:spcBef>
                <a:spcPts val="3400"/>
              </a:spcBef>
              <a:buSzPct val="123000"/>
              <a:buChar char="•"/>
              <a:defRPr sz="3696" b="1">
                <a:solidFill>
                  <a:schemeClr val="accent6">
                    <a:satOff val="-20754"/>
                    <a:lumOff val="-16738"/>
                  </a:schemeClr>
                </a:solidFill>
              </a:defRPr>
            </a:pPr>
            <a:r>
              <a:t>Yaşam döngüsü boyunca sorumluluk yükümlülüğü getirilmiştir, </a:t>
            </a:r>
          </a:p>
          <a:p>
            <a:pPr marL="469391" indent="-469391" algn="l" defTabSz="1877520">
              <a:lnSpc>
                <a:spcPct val="90000"/>
              </a:lnSpc>
              <a:spcBef>
                <a:spcPts val="3400"/>
              </a:spcBef>
              <a:buSzPct val="123000"/>
              <a:buChar char="•"/>
              <a:defRPr sz="3696" b="1">
                <a:solidFill>
                  <a:schemeClr val="accent6">
                    <a:satOff val="-20754"/>
                    <a:lumOff val="-16738"/>
                  </a:schemeClr>
                </a:solidFill>
              </a:defRPr>
            </a:pPr>
            <a:r>
              <a:t>Aktif gözetim yaklaşımı benimsenmiştir,</a:t>
            </a:r>
          </a:p>
          <a:p>
            <a:pPr marL="469391" indent="-469391" algn="l" defTabSz="1877520">
              <a:lnSpc>
                <a:spcPct val="90000"/>
              </a:lnSpc>
              <a:spcBef>
                <a:spcPts val="3400"/>
              </a:spcBef>
              <a:buSzPct val="123000"/>
              <a:buChar char="•"/>
              <a:defRPr sz="3696" b="1">
                <a:solidFill>
                  <a:schemeClr val="accent6">
                    <a:satOff val="-20754"/>
                    <a:lumOff val="-16738"/>
                  </a:schemeClr>
                </a:solidFill>
              </a:defRPr>
            </a:pPr>
            <a:r>
              <a:t>EUDAMED,</a:t>
            </a:r>
          </a:p>
          <a:p>
            <a:pPr marL="469391" indent="-469391" algn="l" defTabSz="1877520">
              <a:lnSpc>
                <a:spcPct val="90000"/>
              </a:lnSpc>
              <a:spcBef>
                <a:spcPts val="3400"/>
              </a:spcBef>
              <a:buSzPct val="123000"/>
              <a:buChar char="•"/>
              <a:defRPr sz="3696" b="1">
                <a:solidFill>
                  <a:schemeClr val="accent6">
                    <a:satOff val="-20754"/>
                    <a:lumOff val="-16738"/>
                  </a:schemeClr>
                </a:solidFill>
              </a:defRPr>
            </a:pPr>
            <a:r>
              <a:t>İmplant kartı.</a:t>
            </a:r>
          </a:p>
        </p:txBody>
      </p:sp>
      <p:grpSp>
        <p:nvGrpSpPr>
          <p:cNvPr id="322" name="Tıbbi Cihaz Yönetmeliğinde ‘KLİNİK DEĞERLENDİRME RAPORU’ Bağlamında Büyük Değişiklikler"/>
          <p:cNvGrpSpPr/>
          <p:nvPr/>
        </p:nvGrpSpPr>
        <p:grpSpPr>
          <a:xfrm>
            <a:off x="13258800" y="952500"/>
            <a:ext cx="10210800" cy="2752725"/>
            <a:chOff x="0" y="0"/>
            <a:chExt cx="10210800" cy="2752725"/>
          </a:xfrm>
        </p:grpSpPr>
        <p:sp>
          <p:nvSpPr>
            <p:cNvPr id="321" name="Tıbbi Cihaz Yönetmeliğinde ‘KLİNİK DEĞERLENDİRME RAPORU’ Bağlamında Büyük Değişiklikler"/>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lvl1pPr algn="l" defTabSz="1316703">
                <a:lnSpc>
                  <a:spcPct val="80000"/>
                </a:lnSpc>
                <a:defRPr sz="4590" b="1" spc="-91">
                  <a:solidFill>
                    <a:schemeClr val="accent6">
                      <a:satOff val="-16844"/>
                      <a:lumOff val="-30747"/>
                    </a:schemeClr>
                  </a:solidFill>
                </a:defRPr>
              </a:lvl1pPr>
            </a:lstStyle>
            <a:p>
              <a:r>
                <a:t>Tıbbi Cihaz Yönetmeliğinde ‘KLİNİK DEĞERLENDİRME RAPORU’ Bağlamında Büyük Değişiklikler </a:t>
              </a:r>
            </a:p>
          </p:txBody>
        </p:sp>
        <p:pic>
          <p:nvPicPr>
            <p:cNvPr id="320" name="Tıbbi Cihaz Yönetmeliğinde ‘KLİNİK DEĞERLENDİRME RAPORU’ Bağlamında Büyük Değişiklikler Tıbbi Cihaz Yönetmeliğinde ‘KLİNİK DEĞERLENDİRME RAPORU’ Bağlamında Büyük Değişiklikler " descr="Tıbbi Cihaz Yönetmeliğinde ‘KLİNİK DEĞERLENDİRME RAPORU’ Bağlamında Büyük Değişiklikler Tıbbi Cihaz Yönetmeliğinde ‘KLİNİK DEĞERLENDİRME RAPORU’ Bağlamında Büyük Değişiklikler "/>
            <p:cNvPicPr>
              <a:picLocks/>
            </p:cNvPicPr>
            <p:nvPr/>
          </p:nvPicPr>
          <p:blipFill>
            <a:blip r:embed="rId2"/>
            <a:stretch>
              <a:fillRect/>
            </a:stretch>
          </p:blipFill>
          <p:spPr>
            <a:xfrm>
              <a:off x="0" y="0"/>
              <a:ext cx="10210800" cy="2752725"/>
            </a:xfrm>
            <a:prstGeom prst="rect">
              <a:avLst/>
            </a:prstGeom>
            <a:effectLst/>
          </p:spPr>
        </p:pic>
      </p:grpSp>
      <p:sp>
        <p:nvSpPr>
          <p:cNvPr id="323" name="Source/Kaynakça https://ec.europa.eu/growth/sectors/medical-devices/regulatory-framework_en"/>
          <p:cNvSpPr txBox="1"/>
          <p:nvPr/>
        </p:nvSpPr>
        <p:spPr>
          <a:xfrm>
            <a:off x="66090" y="13123520"/>
            <a:ext cx="14498220" cy="524560"/>
          </a:xfrm>
          <a:prstGeom prst="rect">
            <a:avLst/>
          </a:prstGeom>
          <a:ln w="63500">
            <a:solidFill>
              <a:schemeClr val="accent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b="1"/>
            </a:pPr>
            <a:r>
              <a:rPr>
                <a:solidFill>
                  <a:srgbClr val="000000"/>
                </a:solidFill>
              </a:rPr>
              <a:t>Source/Kaynakça </a:t>
            </a:r>
            <a:r>
              <a:t>https://ec.europa.eu/growth/sectors/medical-devices/regulatory-framework_en </a:t>
            </a:r>
          </a:p>
        </p:txBody>
      </p:sp>
      <p:sp>
        <p:nvSpPr>
          <p:cNvPr id="2" name="Slide Number Placeholder 1">
            <a:extLst>
              <a:ext uri="{FF2B5EF4-FFF2-40B4-BE49-F238E27FC236}">
                <a16:creationId xmlns:a16="http://schemas.microsoft.com/office/drawing/2014/main" id="{94BED3D5-776A-3ABB-0A43-C7F386D7C7B6}"/>
              </a:ext>
            </a:extLst>
          </p:cNvPr>
          <p:cNvSpPr>
            <a:spLocks noGrp="1"/>
          </p:cNvSpPr>
          <p:nvPr>
            <p:ph type="sldNum" sz="quarter" idx="2"/>
          </p:nvPr>
        </p:nvSpPr>
        <p:spPr/>
        <p:txBody>
          <a:bodyPr/>
          <a:lstStyle/>
          <a:p>
            <a:fld id="{86CB4B4D-7CA3-9044-876B-883B54F8677D}" type="slidenum">
              <a:rPr lang="en-US" smtClean="0"/>
              <a:t>35</a:t>
            </a:fld>
            <a:endParaRPr lang="en-US"/>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Risk sınıfı I, Is, Im, Ir ve bir ölçüde IIa olan tıbbi cihazlar için hazırlanan klinik değerlendirme raporlarının eskiye oranla daha fazla ayrıntı ve daha çok veri içermesi gerekmektedir."/>
          <p:cNvSpPr txBox="1">
            <a:spLocks noGrp="1"/>
          </p:cNvSpPr>
          <p:nvPr>
            <p:ph type="body" sz="half" idx="1"/>
          </p:nvPr>
        </p:nvSpPr>
        <p:spPr>
          <a:prstGeom prst="rect">
            <a:avLst/>
          </a:prstGeom>
          <a:ln w="152400">
            <a:solidFill>
              <a:schemeClr val="accent1"/>
            </a:solidFill>
          </a:ln>
        </p:spPr>
        <p:txBody>
          <a:bodyPr/>
          <a:lstStyle/>
          <a:p>
            <a:pPr marL="609600" indent="-609600">
              <a:defRPr sz="5400" b="1">
                <a:solidFill>
                  <a:schemeClr val="accent1">
                    <a:lumOff val="-13575"/>
                  </a:schemeClr>
                </a:solidFill>
              </a:defRPr>
            </a:pPr>
            <a:r>
              <a:t>Risk sınıfı </a:t>
            </a:r>
            <a:r>
              <a:rPr>
                <a:ln w="12700" cap="flat">
                  <a:solidFill>
                    <a:srgbClr val="000000"/>
                  </a:solidFill>
                  <a:prstDash val="solid"/>
                  <a:miter lim="400000"/>
                </a:ln>
              </a:rPr>
              <a:t>I, Is, Im, Ir</a:t>
            </a:r>
            <a:r>
              <a:t> ve bir ölçüde </a:t>
            </a:r>
            <a:r>
              <a:rPr>
                <a:ln w="12700" cap="flat">
                  <a:solidFill>
                    <a:srgbClr val="000000"/>
                  </a:solidFill>
                  <a:prstDash val="solid"/>
                  <a:miter lim="400000"/>
                </a:ln>
              </a:rPr>
              <a:t>IIa</a:t>
            </a:r>
            <a:r>
              <a:t> olan tıbbi cihazlar için hazırlanan klinik değerlendirme raporlarının eskiye oranla </a:t>
            </a:r>
            <a:r>
              <a:rPr u="sng">
                <a:ln w="12700" cap="flat">
                  <a:solidFill>
                    <a:srgbClr val="000000"/>
                  </a:solidFill>
                  <a:prstDash val="solid"/>
                  <a:miter lim="400000"/>
                </a:ln>
              </a:rPr>
              <a:t>daha fazla ayrıntı</a:t>
            </a:r>
            <a:r>
              <a:t> ve </a:t>
            </a:r>
            <a:r>
              <a:rPr u="sng">
                <a:ln w="12700" cap="flat">
                  <a:solidFill>
                    <a:srgbClr val="000000"/>
                  </a:solidFill>
                  <a:prstDash val="solid"/>
                  <a:miter lim="400000"/>
                </a:ln>
              </a:rPr>
              <a:t>daha çok veri</a:t>
            </a:r>
            <a:r>
              <a:t> içermesi gerekmektedir.</a:t>
            </a:r>
          </a:p>
        </p:txBody>
      </p:sp>
      <p:sp>
        <p:nvSpPr>
          <p:cNvPr id="326" name="Major MDR Changes in CER context"/>
          <p:cNvSpPr txBox="1">
            <a:spLocks noGrp="1"/>
          </p:cNvSpPr>
          <p:nvPr>
            <p:ph type="title"/>
          </p:nvPr>
        </p:nvSpPr>
        <p:spPr>
          <a:xfrm>
            <a:off x="1206500" y="1079500"/>
            <a:ext cx="9779000" cy="2219325"/>
          </a:xfrm>
          <a:prstGeom prst="rect">
            <a:avLst/>
          </a:prstGeom>
          <a:ln w="9525">
            <a:round/>
          </a:ln>
        </p:spPr>
        <p:txBody>
          <a:bodyPr/>
          <a:lstStyle>
            <a:lvl1pPr defTabSz="2170121">
              <a:defRPr sz="7565" spc="-151">
                <a:solidFill>
                  <a:schemeClr val="accent1"/>
                </a:solidFill>
              </a:defRPr>
            </a:lvl1pPr>
          </a:lstStyle>
          <a:p>
            <a:r>
              <a:t>Major MDR Changes in CER context </a:t>
            </a:r>
            <a:endParaRPr sz="1068" spc="-21"/>
          </a:p>
        </p:txBody>
      </p:sp>
      <p:sp>
        <p:nvSpPr>
          <p:cNvPr id="327" name="Risk sınıfı IIb, III, implante edilen tıbbi cihazlar ve yeni malzeme ve/veya teknolojilerin kullanıldığı tıbbi cihazlar için hazırlanan klinik değerlendirme raporlarında ise üreticilerin daha fazla ve daha geniş kapsamlı klinik veri sunması gerekmektedir"/>
          <p:cNvSpPr txBox="1"/>
          <p:nvPr/>
        </p:nvSpPr>
        <p:spPr>
          <a:xfrm>
            <a:off x="13474700" y="4261204"/>
            <a:ext cx="9779000" cy="8256630"/>
          </a:xfrm>
          <a:prstGeom prst="rect">
            <a:avLst/>
          </a:prstGeom>
          <a:ln w="152400">
            <a:solidFill>
              <a:schemeClr val="accent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609600" indent="-609600" algn="l">
              <a:lnSpc>
                <a:spcPct val="90000"/>
              </a:lnSpc>
              <a:spcBef>
                <a:spcPts val="4500"/>
              </a:spcBef>
              <a:buSzPct val="123000"/>
              <a:buChar char="•"/>
              <a:defRPr sz="4900" b="1">
                <a:solidFill>
                  <a:schemeClr val="accent6">
                    <a:satOff val="-16844"/>
                    <a:lumOff val="-30747"/>
                  </a:schemeClr>
                </a:solidFill>
              </a:defRPr>
            </a:pPr>
            <a:r>
              <a:t>Risk sınıfı </a:t>
            </a:r>
            <a:r>
              <a:rPr>
                <a:ln w="12700" cap="flat">
                  <a:solidFill>
                    <a:srgbClr val="000000"/>
                  </a:solidFill>
                  <a:prstDash val="solid"/>
                  <a:miter lim="400000"/>
                </a:ln>
              </a:rPr>
              <a:t>IIb, III, implante edilen tıbbi cihazlar</a:t>
            </a:r>
            <a:r>
              <a:t> ve </a:t>
            </a:r>
            <a:r>
              <a:rPr>
                <a:ln w="12700" cap="flat">
                  <a:solidFill>
                    <a:srgbClr val="000000"/>
                  </a:solidFill>
                  <a:prstDash val="solid"/>
                  <a:miter lim="400000"/>
                </a:ln>
              </a:rPr>
              <a:t>yeni malzeme ve/veya teknolojilerin kullanıldığı tıbbi cihazlar </a:t>
            </a:r>
            <a:r>
              <a:t>için hazırlanan klinik değerlendirme raporlarında ise üreticilerin </a:t>
            </a:r>
            <a:r>
              <a:rPr u="sng">
                <a:ln w="12700" cap="flat">
                  <a:solidFill>
                    <a:srgbClr val="000000"/>
                  </a:solidFill>
                  <a:prstDash val="solid"/>
                  <a:miter lim="400000"/>
                </a:ln>
              </a:rPr>
              <a:t>daha fazla</a:t>
            </a:r>
            <a:r>
              <a:t> ve </a:t>
            </a:r>
            <a:r>
              <a:rPr u="sng">
                <a:ln w="12700" cap="flat">
                  <a:solidFill>
                    <a:srgbClr val="000000"/>
                  </a:solidFill>
                  <a:prstDash val="solid"/>
                  <a:miter lim="400000"/>
                </a:ln>
              </a:rPr>
              <a:t>daha geniş kapsamlı</a:t>
            </a:r>
            <a:r>
              <a:t> klinik veri sunması gerekmektedir.</a:t>
            </a:r>
          </a:p>
        </p:txBody>
      </p:sp>
      <p:grpSp>
        <p:nvGrpSpPr>
          <p:cNvPr id="330" name="Tıbbi Cihaz Yönetmeliğinde ‘KLİNİK DEĞERLENDİRME RAPORU’ Bağlamında Büyük Değişiklikler"/>
          <p:cNvGrpSpPr/>
          <p:nvPr/>
        </p:nvGrpSpPr>
        <p:grpSpPr>
          <a:xfrm>
            <a:off x="13258800" y="952500"/>
            <a:ext cx="10210800" cy="2752725"/>
            <a:chOff x="0" y="0"/>
            <a:chExt cx="10210800" cy="2752725"/>
          </a:xfrm>
        </p:grpSpPr>
        <p:sp>
          <p:nvSpPr>
            <p:cNvPr id="329" name="Tıbbi Cihaz Yönetmeliğinde ‘KLİNİK DEĞERLENDİRME RAPORU’ Bağlamında Büyük Değişiklikler"/>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lvl1pPr algn="l" defTabSz="1316703">
                <a:lnSpc>
                  <a:spcPct val="80000"/>
                </a:lnSpc>
                <a:defRPr sz="4590" b="1" spc="-91">
                  <a:solidFill>
                    <a:schemeClr val="accent6">
                      <a:satOff val="-16844"/>
                      <a:lumOff val="-30747"/>
                    </a:schemeClr>
                  </a:solidFill>
                </a:defRPr>
              </a:lvl1pPr>
            </a:lstStyle>
            <a:p>
              <a:r>
                <a:t>Tıbbi Cihaz Yönetmeliğinde ‘KLİNİK DEĞERLENDİRME RAPORU’ Bağlamında Büyük Değişiklikler </a:t>
              </a:r>
            </a:p>
          </p:txBody>
        </p:sp>
        <p:pic>
          <p:nvPicPr>
            <p:cNvPr id="328" name="Tıbbi Cihaz Yönetmeliğinde ‘KLİNİK DEĞERLENDİRME RAPORU’ Bağlamında Büyük Değişiklikler Tıbbi Cihaz Yönetmeliğinde ‘KLİNİK DEĞERLENDİRME RAPORU’ Bağlamında Büyük Değişiklikler " descr="Tıbbi Cihaz Yönetmeliğinde ‘KLİNİK DEĞERLENDİRME RAPORU’ Bağlamında Büyük Değişiklikler Tıbbi Cihaz Yönetmeliğinde ‘KLİNİK DEĞERLENDİRME RAPORU’ Bağlamında Büyük Değişiklikler "/>
            <p:cNvPicPr>
              <a:picLocks/>
            </p:cNvPicPr>
            <p:nvPr/>
          </p:nvPicPr>
          <p:blipFill>
            <a:blip r:embed="rId2"/>
            <a:stretch>
              <a:fillRect/>
            </a:stretch>
          </p:blipFill>
          <p:spPr>
            <a:xfrm>
              <a:off x="0" y="0"/>
              <a:ext cx="10210800" cy="2752725"/>
            </a:xfrm>
            <a:prstGeom prst="rect">
              <a:avLst/>
            </a:prstGeom>
            <a:effectLst/>
          </p:spPr>
        </p:pic>
      </p:grpSp>
      <p:sp>
        <p:nvSpPr>
          <p:cNvPr id="2" name="Slide Number Placeholder 1">
            <a:extLst>
              <a:ext uri="{FF2B5EF4-FFF2-40B4-BE49-F238E27FC236}">
                <a16:creationId xmlns:a16="http://schemas.microsoft.com/office/drawing/2014/main" id="{E0CB0FC8-8EBD-FF5A-0894-2D1B31516486}"/>
              </a:ext>
            </a:extLst>
          </p:cNvPr>
          <p:cNvSpPr>
            <a:spLocks noGrp="1"/>
          </p:cNvSpPr>
          <p:nvPr>
            <p:ph type="sldNum" sz="quarter" idx="2"/>
          </p:nvPr>
        </p:nvSpPr>
        <p:spPr/>
        <p:txBody>
          <a:bodyPr/>
          <a:lstStyle/>
          <a:p>
            <a:fld id="{86CB4B4D-7CA3-9044-876B-883B54F8677D}" type="slidenum">
              <a:rPr lang="en-US" smtClean="0"/>
              <a:t>36</a:t>
            </a:fld>
            <a:endParaRPr lang="en-US"/>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4" name="BULUNDUĞUMUZ NOKTAYA…"/>
          <p:cNvGrpSpPr/>
          <p:nvPr/>
        </p:nvGrpSpPr>
        <p:grpSpPr>
          <a:xfrm>
            <a:off x="2667952" y="4216874"/>
            <a:ext cx="19048096" cy="5561652"/>
            <a:chOff x="0" y="0"/>
            <a:chExt cx="19048094" cy="5561650"/>
          </a:xfrm>
        </p:grpSpPr>
        <p:sp>
          <p:nvSpPr>
            <p:cNvPr id="333" name="BULUNDUĞUMUZ NOKTAYA…"/>
            <p:cNvSpPr txBox="1"/>
            <p:nvPr/>
          </p:nvSpPr>
          <p:spPr>
            <a:xfrm>
              <a:off x="215900" y="139700"/>
              <a:ext cx="18616295" cy="5002851"/>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sz="10600" b="1">
                  <a:ln w="12700" cap="flat">
                    <a:solidFill>
                      <a:srgbClr val="000000"/>
                    </a:solidFill>
                    <a:prstDash val="solid"/>
                    <a:miter lim="400000"/>
                  </a:ln>
                  <a:solidFill>
                    <a:srgbClr val="929292"/>
                  </a:solidFill>
                  <a:effectLst>
                    <a:outerShdw blurRad="12700" dist="63500" dir="18900000" rotWithShape="0">
                      <a:srgbClr val="000000"/>
                    </a:outerShdw>
                  </a:effectLst>
                </a:defRPr>
              </a:pPr>
              <a:r>
                <a:t>BULUNDUĞUMUZ NOKTAYA</a:t>
              </a:r>
            </a:p>
            <a:p>
              <a:pPr>
                <a:defRPr sz="10600" b="1">
                  <a:ln w="12700" cap="flat">
                    <a:solidFill>
                      <a:srgbClr val="000000"/>
                    </a:solidFill>
                    <a:prstDash val="solid"/>
                    <a:miter lim="400000"/>
                  </a:ln>
                  <a:solidFill>
                    <a:srgbClr val="929292"/>
                  </a:solidFill>
                  <a:effectLst>
                    <a:outerShdw blurRad="12700" dist="63500" dir="18900000" rotWithShape="0">
                      <a:srgbClr val="000000"/>
                    </a:outerShdw>
                  </a:effectLst>
                </a:defRPr>
              </a:pPr>
              <a:r>
                <a:t>NEREDEN/NASIL</a:t>
              </a:r>
            </a:p>
            <a:p>
              <a:pPr>
                <a:defRPr sz="10600" b="1">
                  <a:ln w="12700" cap="flat">
                    <a:solidFill>
                      <a:srgbClr val="000000"/>
                    </a:solidFill>
                    <a:prstDash val="solid"/>
                    <a:miter lim="400000"/>
                  </a:ln>
                  <a:solidFill>
                    <a:srgbClr val="929292"/>
                  </a:solidFill>
                  <a:effectLst>
                    <a:outerShdw blurRad="12700" dist="63500" dir="18900000" rotWithShape="0">
                      <a:srgbClr val="000000"/>
                    </a:outerShdw>
                  </a:effectLst>
                </a:defRPr>
              </a:pPr>
              <a:r>
                <a:t>GELDİK?</a:t>
              </a:r>
            </a:p>
          </p:txBody>
        </p:sp>
        <p:pic>
          <p:nvPicPr>
            <p:cNvPr id="332" name="BULUNDUĞUMUZ NOKTAYA… BULUNDUĞUMUZ NOKTAYANEREDEN/NASILGELDİK?" descr="BULUNDUĞUMUZ NOKTAYA… BULUNDUĞUMUZ NOKTAYANEREDEN/NASILGELDİK?"/>
            <p:cNvPicPr>
              <a:picLocks/>
            </p:cNvPicPr>
            <p:nvPr/>
          </p:nvPicPr>
          <p:blipFill>
            <a:blip r:embed="rId2"/>
            <a:stretch>
              <a:fillRect/>
            </a:stretch>
          </p:blipFill>
          <p:spPr>
            <a:xfrm>
              <a:off x="0" y="0"/>
              <a:ext cx="19048095" cy="5561651"/>
            </a:xfrm>
            <a:prstGeom prst="rect">
              <a:avLst/>
            </a:prstGeom>
            <a:effectLst/>
          </p:spPr>
        </p:pic>
      </p:grpSp>
      <p:sp>
        <p:nvSpPr>
          <p:cNvPr id="2" name="Slide Number Placeholder 1">
            <a:extLst>
              <a:ext uri="{FF2B5EF4-FFF2-40B4-BE49-F238E27FC236}">
                <a16:creationId xmlns:a16="http://schemas.microsoft.com/office/drawing/2014/main" id="{2716BADE-75AA-032B-841D-BAA789F23FF3}"/>
              </a:ext>
            </a:extLst>
          </p:cNvPr>
          <p:cNvSpPr>
            <a:spLocks noGrp="1"/>
          </p:cNvSpPr>
          <p:nvPr>
            <p:ph type="sldNum" sz="quarter" idx="2"/>
          </p:nvPr>
        </p:nvSpPr>
        <p:spPr/>
        <p:txBody>
          <a:bodyPr/>
          <a:lstStyle/>
          <a:p>
            <a:fld id="{86CB4B4D-7CA3-9044-876B-883B54F8677D}" type="slidenum">
              <a:rPr lang="en-US" smtClean="0"/>
              <a:t>37</a:t>
            </a:fld>
            <a:endParaRPr lang="en-US"/>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KLİNİK DEĞERLENDİRME"/>
          <p:cNvSpPr txBox="1">
            <a:spLocks noGrp="1"/>
          </p:cNvSpPr>
          <p:nvPr>
            <p:ph type="title"/>
          </p:nvPr>
        </p:nvSpPr>
        <p:spPr>
          <a:prstGeom prst="rect">
            <a:avLst/>
          </a:prstGeom>
        </p:spPr>
        <p:txBody>
          <a:bodyPr/>
          <a:lstStyle>
            <a:lvl1pPr>
              <a:defRPr>
                <a:solidFill>
                  <a:schemeClr val="accent1">
                    <a:hueOff val="114395"/>
                    <a:lumOff val="-24975"/>
                  </a:schemeClr>
                </a:solidFill>
              </a:defRPr>
            </a:lvl1pPr>
          </a:lstStyle>
          <a:p>
            <a:r>
              <a:t>KLİNİK DEĞERLENDİRME</a:t>
            </a:r>
          </a:p>
        </p:txBody>
      </p:sp>
      <p:sp>
        <p:nvSpPr>
          <p:cNvPr id="337" name="SÜRECİN DEĞİŞEN MEVZUAT İÇİNDEKİ EVRİMİ"/>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chemeClr val="accent2">
                    <a:hueOff val="-202083"/>
                    <a:satOff val="17755"/>
                    <a:lumOff val="-16089"/>
                  </a:schemeClr>
                </a:solidFill>
              </a:defRPr>
            </a:lvl1pPr>
          </a:lstStyle>
          <a:p>
            <a:r>
              <a:t>SÜRECİN DEĞİŞEN MEVZUAT İÇİNDEKİ EVRİMİ</a:t>
            </a:r>
          </a:p>
        </p:txBody>
      </p:sp>
      <p:sp>
        <p:nvSpPr>
          <p:cNvPr id="338" name="European Active Implantable Medical Devices Directive (90/385/EEC, EU AIMDD) / European Medical Devices Directive (93/42/EEC, EU MDD) — 2007/47/EC Direktifinde güncellendi:…"/>
          <p:cNvSpPr txBox="1">
            <a:spLocks noGrp="1"/>
          </p:cNvSpPr>
          <p:nvPr>
            <p:ph type="body" idx="1"/>
          </p:nvPr>
        </p:nvSpPr>
        <p:spPr>
          <a:prstGeom prst="rect">
            <a:avLst/>
          </a:prstGeom>
        </p:spPr>
        <p:txBody>
          <a:bodyPr/>
          <a:lstStyle/>
          <a:p>
            <a:pPr marL="609600" indent="-609600">
              <a:defRPr sz="5600" b="1">
                <a:solidFill>
                  <a:schemeClr val="accent1">
                    <a:lumOff val="-13575"/>
                  </a:schemeClr>
                </a:solidFill>
              </a:defRPr>
            </a:pPr>
            <a:r>
              <a:t>European Active Implantable Medical Devices Directive (</a:t>
            </a:r>
            <a:r>
              <a:rPr>
                <a:solidFill>
                  <a:schemeClr val="accent5"/>
                </a:solidFill>
              </a:rPr>
              <a:t>90</a:t>
            </a:r>
            <a:r>
              <a:t>/385/EEC, EU AIMDD) / European Medical Devices Directive (</a:t>
            </a:r>
            <a:r>
              <a:rPr>
                <a:solidFill>
                  <a:schemeClr val="accent5"/>
                </a:solidFill>
              </a:rPr>
              <a:t>93</a:t>
            </a:r>
            <a:r>
              <a:t>/42/EEC, EU MDD) — </a:t>
            </a:r>
            <a:r>
              <a:rPr u="sng">
                <a:ln w="12700" cap="flat">
                  <a:solidFill>
                    <a:srgbClr val="000000"/>
                  </a:solidFill>
                  <a:prstDash val="solid"/>
                  <a:miter lim="400000"/>
                </a:ln>
                <a:solidFill>
                  <a:schemeClr val="accent5"/>
                </a:solidFill>
              </a:rPr>
              <a:t>2007</a:t>
            </a:r>
            <a:r>
              <a:rPr u="sng">
                <a:ln w="12700" cap="flat">
                  <a:solidFill>
                    <a:srgbClr val="000000"/>
                  </a:solidFill>
                  <a:prstDash val="solid"/>
                  <a:miter lim="400000"/>
                </a:ln>
                <a:solidFill>
                  <a:schemeClr val="accent6">
                    <a:satOff val="-16844"/>
                    <a:lumOff val="-30747"/>
                  </a:schemeClr>
                </a:solidFill>
              </a:rPr>
              <a:t>/47/EC Direktifinde güncellendi:</a:t>
            </a:r>
            <a:r>
              <a:t> </a:t>
            </a:r>
          </a:p>
          <a:p>
            <a:pPr>
              <a:defRPr sz="8200" b="1">
                <a:solidFill>
                  <a:schemeClr val="accent1">
                    <a:lumOff val="-13575"/>
                  </a:schemeClr>
                </a:solidFill>
              </a:defRPr>
            </a:pPr>
            <a:r>
              <a:rPr u="sng">
                <a:solidFill>
                  <a:schemeClr val="accent5"/>
                </a:solidFill>
              </a:rPr>
              <a:t>KLİNİK DEĞERLENDİRME gereklilikleri ile ilgili olarak 10-15 yılı kapsayan bir değişim süreci başladı</a:t>
            </a:r>
            <a:r>
              <a:rPr>
                <a:solidFill>
                  <a:schemeClr val="accent5"/>
                </a:solidFill>
              </a:rPr>
              <a:t>.</a:t>
            </a:r>
          </a:p>
        </p:txBody>
      </p:sp>
      <p:sp>
        <p:nvSpPr>
          <p:cNvPr id="2" name="Slide Number Placeholder 1">
            <a:extLst>
              <a:ext uri="{FF2B5EF4-FFF2-40B4-BE49-F238E27FC236}">
                <a16:creationId xmlns:a16="http://schemas.microsoft.com/office/drawing/2014/main" id="{7A762148-F6F0-049F-61BF-45AABD646A5F}"/>
              </a:ext>
            </a:extLst>
          </p:cNvPr>
          <p:cNvSpPr>
            <a:spLocks noGrp="1"/>
          </p:cNvSpPr>
          <p:nvPr>
            <p:ph type="sldNum" sz="quarter" idx="2"/>
          </p:nvPr>
        </p:nvSpPr>
        <p:spPr/>
        <p:txBody>
          <a:bodyPr/>
          <a:lstStyle/>
          <a:p>
            <a:fld id="{86CB4B4D-7CA3-9044-876B-883B54F8677D}" type="slidenum">
              <a:rPr lang="en-US" smtClean="0"/>
              <a:t>38</a:t>
            </a:fld>
            <a:endParaRPr lang="en-US"/>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KLİNİK DEĞERLENDİRME"/>
          <p:cNvSpPr txBox="1">
            <a:spLocks noGrp="1"/>
          </p:cNvSpPr>
          <p:nvPr>
            <p:ph type="title"/>
          </p:nvPr>
        </p:nvSpPr>
        <p:spPr>
          <a:prstGeom prst="rect">
            <a:avLst/>
          </a:prstGeom>
        </p:spPr>
        <p:txBody>
          <a:bodyPr/>
          <a:lstStyle>
            <a:lvl1pPr>
              <a:defRPr>
                <a:solidFill>
                  <a:schemeClr val="accent1">
                    <a:hueOff val="114395"/>
                    <a:lumOff val="-24975"/>
                  </a:schemeClr>
                </a:solidFill>
              </a:defRPr>
            </a:lvl1pPr>
          </a:lstStyle>
          <a:p>
            <a:r>
              <a:t>KLİNİK DEĞERLENDİRME</a:t>
            </a:r>
          </a:p>
        </p:txBody>
      </p:sp>
      <p:sp>
        <p:nvSpPr>
          <p:cNvPr id="341" name="SÜRECİN DEĞİŞEN MEVZUAT İÇİNDEKİ EVRİMİ"/>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chemeClr val="accent2">
                    <a:hueOff val="-202083"/>
                    <a:satOff val="17755"/>
                    <a:lumOff val="-16089"/>
                  </a:schemeClr>
                </a:solidFill>
              </a:defRPr>
            </a:lvl1pPr>
          </a:lstStyle>
          <a:p>
            <a:r>
              <a:t>SÜRECİN DEĞİŞEN MEVZUAT İÇİNDEKİ EVRİMİ</a:t>
            </a:r>
          </a:p>
        </p:txBody>
      </p:sp>
      <p:sp>
        <p:nvSpPr>
          <p:cNvPr id="342" name="Söz konusu değişiklikleri ağırlıklı olarak tıbbi cihazlarla ilgili sorunlar tetikledi.…"/>
          <p:cNvSpPr txBox="1">
            <a:spLocks noGrp="1"/>
          </p:cNvSpPr>
          <p:nvPr>
            <p:ph type="body" idx="1"/>
          </p:nvPr>
        </p:nvSpPr>
        <p:spPr>
          <a:prstGeom prst="rect">
            <a:avLst/>
          </a:prstGeom>
          <a:ln w="9525">
            <a:round/>
          </a:ln>
        </p:spPr>
        <p:txBody>
          <a:bodyPr/>
          <a:lstStyle/>
          <a:p>
            <a:pPr marL="536447" indent="-536447" defTabSz="2145738">
              <a:spcBef>
                <a:spcPts val="3900"/>
              </a:spcBef>
              <a:defRPr sz="8712" b="1" u="sng">
                <a:ln w="12700" cap="flat">
                  <a:solidFill>
                    <a:srgbClr val="000000"/>
                  </a:solidFill>
                  <a:prstDash val="solid"/>
                  <a:miter lim="400000"/>
                </a:ln>
                <a:solidFill>
                  <a:schemeClr val="accent1">
                    <a:lumOff val="-13575"/>
                  </a:schemeClr>
                </a:solidFill>
              </a:defRPr>
            </a:pPr>
            <a:r>
              <a:rPr>
                <a:solidFill>
                  <a:schemeClr val="accent5"/>
                </a:solidFill>
              </a:rPr>
              <a:t>Söz konusu değişiklikleri ağırlıklı olarak tıbbi cihazlarla ilgili sorunlar tetikledi.</a:t>
            </a:r>
          </a:p>
          <a:p>
            <a:pPr marL="804672" indent="-804672" defTabSz="2145738">
              <a:spcBef>
                <a:spcPts val="3900"/>
              </a:spcBef>
              <a:defRPr sz="4224" b="1">
                <a:solidFill>
                  <a:schemeClr val="accent1">
                    <a:lumOff val="-13575"/>
                  </a:schemeClr>
                </a:solidFill>
              </a:defRPr>
            </a:pPr>
            <a:r>
              <a:rPr sz="6336"/>
              <a:t>Düzenleyici yapı ile klinisyenlerde ortak görüş olarak </a:t>
            </a:r>
            <a:r>
              <a:rPr sz="7392" u="sng" cap="all">
                <a:ln w="12700" cap="flat">
                  <a:solidFill>
                    <a:srgbClr val="000000"/>
                  </a:solidFill>
                  <a:prstDash val="solid"/>
                  <a:miter lim="400000"/>
                </a:ln>
                <a:solidFill>
                  <a:schemeClr val="accent5"/>
                </a:solidFill>
                <a:effectLst>
                  <a:outerShdw blurRad="11176" dist="55880" dir="18900000" rotWithShape="0">
                    <a:srgbClr val="000000"/>
                  </a:outerShdw>
                </a:effectLst>
              </a:rPr>
              <a:t>tıbbİ cİhazlarla İlgİlİ klİnİk deneyİmİn yeterİnce değerlendİrİlmedİğİ</a:t>
            </a:r>
            <a:r>
              <a:rPr sz="6336"/>
              <a:t> görüşü benimsendi ve sistem bunu gerçekleştirmek üzere değişime uğradı.</a:t>
            </a:r>
            <a:r>
              <a:rPr>
                <a:solidFill>
                  <a:schemeClr val="accent5"/>
                </a:solidFill>
              </a:rPr>
              <a:t> </a:t>
            </a:r>
          </a:p>
        </p:txBody>
      </p:sp>
      <p:sp>
        <p:nvSpPr>
          <p:cNvPr id="2" name="Slide Number Placeholder 1">
            <a:extLst>
              <a:ext uri="{FF2B5EF4-FFF2-40B4-BE49-F238E27FC236}">
                <a16:creationId xmlns:a16="http://schemas.microsoft.com/office/drawing/2014/main" id="{3CC449D5-7D72-2520-9800-E773E6DB52D5}"/>
              </a:ext>
            </a:extLst>
          </p:cNvPr>
          <p:cNvSpPr>
            <a:spLocks noGrp="1"/>
          </p:cNvSpPr>
          <p:nvPr>
            <p:ph type="sldNum" sz="quarter" idx="2"/>
          </p:nvPr>
        </p:nvSpPr>
        <p:spPr/>
        <p:txBody>
          <a:bodyPr/>
          <a:lstStyle/>
          <a:p>
            <a:fld id="{86CB4B4D-7CA3-9044-876B-883B54F8677D}" type="slidenum">
              <a:rPr lang="en-US" smtClean="0"/>
              <a:t>39</a:t>
            </a:fld>
            <a:endParaRPr lang="en-US"/>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EU-Medical Device Regulation (EU-MDR)"/>
          <p:cNvSpPr txBox="1">
            <a:spLocks noGrp="1"/>
          </p:cNvSpPr>
          <p:nvPr>
            <p:ph type="title"/>
          </p:nvPr>
        </p:nvSpPr>
        <p:spPr>
          <a:prstGeom prst="rect">
            <a:avLst/>
          </a:prstGeom>
        </p:spPr>
        <p:txBody>
          <a:bodyPr/>
          <a:lstStyle>
            <a:lvl1pPr>
              <a:defRPr>
                <a:solidFill>
                  <a:schemeClr val="accent1">
                    <a:hueOff val="114395"/>
                    <a:lumOff val="-24975"/>
                  </a:schemeClr>
                </a:solidFill>
              </a:defRPr>
            </a:lvl1pPr>
          </a:lstStyle>
          <a:p>
            <a:r>
              <a:t>EU-Medical Device Regulation (EU-MDR)</a:t>
            </a:r>
          </a:p>
        </p:txBody>
      </p:sp>
      <p:sp>
        <p:nvSpPr>
          <p:cNvPr id="164" name="Mayıs 2017 - Mayıs 2021 sektörün hazırlanması İçİn tanınan süre"/>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520065">
              <a:defRPr sz="4851">
                <a:solidFill>
                  <a:srgbClr val="5E5E5E"/>
                </a:solidFill>
              </a:defRPr>
            </a:pPr>
            <a:r>
              <a:rPr u="sng">
                <a:ln w="12700" cap="flat">
                  <a:solidFill>
                    <a:srgbClr val="000000"/>
                  </a:solidFill>
                  <a:prstDash val="solid"/>
                  <a:miter lim="400000"/>
                </a:ln>
                <a:effectLst>
                  <a:outerShdw blurRad="8001" dist="40005" dir="18900000" rotWithShape="0">
                    <a:srgbClr val="000000"/>
                  </a:outerShdw>
                </a:effectLst>
              </a:rPr>
              <a:t>Mayıs 2017 - Mayıs 2021</a:t>
            </a:r>
            <a:r>
              <a:t> </a:t>
            </a:r>
            <a:r>
              <a:rPr u="sng" cap="all">
                <a:ln w="12700" cap="flat">
                  <a:solidFill>
                    <a:srgbClr val="000000"/>
                  </a:solidFill>
                  <a:prstDash val="solid"/>
                  <a:miter lim="400000"/>
                </a:ln>
                <a:solidFill>
                  <a:schemeClr val="accent5"/>
                </a:solidFill>
              </a:rPr>
              <a:t>sektörün hazırlanması İçİn tanınan süre</a:t>
            </a:r>
          </a:p>
        </p:txBody>
      </p:sp>
      <p:sp>
        <p:nvSpPr>
          <p:cNvPr id="165" name="26 Mayıs 2021’de (Türkiyede 2 Haziran 2021’de yürürlüğe giren Tıbbi Cihaz Yönetmeliği kapsamında) aşağıda sıralanan sektör paydaşlarına yenİ regülasyonu uygulama zorunluluğu getİrİlmİştİr:…"/>
          <p:cNvSpPr txBox="1">
            <a:spLocks noGrp="1"/>
          </p:cNvSpPr>
          <p:nvPr>
            <p:ph type="body" idx="1"/>
          </p:nvPr>
        </p:nvSpPr>
        <p:spPr>
          <a:prstGeom prst="rect">
            <a:avLst/>
          </a:prstGeom>
        </p:spPr>
        <p:txBody>
          <a:bodyPr/>
          <a:lstStyle/>
          <a:p>
            <a:pPr marL="414528" indent="-414528" defTabSz="1658070">
              <a:spcBef>
                <a:spcPts val="3000"/>
              </a:spcBef>
              <a:defRPr sz="4488" b="1">
                <a:solidFill>
                  <a:schemeClr val="accent1">
                    <a:lumOff val="-13575"/>
                  </a:schemeClr>
                </a:solidFill>
              </a:defRPr>
            </a:pPr>
            <a:r>
              <a:rPr>
                <a:ln w="12700" cap="flat">
                  <a:solidFill>
                    <a:srgbClr val="000000"/>
                  </a:solidFill>
                  <a:prstDash val="solid"/>
                  <a:miter lim="400000"/>
                </a:ln>
                <a:solidFill>
                  <a:schemeClr val="accent1"/>
                </a:solidFill>
              </a:rPr>
              <a:t>26 Mayıs 2021’de</a:t>
            </a:r>
            <a:r>
              <a:t> (</a:t>
            </a:r>
            <a:r>
              <a:rPr u="sng">
                <a:ln w="12700" cap="flat">
                  <a:solidFill>
                    <a:srgbClr val="000000"/>
                  </a:solidFill>
                  <a:prstDash val="solid"/>
                  <a:miter lim="400000"/>
                </a:ln>
                <a:solidFill>
                  <a:schemeClr val="accent1"/>
                </a:solidFill>
              </a:rPr>
              <a:t>Türkiyede 2 Haziran 2021’de yürürlüğe giren Tıbbi Cihaz Yönetmeliği kapsamında</a:t>
            </a:r>
            <a:r>
              <a:t>) aşağıda sıralanan </a:t>
            </a:r>
            <a:r>
              <a:rPr u="sng" cap="all">
                <a:ln w="12700" cap="flat">
                  <a:solidFill>
                    <a:srgbClr val="000000"/>
                  </a:solidFill>
                  <a:prstDash val="solid"/>
                  <a:miter lim="400000"/>
                </a:ln>
                <a:solidFill>
                  <a:schemeClr val="accent5"/>
                </a:solidFill>
              </a:rPr>
              <a:t>sektör paydaşlarına</a:t>
            </a:r>
            <a:r>
              <a:rPr u="sng"/>
              <a:t> </a:t>
            </a:r>
            <a:r>
              <a:rPr u="sng" cap="all"/>
              <a:t>yenİ regülasyonu uygulama zorunluluğu getİrİlmİştİr</a:t>
            </a:r>
            <a:r>
              <a:rPr u="sng"/>
              <a:t>:</a:t>
            </a:r>
          </a:p>
          <a:p>
            <a:pPr marL="1243583" lvl="2" indent="-414527" defTabSz="1658070">
              <a:spcBef>
                <a:spcPts val="3000"/>
              </a:spcBef>
              <a:defRPr sz="3264" b="1">
                <a:solidFill>
                  <a:schemeClr val="accent1">
                    <a:lumOff val="-13575"/>
                  </a:schemeClr>
                </a:solidFill>
              </a:defRPr>
            </a:pPr>
            <a:r>
              <a:rPr>
                <a:ln w="12700" cap="flat">
                  <a:solidFill>
                    <a:srgbClr val="000000"/>
                  </a:solidFill>
                  <a:prstDash val="solid"/>
                  <a:miter lim="400000"/>
                </a:ln>
                <a:solidFill>
                  <a:schemeClr val="accent1"/>
                </a:solidFill>
              </a:rPr>
              <a:t>Tedarikçiler</a:t>
            </a:r>
            <a:r>
              <a:t> </a:t>
            </a:r>
          </a:p>
          <a:p>
            <a:pPr marL="1658111" lvl="3" indent="-414527" defTabSz="1658070">
              <a:spcBef>
                <a:spcPts val="3000"/>
              </a:spcBef>
              <a:defRPr sz="3264" b="1">
                <a:solidFill>
                  <a:schemeClr val="accent1">
                    <a:lumOff val="-13575"/>
                  </a:schemeClr>
                </a:solidFill>
              </a:defRPr>
            </a:pPr>
            <a:r>
              <a:rPr>
                <a:ln w="12700" cap="flat">
                  <a:solidFill>
                    <a:srgbClr val="000000"/>
                  </a:solidFill>
                  <a:prstDash val="solid"/>
                  <a:miter lim="400000"/>
                </a:ln>
                <a:solidFill>
                  <a:schemeClr val="accent5"/>
                </a:solidFill>
              </a:rPr>
              <a:t>Medikal</a:t>
            </a:r>
            <a:r>
              <a:t> </a:t>
            </a:r>
          </a:p>
          <a:p>
            <a:pPr marL="1934464" lvl="4" indent="-276352" defTabSz="1658070">
              <a:spcBef>
                <a:spcPts val="3000"/>
              </a:spcBef>
              <a:defRPr sz="3264" b="1">
                <a:solidFill>
                  <a:schemeClr val="accent1">
                    <a:lumOff val="-13575"/>
                  </a:schemeClr>
                </a:solidFill>
              </a:defRPr>
            </a:pPr>
            <a:r>
              <a:rPr sz="2176"/>
              <a:t>‘‘</a:t>
            </a:r>
            <a:r>
              <a:rPr sz="2176">
                <a:ln w="12700" cap="flat">
                  <a:solidFill>
                    <a:srgbClr val="000000"/>
                  </a:solidFill>
                  <a:prstDash val="solid"/>
                  <a:miter lim="400000"/>
                </a:ln>
                <a:solidFill>
                  <a:schemeClr val="accent5"/>
                </a:solidFill>
              </a:rPr>
              <a:t>Art. 10/Cl. 9(d)</a:t>
            </a:r>
            <a:r>
              <a:rPr sz="2176"/>
              <a:t> resource management, including selection and control of suppliers and sub-contractors;</a:t>
            </a:r>
          </a:p>
          <a:p>
            <a:pPr marL="1934464" lvl="4" indent="-276352" defTabSz="1658070">
              <a:spcBef>
                <a:spcPts val="3000"/>
              </a:spcBef>
              <a:defRPr sz="3264" b="1">
                <a:solidFill>
                  <a:schemeClr val="accent1">
                    <a:lumOff val="-13575"/>
                  </a:schemeClr>
                </a:solidFill>
              </a:defRPr>
            </a:pPr>
            <a:r>
              <a:rPr sz="2176">
                <a:ln w="12700" cap="flat">
                  <a:solidFill>
                    <a:srgbClr val="000000"/>
                  </a:solidFill>
                  <a:prstDash val="solid"/>
                  <a:miter lim="400000"/>
                </a:ln>
                <a:solidFill>
                  <a:schemeClr val="accent5"/>
                </a:solidFill>
              </a:rPr>
              <a:t>Art. 93/Cl. 3(b)</a:t>
            </a:r>
            <a:r>
              <a:t> </a:t>
            </a:r>
            <a:r>
              <a:rPr sz="2176"/>
              <a:t>shall carry out both </a:t>
            </a:r>
            <a:r>
              <a:rPr sz="2176">
                <a:ln w="12700" cap="flat">
                  <a:solidFill>
                    <a:srgbClr val="000000"/>
                  </a:solidFill>
                  <a:prstDash val="solid"/>
                  <a:miter lim="400000"/>
                </a:ln>
                <a:solidFill>
                  <a:schemeClr val="accent5"/>
                </a:solidFill>
              </a:rPr>
              <a:t>announced and, if necessary, unannounced inspections</a:t>
            </a:r>
            <a:r>
              <a:rPr sz="2176"/>
              <a:t> of the premises of economic operators, as well as suppliers and/or subcontractors, and, where necessary, at the facilities of professional users. </a:t>
            </a:r>
          </a:p>
          <a:p>
            <a:pPr marL="1934464" lvl="4" indent="-276352" defTabSz="1658070">
              <a:spcBef>
                <a:spcPts val="3000"/>
              </a:spcBef>
              <a:defRPr sz="3264" b="1">
                <a:solidFill>
                  <a:schemeClr val="accent1">
                    <a:lumOff val="-13575"/>
                  </a:schemeClr>
                </a:solidFill>
              </a:defRPr>
            </a:pPr>
            <a:r>
              <a:rPr sz="2176"/>
              <a:t>Annex II. 3 (c) </a:t>
            </a:r>
            <a:r>
              <a:rPr sz="2176">
                <a:ln w="12700" cap="flat">
                  <a:solidFill>
                    <a:srgbClr val="000000"/>
                  </a:solidFill>
                  <a:prstDash val="solid"/>
                  <a:miter lim="400000"/>
                </a:ln>
                <a:solidFill>
                  <a:schemeClr val="accent5"/>
                </a:solidFill>
              </a:rPr>
              <a:t> identification of all sites, including suppliers and sub-contractors, where </a:t>
            </a:r>
            <a:r>
              <a:rPr sz="2176" u="sng" cap="all">
                <a:ln w="12700" cap="flat">
                  <a:solidFill>
                    <a:srgbClr val="000000"/>
                  </a:solidFill>
                  <a:prstDash val="solid"/>
                  <a:miter lim="400000"/>
                </a:ln>
                <a:solidFill>
                  <a:schemeClr val="accent5"/>
                </a:solidFill>
              </a:rPr>
              <a:t>design</a:t>
            </a:r>
            <a:r>
              <a:rPr sz="2176">
                <a:ln w="12700" cap="flat">
                  <a:solidFill>
                    <a:srgbClr val="000000"/>
                  </a:solidFill>
                  <a:prstDash val="solid"/>
                  <a:miter lim="400000"/>
                </a:ln>
                <a:solidFill>
                  <a:schemeClr val="accent5"/>
                </a:solidFill>
              </a:rPr>
              <a:t> and </a:t>
            </a:r>
            <a:r>
              <a:rPr sz="2176" u="sng" cap="all">
                <a:ln w="12700" cap="flat">
                  <a:solidFill>
                    <a:srgbClr val="000000"/>
                  </a:solidFill>
                  <a:prstDash val="solid"/>
                  <a:miter lim="400000"/>
                </a:ln>
                <a:solidFill>
                  <a:schemeClr val="accent5"/>
                </a:solidFill>
              </a:rPr>
              <a:t>manufacturing</a:t>
            </a:r>
            <a:r>
              <a:rPr sz="2176">
                <a:ln w="12700" cap="flat">
                  <a:solidFill>
                    <a:srgbClr val="000000"/>
                  </a:solidFill>
                  <a:prstDash val="solid"/>
                  <a:miter lim="400000"/>
                </a:ln>
                <a:solidFill>
                  <a:schemeClr val="accent5"/>
                </a:solidFill>
              </a:rPr>
              <a:t> activities are performed</a:t>
            </a:r>
            <a:r>
              <a:rPr sz="2176"/>
              <a:t>.</a:t>
            </a:r>
          </a:p>
          <a:p>
            <a:pPr marL="1934464" lvl="4" indent="-276352" defTabSz="1658070">
              <a:spcBef>
                <a:spcPts val="3000"/>
              </a:spcBef>
              <a:defRPr sz="3264" b="1">
                <a:solidFill>
                  <a:schemeClr val="accent1">
                    <a:lumOff val="-13575"/>
                  </a:schemeClr>
                </a:solidFill>
              </a:defRPr>
            </a:pPr>
            <a:r>
              <a:rPr sz="2176"/>
              <a:t>Annex IX. Chapt. I, 2.3</a:t>
            </a:r>
            <a:r>
              <a:rPr sz="2176">
                <a:ln w="12700" cap="flat">
                  <a:solidFill>
                    <a:srgbClr val="000000"/>
                  </a:solidFill>
                  <a:prstDash val="solid"/>
                  <a:miter lim="400000"/>
                </a:ln>
                <a:solidFill>
                  <a:schemeClr val="accent5"/>
                </a:solidFill>
              </a:rPr>
              <a:t> (Audit) …identification of all sites, including suppliers and sub-contractors, where design and manufacturing activities are performed.’’</a:t>
            </a:r>
            <a:endParaRPr>
              <a:ln w="12700" cap="flat">
                <a:solidFill>
                  <a:srgbClr val="000000"/>
                </a:solidFill>
                <a:prstDash val="solid"/>
                <a:miter lim="400000"/>
              </a:ln>
              <a:solidFill>
                <a:schemeClr val="accent5"/>
              </a:solidFill>
            </a:endParaRPr>
          </a:p>
          <a:p>
            <a:pPr marL="1658111" lvl="3" indent="-414527" defTabSz="1658070">
              <a:spcBef>
                <a:spcPts val="3000"/>
              </a:spcBef>
              <a:defRPr sz="3264" b="1" strike="sngStrike">
                <a:ln w="12700" cap="flat">
                  <a:solidFill>
                    <a:srgbClr val="000000"/>
                  </a:solidFill>
                  <a:prstDash val="solid"/>
                  <a:miter lim="400000"/>
                </a:ln>
                <a:solidFill>
                  <a:schemeClr val="accent5"/>
                </a:solidFill>
              </a:defRPr>
            </a:pPr>
            <a:r>
              <a:t>Sanayi</a:t>
            </a:r>
          </a:p>
        </p:txBody>
      </p:sp>
      <p:sp>
        <p:nvSpPr>
          <p:cNvPr id="166" name="Arrow"/>
          <p:cNvSpPr/>
          <p:nvPr/>
        </p:nvSpPr>
        <p:spPr>
          <a:xfrm>
            <a:off x="1574800" y="11582400"/>
            <a:ext cx="1270000" cy="1270000"/>
          </a:xfrm>
          <a:prstGeom prst="rightArrow">
            <a:avLst>
              <a:gd name="adj1" fmla="val 32000"/>
              <a:gd name="adj2" fmla="val 64000"/>
            </a:avLst>
          </a:prstGeom>
          <a:solidFill>
            <a:schemeClr val="accent5"/>
          </a:solidFill>
          <a:ln w="63500">
            <a:solidFill>
              <a:schemeClr val="accent1">
                <a:hueOff val="114395"/>
                <a:lumOff val="-24975"/>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7" name="Arrow"/>
          <p:cNvSpPr/>
          <p:nvPr/>
        </p:nvSpPr>
        <p:spPr>
          <a:xfrm rot="16198942">
            <a:off x="6816701" y="11497783"/>
            <a:ext cx="1504926" cy="1224059"/>
          </a:xfrm>
          <a:prstGeom prst="rightArrow">
            <a:avLst>
              <a:gd name="adj1" fmla="val 32000"/>
              <a:gd name="adj2" fmla="val 66402"/>
            </a:avLst>
          </a:prstGeom>
          <a:solidFill>
            <a:schemeClr val="accent5"/>
          </a:solidFill>
          <a:ln w="63500">
            <a:solidFill>
              <a:schemeClr val="accent1">
                <a:hueOff val="114395"/>
                <a:lumOff val="-24975"/>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 name="Slide Number Placeholder 1">
            <a:extLst>
              <a:ext uri="{FF2B5EF4-FFF2-40B4-BE49-F238E27FC236}">
                <a16:creationId xmlns:a16="http://schemas.microsoft.com/office/drawing/2014/main" id="{0E78A389-4265-73D7-F8D1-2AEB5217DDB0}"/>
              </a:ext>
            </a:extLst>
          </p:cNvPr>
          <p:cNvSpPr>
            <a:spLocks noGrp="1"/>
          </p:cNvSpPr>
          <p:nvPr>
            <p:ph type="sldNum" sz="quarter" idx="2"/>
          </p:nvPr>
        </p:nvSpPr>
        <p:spPr/>
        <p:txBody>
          <a:bodyPr/>
          <a:lstStyle/>
          <a:p>
            <a:fld id="{86CB4B4D-7CA3-9044-876B-883B54F8677D}" type="slidenum">
              <a:rPr lang="en-US" smtClean="0"/>
              <a:t>4</a:t>
            </a:fld>
            <a:endParaRPr lang="en-US"/>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KLİNİK DEĞERLENDİRME"/>
          <p:cNvSpPr txBox="1">
            <a:spLocks noGrp="1"/>
          </p:cNvSpPr>
          <p:nvPr>
            <p:ph type="title"/>
          </p:nvPr>
        </p:nvSpPr>
        <p:spPr>
          <a:prstGeom prst="rect">
            <a:avLst/>
          </a:prstGeom>
        </p:spPr>
        <p:txBody>
          <a:bodyPr/>
          <a:lstStyle>
            <a:lvl1pPr>
              <a:defRPr>
                <a:solidFill>
                  <a:schemeClr val="accent1">
                    <a:hueOff val="114395"/>
                    <a:lumOff val="-24975"/>
                  </a:schemeClr>
                </a:solidFill>
              </a:defRPr>
            </a:lvl1pPr>
          </a:lstStyle>
          <a:p>
            <a:r>
              <a:t>KLİNİK DEĞERLENDİRME</a:t>
            </a:r>
          </a:p>
        </p:txBody>
      </p:sp>
      <p:sp>
        <p:nvSpPr>
          <p:cNvPr id="345" name="SÜRECİN DEĞİŞEN MEVZUAT İÇİNDEKİ EVRİMİ"/>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chemeClr val="accent2">
                    <a:hueOff val="-202083"/>
                    <a:satOff val="17755"/>
                    <a:lumOff val="-16089"/>
                  </a:schemeClr>
                </a:solidFill>
              </a:defRPr>
            </a:lvl1pPr>
          </a:lstStyle>
          <a:p>
            <a:r>
              <a:t>SÜRECİN DEĞİŞEN MEVZUAT İÇİNDEKİ EVRİMİ</a:t>
            </a:r>
          </a:p>
        </p:txBody>
      </p:sp>
      <p:sp>
        <p:nvSpPr>
          <p:cNvPr id="346" name="Directive 2007/47/EC değişiklikleri:…"/>
          <p:cNvSpPr txBox="1">
            <a:spLocks noGrp="1"/>
          </p:cNvSpPr>
          <p:nvPr>
            <p:ph type="body" idx="1"/>
          </p:nvPr>
        </p:nvSpPr>
        <p:spPr>
          <a:prstGeom prst="rect">
            <a:avLst/>
          </a:prstGeom>
        </p:spPr>
        <p:txBody>
          <a:bodyPr/>
          <a:lstStyle/>
          <a:p>
            <a:pPr marL="609600" indent="-609600">
              <a:defRPr sz="6200" b="1">
                <a:solidFill>
                  <a:schemeClr val="accent1">
                    <a:lumOff val="-13575"/>
                  </a:schemeClr>
                </a:solidFill>
              </a:defRPr>
            </a:pPr>
            <a:r>
              <a:rPr u="sng">
                <a:ln w="12700" cap="flat">
                  <a:solidFill>
                    <a:srgbClr val="000000"/>
                  </a:solidFill>
                  <a:prstDash val="solid"/>
                  <a:miter lim="400000"/>
                </a:ln>
                <a:solidFill>
                  <a:schemeClr val="accent6">
                    <a:satOff val="-16844"/>
                    <a:lumOff val="-30747"/>
                  </a:schemeClr>
                </a:solidFill>
              </a:rPr>
              <a:t>Directive</a:t>
            </a:r>
            <a:r>
              <a:rPr u="sng">
                <a:ln w="12700" cap="flat">
                  <a:solidFill>
                    <a:srgbClr val="000000"/>
                  </a:solidFill>
                  <a:prstDash val="solid"/>
                  <a:miter lim="400000"/>
                </a:ln>
              </a:rPr>
              <a:t> </a:t>
            </a:r>
            <a:r>
              <a:rPr u="sng">
                <a:ln w="12700" cap="flat">
                  <a:solidFill>
                    <a:srgbClr val="000000"/>
                  </a:solidFill>
                  <a:prstDash val="solid"/>
                  <a:miter lim="400000"/>
                </a:ln>
                <a:solidFill>
                  <a:schemeClr val="accent5"/>
                </a:solidFill>
              </a:rPr>
              <a:t>2007</a:t>
            </a:r>
            <a:r>
              <a:rPr u="sng">
                <a:ln w="12700" cap="flat">
                  <a:solidFill>
                    <a:srgbClr val="000000"/>
                  </a:solidFill>
                  <a:prstDash val="solid"/>
                  <a:miter lim="400000"/>
                </a:ln>
                <a:solidFill>
                  <a:schemeClr val="accent6">
                    <a:satOff val="-16844"/>
                    <a:lumOff val="-30747"/>
                  </a:schemeClr>
                </a:solidFill>
              </a:rPr>
              <a:t>/47/EC değişiklikleri:</a:t>
            </a:r>
            <a:r>
              <a:t> </a:t>
            </a:r>
          </a:p>
          <a:p>
            <a:pPr marL="1219200" lvl="1" indent="-609600">
              <a:defRPr sz="6200" b="1">
                <a:solidFill>
                  <a:schemeClr val="accent1">
                    <a:lumOff val="-13575"/>
                  </a:schemeClr>
                </a:solidFill>
              </a:defRPr>
            </a:pPr>
            <a:r>
              <a:t>Her iki Direktife (</a:t>
            </a:r>
            <a:r>
              <a:rPr>
                <a:solidFill>
                  <a:schemeClr val="accent5"/>
                </a:solidFill>
              </a:rPr>
              <a:t>90</a:t>
            </a:r>
            <a:r>
              <a:t>/385/EEC, EU AIMDD ve </a:t>
            </a:r>
            <a:r>
              <a:rPr>
                <a:solidFill>
                  <a:schemeClr val="accent5"/>
                </a:solidFill>
              </a:rPr>
              <a:t>93</a:t>
            </a:r>
            <a:r>
              <a:t>/42/EEC, EU MDD) </a:t>
            </a:r>
            <a:r>
              <a:rPr u="sng">
                <a:solidFill>
                  <a:schemeClr val="accent5"/>
                </a:solidFill>
              </a:rPr>
              <a:t>yeni bir ‘</a:t>
            </a:r>
            <a:r>
              <a:rPr u="sng">
                <a:ln w="12700" cap="flat">
                  <a:solidFill>
                    <a:srgbClr val="000000"/>
                  </a:solidFill>
                  <a:prstDash val="solid"/>
                  <a:miter lim="400000"/>
                </a:ln>
                <a:solidFill>
                  <a:schemeClr val="accent5"/>
                </a:solidFill>
              </a:rPr>
              <a:t>KLİNİK VERİ</a:t>
            </a:r>
            <a:r>
              <a:rPr u="sng">
                <a:solidFill>
                  <a:schemeClr val="accent5"/>
                </a:solidFill>
              </a:rPr>
              <a:t>’ tanımı eklendi.</a:t>
            </a:r>
          </a:p>
          <a:p>
            <a:pPr marL="1219200" lvl="1" indent="-609600">
              <a:defRPr sz="6200" b="1">
                <a:solidFill>
                  <a:schemeClr val="accent1">
                    <a:lumOff val="-13575"/>
                  </a:schemeClr>
                </a:solidFill>
              </a:defRPr>
            </a:pPr>
            <a:r>
              <a:t>Ayrıca, </a:t>
            </a:r>
            <a:r>
              <a:rPr u="sng">
                <a:solidFill>
                  <a:schemeClr val="accent5"/>
                </a:solidFill>
              </a:rPr>
              <a:t>kabul edilebilir ‘</a:t>
            </a:r>
            <a:r>
              <a:rPr u="sng">
                <a:ln w="12700" cap="flat">
                  <a:solidFill>
                    <a:srgbClr val="000000"/>
                  </a:solidFill>
                  <a:prstDash val="solid"/>
                  <a:miter lim="400000"/>
                </a:ln>
                <a:solidFill>
                  <a:schemeClr val="accent5"/>
                </a:solidFill>
              </a:rPr>
              <a:t>KLİNİK KANIT</a:t>
            </a:r>
            <a:r>
              <a:rPr u="sng">
                <a:solidFill>
                  <a:schemeClr val="accent5"/>
                </a:solidFill>
              </a:rPr>
              <a:t>’ kaynakları</a:t>
            </a:r>
            <a:r>
              <a:t> da tanımlandı.</a:t>
            </a:r>
          </a:p>
        </p:txBody>
      </p:sp>
      <p:sp>
        <p:nvSpPr>
          <p:cNvPr id="2" name="Slide Number Placeholder 1">
            <a:extLst>
              <a:ext uri="{FF2B5EF4-FFF2-40B4-BE49-F238E27FC236}">
                <a16:creationId xmlns:a16="http://schemas.microsoft.com/office/drawing/2014/main" id="{EC38E1E0-0C48-B2FC-4B7E-AD8E2C855038}"/>
              </a:ext>
            </a:extLst>
          </p:cNvPr>
          <p:cNvSpPr>
            <a:spLocks noGrp="1"/>
          </p:cNvSpPr>
          <p:nvPr>
            <p:ph type="sldNum" sz="quarter" idx="2"/>
          </p:nvPr>
        </p:nvSpPr>
        <p:spPr/>
        <p:txBody>
          <a:bodyPr/>
          <a:lstStyle/>
          <a:p>
            <a:fld id="{86CB4B4D-7CA3-9044-876B-883B54F8677D}" type="slidenum">
              <a:rPr lang="en-US" smtClean="0"/>
              <a:t>40</a:t>
            </a:fld>
            <a:endParaRPr lang="en-US"/>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clinical data means the safety and/or performance information that is generated from the use of the device.…"/>
          <p:cNvSpPr txBox="1">
            <a:spLocks noGrp="1"/>
          </p:cNvSpPr>
          <p:nvPr>
            <p:ph type="body" sz="half" idx="1"/>
          </p:nvPr>
        </p:nvSpPr>
        <p:spPr>
          <a:prstGeom prst="rect">
            <a:avLst/>
          </a:prstGeom>
        </p:spPr>
        <p:txBody>
          <a:bodyPr/>
          <a:lstStyle/>
          <a:p>
            <a:pPr marL="323088" indent="-323088" defTabSz="1292319">
              <a:spcBef>
                <a:spcPts val="2300"/>
              </a:spcBef>
              <a:defRPr sz="3073" b="1">
                <a:solidFill>
                  <a:schemeClr val="accent1">
                    <a:hueOff val="114395"/>
                    <a:lumOff val="-24975"/>
                  </a:schemeClr>
                </a:solidFill>
              </a:defRPr>
            </a:pPr>
            <a:r>
              <a:t>‘‘</a:t>
            </a:r>
            <a:r>
              <a:rPr u="sng" cap="all">
                <a:ln w="12700" cap="flat">
                  <a:solidFill>
                    <a:srgbClr val="000000"/>
                  </a:solidFill>
                  <a:prstDash val="solid"/>
                  <a:miter lim="400000"/>
                </a:ln>
                <a:solidFill>
                  <a:schemeClr val="accent1"/>
                </a:solidFill>
              </a:rPr>
              <a:t>clinical data</a:t>
            </a:r>
            <a:r>
              <a:t> means the</a:t>
            </a:r>
            <a:r>
              <a:rPr>
                <a:ln w="12700" cap="flat">
                  <a:solidFill>
                    <a:srgbClr val="000000"/>
                  </a:solidFill>
                  <a:prstDash val="solid"/>
                  <a:miter lim="400000"/>
                </a:ln>
                <a:solidFill>
                  <a:schemeClr val="accent1"/>
                </a:solidFill>
              </a:rPr>
              <a:t> </a:t>
            </a:r>
            <a:r>
              <a:rPr u="sng" cap="all">
                <a:ln w="12700" cap="flat">
                  <a:solidFill>
                    <a:srgbClr val="000000"/>
                  </a:solidFill>
                  <a:prstDash val="solid"/>
                  <a:miter lim="400000"/>
                </a:ln>
                <a:solidFill>
                  <a:schemeClr val="accent5"/>
                </a:solidFill>
              </a:rPr>
              <a:t>safety</a:t>
            </a:r>
            <a:r>
              <a:t> and/or </a:t>
            </a:r>
            <a:r>
              <a:rPr u="sng" cap="all">
                <a:ln w="12700" cap="flat">
                  <a:solidFill>
                    <a:srgbClr val="000000"/>
                  </a:solidFill>
                  <a:prstDash val="solid"/>
                  <a:miter lim="400000"/>
                </a:ln>
                <a:solidFill>
                  <a:schemeClr val="accent5"/>
                </a:solidFill>
              </a:rPr>
              <a:t>performance</a:t>
            </a:r>
            <a:r>
              <a:t> </a:t>
            </a:r>
            <a:r>
              <a:rPr cap="all">
                <a:ln w="12700" cap="flat">
                  <a:solidFill>
                    <a:srgbClr val="000000"/>
                  </a:solidFill>
                  <a:prstDash val="solid"/>
                  <a:miter lim="400000"/>
                </a:ln>
                <a:solidFill>
                  <a:schemeClr val="accent5"/>
                </a:solidFill>
              </a:rPr>
              <a:t>information</a:t>
            </a:r>
            <a:r>
              <a:t> that is generated from </a:t>
            </a:r>
            <a:r>
              <a:rPr cap="all">
                <a:ln w="12700" cap="flat">
                  <a:solidFill>
                    <a:srgbClr val="000000"/>
                  </a:solidFill>
                  <a:prstDash val="solid"/>
                  <a:miter lim="400000"/>
                </a:ln>
                <a:solidFill>
                  <a:schemeClr val="accent5"/>
                </a:solidFill>
              </a:rPr>
              <a:t>the use of the device. </a:t>
            </a:r>
          </a:p>
          <a:p>
            <a:pPr marL="323088" indent="-323088" defTabSz="1292319">
              <a:spcBef>
                <a:spcPts val="2300"/>
              </a:spcBef>
              <a:defRPr sz="3073" b="1">
                <a:solidFill>
                  <a:schemeClr val="accent1">
                    <a:hueOff val="114395"/>
                    <a:lumOff val="-24975"/>
                  </a:schemeClr>
                </a:solidFill>
              </a:defRPr>
            </a:pPr>
            <a:r>
              <a:t>Clinical data are sourced from: </a:t>
            </a:r>
            <a:endParaRPr sz="635"/>
          </a:p>
          <a:p>
            <a:pPr marL="969263" lvl="2" indent="-323087" defTabSz="1292319">
              <a:spcBef>
                <a:spcPts val="2300"/>
              </a:spcBef>
              <a:defRPr sz="3073" b="1">
                <a:solidFill>
                  <a:schemeClr val="accent1">
                    <a:hueOff val="114395"/>
                    <a:lumOff val="-24975"/>
                  </a:schemeClr>
                </a:solidFill>
              </a:defRPr>
            </a:pPr>
            <a:r>
              <a:t>clinical investigation(s) of the device concerned, or </a:t>
            </a:r>
            <a:endParaRPr sz="635"/>
          </a:p>
          <a:p>
            <a:pPr marL="969263" lvl="2" indent="-323087" defTabSz="1292319">
              <a:spcBef>
                <a:spcPts val="2300"/>
              </a:spcBef>
              <a:defRPr sz="3073" b="1">
                <a:solidFill>
                  <a:schemeClr val="accent1">
                    <a:hueOff val="114395"/>
                    <a:lumOff val="-24975"/>
                  </a:schemeClr>
                </a:solidFill>
              </a:defRPr>
            </a:pPr>
            <a:r>
              <a:t>clinical investigation(s) or other studies reported in the scientific literature, of a similar device for which equivalence to the device in question can be demonstrated, or </a:t>
            </a:r>
            <a:endParaRPr sz="635"/>
          </a:p>
          <a:p>
            <a:pPr marL="969263" lvl="2" indent="-323087" defTabSz="1292319">
              <a:spcBef>
                <a:spcPts val="2300"/>
              </a:spcBef>
              <a:defRPr sz="3073" b="1">
                <a:solidFill>
                  <a:schemeClr val="accent1">
                    <a:hueOff val="114395"/>
                    <a:lumOff val="-24975"/>
                  </a:schemeClr>
                </a:solidFill>
              </a:defRPr>
            </a:pPr>
            <a:r>
              <a:t>published and/or unpublished reports on other clinical experience of either the device in question or a similar device for which equivalence to the device in question can be demonstrated.’’</a:t>
            </a:r>
          </a:p>
        </p:txBody>
      </p:sp>
      <p:sp>
        <p:nvSpPr>
          <p:cNvPr id="349" name="EU 2007/47/EC"/>
          <p:cNvSpPr txBox="1">
            <a:spLocks noGrp="1"/>
          </p:cNvSpPr>
          <p:nvPr>
            <p:ph type="title"/>
          </p:nvPr>
        </p:nvSpPr>
        <p:spPr>
          <a:xfrm>
            <a:off x="1206500" y="1079500"/>
            <a:ext cx="9779000" cy="2219325"/>
          </a:xfrm>
          <a:prstGeom prst="rect">
            <a:avLst/>
          </a:prstGeom>
          <a:ln w="9525">
            <a:round/>
          </a:ln>
        </p:spPr>
        <p:txBody>
          <a:bodyPr/>
          <a:lstStyle/>
          <a:p>
            <a:pPr algn="ctr">
              <a:defRPr>
                <a:ln w="12700" cap="flat">
                  <a:solidFill>
                    <a:srgbClr val="000000"/>
                  </a:solidFill>
                  <a:prstDash val="solid"/>
                  <a:miter lim="400000"/>
                </a:ln>
                <a:solidFill>
                  <a:schemeClr val="accent6">
                    <a:satOff val="-16844"/>
                    <a:lumOff val="-30747"/>
                  </a:schemeClr>
                </a:solidFill>
              </a:defRPr>
            </a:pPr>
            <a:r>
              <a:rPr u="sng">
                <a:solidFill>
                  <a:schemeClr val="accent6"/>
                </a:solidFill>
              </a:rPr>
              <a:t>EU 2007/47/EC</a:t>
            </a:r>
            <a:r>
              <a:t> </a:t>
            </a:r>
          </a:p>
          <a:p>
            <a:pPr algn="ctr">
              <a:defRPr>
                <a:ln w="12700" cap="flat">
                  <a:solidFill>
                    <a:srgbClr val="000000"/>
                  </a:solidFill>
                  <a:prstDash val="solid"/>
                  <a:miter lim="400000"/>
                </a:ln>
                <a:solidFill>
                  <a:schemeClr val="accent6">
                    <a:satOff val="-16844"/>
                    <a:lumOff val="-30747"/>
                  </a:schemeClr>
                </a:solidFill>
              </a:defRPr>
            </a:pPr>
            <a:endParaRPr sz="1200" spc="-24"/>
          </a:p>
          <a:p>
            <a:pPr algn="ctr">
              <a:defRPr>
                <a:ln w="12700" cap="flat">
                  <a:solidFill>
                    <a:srgbClr val="000000"/>
                  </a:solidFill>
                  <a:prstDash val="solid"/>
                  <a:miter lim="400000"/>
                </a:ln>
                <a:solidFill>
                  <a:schemeClr val="accent6">
                    <a:satOff val="-16844"/>
                    <a:lumOff val="-30747"/>
                  </a:schemeClr>
                </a:solidFill>
              </a:defRPr>
            </a:pPr>
            <a:endParaRPr sz="1200" spc="-24"/>
          </a:p>
        </p:txBody>
      </p:sp>
      <p:sp>
        <p:nvSpPr>
          <p:cNvPr id="350" name="‘‘i) KLİNİK VERİ: Bir cihazın kullanımı sonucunda;…"/>
          <p:cNvSpPr txBox="1"/>
          <p:nvPr/>
        </p:nvSpPr>
        <p:spPr>
          <a:xfrm>
            <a:off x="13474700" y="4261204"/>
            <a:ext cx="9779000" cy="82566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298704" indent="-298704" algn="l" defTabSz="1194786">
              <a:lnSpc>
                <a:spcPct val="90000"/>
              </a:lnSpc>
              <a:spcBef>
                <a:spcPts val="2200"/>
              </a:spcBef>
              <a:buSzPct val="123000"/>
              <a:buChar char="•"/>
              <a:defRPr sz="3185" b="1">
                <a:solidFill>
                  <a:schemeClr val="accent6">
                    <a:satOff val="-16844"/>
                    <a:lumOff val="-30747"/>
                  </a:schemeClr>
                </a:solidFill>
              </a:defRPr>
            </a:pPr>
            <a:r>
              <a:t>‘‘i) </a:t>
            </a:r>
            <a:r>
              <a:rPr u="sng">
                <a:ln w="12700" cap="flat">
                  <a:solidFill>
                    <a:srgbClr val="000000"/>
                  </a:solidFill>
                  <a:prstDash val="solid"/>
                  <a:miter lim="400000"/>
                </a:ln>
                <a:solidFill>
                  <a:schemeClr val="accent6"/>
                </a:solidFill>
              </a:rPr>
              <a:t>KLİNİK VERİ: </a:t>
            </a:r>
            <a:r>
              <a:t>Bir cihazın kullanımı sonucunda;</a:t>
            </a:r>
            <a:r>
              <a:rPr sz="784"/>
              <a:t>                                                                                                                                                                                                       </a:t>
            </a:r>
          </a:p>
          <a:p>
            <a:pPr marL="896111" lvl="2" indent="-298704" algn="l" defTabSz="1194786">
              <a:lnSpc>
                <a:spcPct val="90000"/>
              </a:lnSpc>
              <a:spcBef>
                <a:spcPts val="2200"/>
              </a:spcBef>
              <a:buSzPct val="123000"/>
              <a:buChar char="•"/>
              <a:defRPr sz="3185" b="1">
                <a:solidFill>
                  <a:schemeClr val="accent6">
                    <a:satOff val="-16844"/>
                    <a:lumOff val="-30747"/>
                  </a:schemeClr>
                </a:solidFill>
              </a:defRPr>
            </a:pPr>
            <a:r>
              <a:t>1) </a:t>
            </a:r>
            <a:r>
              <a:rPr>
                <a:ln w="12700" cap="flat">
                  <a:solidFill>
                    <a:srgbClr val="000000"/>
                  </a:solidFill>
                  <a:prstDash val="solid"/>
                  <a:miter lim="400000"/>
                </a:ln>
                <a:solidFill>
                  <a:schemeClr val="accent1">
                    <a:lumOff val="-13575"/>
                  </a:schemeClr>
                </a:solidFill>
              </a:rPr>
              <a:t>Söz konusu cihaza ilişkin klinik araştırmalardan</a:t>
            </a:r>
            <a:r>
              <a:t> veya</a:t>
            </a:r>
            <a:r>
              <a:rPr sz="784"/>
              <a:t>                                                                                                                                                         </a:t>
            </a:r>
          </a:p>
          <a:p>
            <a:pPr marL="896111" lvl="2" indent="-298704" algn="l" defTabSz="1194786">
              <a:lnSpc>
                <a:spcPct val="90000"/>
              </a:lnSpc>
              <a:spcBef>
                <a:spcPts val="2200"/>
              </a:spcBef>
              <a:buSzPct val="123000"/>
              <a:buChar char="•"/>
              <a:defRPr sz="3185" b="1">
                <a:solidFill>
                  <a:schemeClr val="accent6">
                    <a:satOff val="-16844"/>
                    <a:lumOff val="-30747"/>
                  </a:schemeClr>
                </a:solidFill>
              </a:defRPr>
            </a:pPr>
            <a:r>
              <a:t>2) </a:t>
            </a:r>
            <a:r>
              <a:rPr>
                <a:ln w="12700" cap="flat">
                  <a:solidFill>
                    <a:srgbClr val="000000"/>
                  </a:solidFill>
                  <a:prstDash val="solid"/>
                  <a:miter lim="400000"/>
                </a:ln>
                <a:solidFill>
                  <a:schemeClr val="accent1"/>
                </a:solidFill>
              </a:rPr>
              <a:t>Bu cihaza denkliği gösterilebilen benzer bir cihaza ilişkin bilimsel literatürde yer alan klinik araştırmalardan veya diğer çalışmalardan</a:t>
            </a:r>
            <a:r>
              <a:t> ya da</a:t>
            </a:r>
            <a:r>
              <a:rPr sz="784"/>
              <a:t>.                                                                                                                                </a:t>
            </a:r>
          </a:p>
          <a:p>
            <a:pPr marL="896111" lvl="2" indent="-298704" algn="l" defTabSz="1194786">
              <a:lnSpc>
                <a:spcPct val="90000"/>
              </a:lnSpc>
              <a:spcBef>
                <a:spcPts val="2200"/>
              </a:spcBef>
              <a:buSzPct val="123000"/>
              <a:buChar char="•"/>
              <a:defRPr sz="3185" b="1">
                <a:solidFill>
                  <a:schemeClr val="accent6">
                    <a:satOff val="-16844"/>
                    <a:lumOff val="-30747"/>
                  </a:schemeClr>
                </a:solidFill>
              </a:defRPr>
            </a:pPr>
            <a:r>
              <a:t>3) </a:t>
            </a:r>
            <a:r>
              <a:rPr>
                <a:ln w="12700" cap="flat">
                  <a:solidFill>
                    <a:srgbClr val="000000"/>
                  </a:solidFill>
                  <a:prstDash val="solid"/>
                  <a:miter lim="400000"/>
                </a:ln>
                <a:solidFill>
                  <a:schemeClr val="accent1">
                    <a:lumOff val="-13575"/>
                  </a:schemeClr>
                </a:solidFill>
              </a:rPr>
              <a:t>Söz konusu cihaz veya bu cihaza denkliği gösterilebilen benzer bir cihaza ilişkin diğer klinik deneyimler ile ilgili yayımlanmış ve/veya yayımlanmamış raporlardan</a:t>
            </a:r>
            <a:r>
              <a:t>                                                                                                             </a:t>
            </a:r>
          </a:p>
          <a:p>
            <a:pPr marL="298704" indent="-298704" algn="l" defTabSz="1194786">
              <a:lnSpc>
                <a:spcPct val="90000"/>
              </a:lnSpc>
              <a:spcBef>
                <a:spcPts val="2200"/>
              </a:spcBef>
              <a:buSzPct val="123000"/>
              <a:buChar char="•"/>
              <a:defRPr sz="3185" b="1">
                <a:solidFill>
                  <a:schemeClr val="accent6">
                    <a:satOff val="-16844"/>
                    <a:lumOff val="-30747"/>
                  </a:schemeClr>
                </a:solidFill>
              </a:defRPr>
            </a:pPr>
            <a:r>
              <a:rPr>
                <a:solidFill>
                  <a:srgbClr val="FFFFFF"/>
                </a:solidFill>
              </a:rPr>
              <a:t>    </a:t>
            </a:r>
            <a:r>
              <a:t>                                                                             elde edilen </a:t>
            </a:r>
            <a:r>
              <a:rPr cap="all">
                <a:ln w="12700" cap="flat">
                  <a:solidFill>
                    <a:srgbClr val="000000"/>
                  </a:solidFill>
                  <a:prstDash val="solid"/>
                  <a:miter lim="400000"/>
                </a:ln>
              </a:rPr>
              <a:t>güvenlİk</a:t>
            </a:r>
            <a:r>
              <a:t> ve/veya </a:t>
            </a:r>
            <a:r>
              <a:rPr cap="all">
                <a:ln w="12700" cap="flat">
                  <a:solidFill>
                    <a:srgbClr val="000000"/>
                  </a:solidFill>
                  <a:prstDash val="solid"/>
                  <a:miter lim="400000"/>
                </a:ln>
              </a:rPr>
              <a:t>performans bİlgİlerİnİ</a:t>
            </a:r>
            <a:r>
              <a:t> tanımlar.</a:t>
            </a:r>
          </a:p>
        </p:txBody>
      </p:sp>
      <p:grpSp>
        <p:nvGrpSpPr>
          <p:cNvPr id="353" name="TIBBİ CİHAZ YÖNETMELİĞİ…"/>
          <p:cNvGrpSpPr/>
          <p:nvPr/>
        </p:nvGrpSpPr>
        <p:grpSpPr>
          <a:xfrm>
            <a:off x="13258800" y="952500"/>
            <a:ext cx="10210800" cy="2752725"/>
            <a:chOff x="0" y="0"/>
            <a:chExt cx="10210800" cy="2752725"/>
          </a:xfrm>
        </p:grpSpPr>
        <p:sp>
          <p:nvSpPr>
            <p:cNvPr id="352" name="TIBBİ CİHAZ YÖNETMELİĞİ…"/>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defTabSz="1463003">
                <a:lnSpc>
                  <a:spcPct val="80000"/>
                </a:lnSpc>
                <a:defRPr sz="5100" b="1" spc="-102">
                  <a:ln w="12700" cap="flat">
                    <a:solidFill>
                      <a:schemeClr val="accent1"/>
                    </a:solidFill>
                    <a:prstDash val="solid"/>
                    <a:miter lim="400000"/>
                  </a:ln>
                  <a:solidFill>
                    <a:schemeClr val="accent1">
                      <a:hueOff val="114395"/>
                      <a:lumOff val="-24975"/>
                    </a:schemeClr>
                  </a:solidFill>
                </a:defRPr>
              </a:pPr>
              <a:r>
                <a:rPr u="sng">
                  <a:solidFill>
                    <a:schemeClr val="accent1"/>
                  </a:solidFill>
                </a:rPr>
                <a:t>TIBBİ CİHAZ YÖNETMELİĞİ</a:t>
              </a:r>
            </a:p>
            <a:p>
              <a:pPr defTabSz="1463003">
                <a:lnSpc>
                  <a:spcPct val="80000"/>
                </a:lnSpc>
                <a:defRPr sz="5100" b="1" spc="-102">
                  <a:ln w="12700" cap="flat">
                    <a:solidFill>
                      <a:schemeClr val="accent1"/>
                    </a:solidFill>
                    <a:prstDash val="solid"/>
                    <a:miter lim="400000"/>
                  </a:ln>
                  <a:solidFill>
                    <a:schemeClr val="accent1">
                      <a:hueOff val="114395"/>
                      <a:lumOff val="-24975"/>
                    </a:schemeClr>
                  </a:solidFill>
                </a:defRPr>
              </a:pPr>
              <a:r>
                <a:t>7 Haziran </a:t>
              </a:r>
              <a:r>
                <a:rPr u="sng">
                  <a:solidFill>
                    <a:schemeClr val="accent5"/>
                  </a:solidFill>
                </a:rPr>
                <a:t>2011</a:t>
              </a:r>
              <a:r>
                <a:t> SALI</a:t>
              </a:r>
            </a:p>
            <a:p>
              <a:pPr defTabSz="1463003">
                <a:lnSpc>
                  <a:spcPct val="80000"/>
                </a:lnSpc>
                <a:defRPr sz="5100" b="1" spc="-102">
                  <a:ln w="12700" cap="flat">
                    <a:solidFill>
                      <a:schemeClr val="accent1"/>
                    </a:solidFill>
                    <a:prstDash val="solid"/>
                    <a:miter lim="400000"/>
                  </a:ln>
                  <a:solidFill>
                    <a:schemeClr val="accent1">
                      <a:hueOff val="114395"/>
                      <a:lumOff val="-24975"/>
                    </a:schemeClr>
                  </a:solidFill>
                </a:defRPr>
              </a:pPr>
              <a:r>
                <a:t>Resmi Gazete-Sayı : 27957</a:t>
              </a:r>
            </a:p>
          </p:txBody>
        </p:sp>
        <p:pic>
          <p:nvPicPr>
            <p:cNvPr id="351" name="TIBBİ CİHAZ YÖNETMELİĞİ… TIBBİ CİHAZ YÖNETMELİĞİ7 Haziran 2011 SALIResmi Gazete-Sayı : 27957" descr="TIBBİ CİHAZ YÖNETMELİĞİ… TIBBİ CİHAZ YÖNETMELİĞİ7 Haziran 2011 SALIResmi Gazete-Sayı : 27957"/>
            <p:cNvPicPr>
              <a:picLocks/>
            </p:cNvPicPr>
            <p:nvPr/>
          </p:nvPicPr>
          <p:blipFill>
            <a:blip r:embed="rId2"/>
            <a:stretch>
              <a:fillRect/>
            </a:stretch>
          </p:blipFill>
          <p:spPr>
            <a:xfrm>
              <a:off x="0" y="0"/>
              <a:ext cx="10210800" cy="2752725"/>
            </a:xfrm>
            <a:prstGeom prst="rect">
              <a:avLst/>
            </a:prstGeom>
            <a:effectLst/>
          </p:spPr>
        </p:pic>
      </p:grpSp>
      <p:sp>
        <p:nvSpPr>
          <p:cNvPr id="354" name="Kabul edilebilir ‘KLİNİK KANIT’ kaynakları"/>
          <p:cNvSpPr txBox="1"/>
          <p:nvPr/>
        </p:nvSpPr>
        <p:spPr>
          <a:xfrm>
            <a:off x="1575765" y="12683257"/>
            <a:ext cx="12063070" cy="947886"/>
          </a:xfrm>
          <a:prstGeom prst="rect">
            <a:avLst/>
          </a:prstGeom>
          <a:ln w="139700">
            <a:solidFill>
              <a:schemeClr val="accent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4700" b="1">
                <a:solidFill>
                  <a:schemeClr val="accent5"/>
                </a:solidFill>
              </a:defRPr>
            </a:pPr>
            <a:r>
              <a:t>K</a:t>
            </a:r>
            <a:r>
              <a:rPr u="sng"/>
              <a:t>abul edilebilir ‘</a:t>
            </a:r>
            <a:r>
              <a:rPr u="sng">
                <a:ln w="12700" cap="flat">
                  <a:solidFill>
                    <a:srgbClr val="000000"/>
                  </a:solidFill>
                  <a:prstDash val="solid"/>
                  <a:miter lim="400000"/>
                </a:ln>
              </a:rPr>
              <a:t>KLİNİK KANIT</a:t>
            </a:r>
            <a:r>
              <a:rPr u="sng"/>
              <a:t>’ kaynakları</a:t>
            </a:r>
          </a:p>
        </p:txBody>
      </p:sp>
      <p:sp>
        <p:nvSpPr>
          <p:cNvPr id="355" name="Line"/>
          <p:cNvSpPr/>
          <p:nvPr/>
        </p:nvSpPr>
        <p:spPr>
          <a:xfrm flipV="1">
            <a:off x="1574799" y="6554403"/>
            <a:ext cx="2" cy="6082796"/>
          </a:xfrm>
          <a:prstGeom prst="line">
            <a:avLst/>
          </a:prstGeom>
          <a:ln w="139700">
            <a:solidFill>
              <a:schemeClr val="accent5"/>
            </a:solidFill>
            <a:miter lim="400000"/>
            <a:tailEnd type="triangle"/>
          </a:ln>
        </p:spPr>
        <p:txBody>
          <a:bodyPr lIns="50800" tIns="50800" rIns="50800" bIns="50800" anchor="ctr"/>
          <a:lstStyle/>
          <a:p>
            <a:endParaRPr/>
          </a:p>
        </p:txBody>
      </p:sp>
      <p:sp>
        <p:nvSpPr>
          <p:cNvPr id="356" name="Line"/>
          <p:cNvSpPr/>
          <p:nvPr/>
        </p:nvSpPr>
        <p:spPr>
          <a:xfrm flipV="1">
            <a:off x="11912599" y="5630379"/>
            <a:ext cx="2650134" cy="7006820"/>
          </a:xfrm>
          <a:prstGeom prst="line">
            <a:avLst/>
          </a:prstGeom>
          <a:ln w="139700">
            <a:solidFill>
              <a:schemeClr val="accent5"/>
            </a:solidFill>
            <a:miter lim="400000"/>
            <a:tailEnd type="triangle"/>
          </a:ln>
        </p:spPr>
        <p:txBody>
          <a:bodyPr lIns="50800" tIns="50800" rIns="50800" bIns="50800" anchor="ctr"/>
          <a:lstStyle/>
          <a:p>
            <a:endParaRPr/>
          </a:p>
        </p:txBody>
      </p:sp>
      <p:sp>
        <p:nvSpPr>
          <p:cNvPr id="2" name="Slide Number Placeholder 1">
            <a:extLst>
              <a:ext uri="{FF2B5EF4-FFF2-40B4-BE49-F238E27FC236}">
                <a16:creationId xmlns:a16="http://schemas.microsoft.com/office/drawing/2014/main" id="{69A93141-EAA8-EF83-7914-E54D1A03BD1C}"/>
              </a:ext>
            </a:extLst>
          </p:cNvPr>
          <p:cNvSpPr>
            <a:spLocks noGrp="1"/>
          </p:cNvSpPr>
          <p:nvPr>
            <p:ph type="sldNum" sz="quarter" idx="2"/>
          </p:nvPr>
        </p:nvSpPr>
        <p:spPr/>
        <p:txBody>
          <a:bodyPr/>
          <a:lstStyle/>
          <a:p>
            <a:fld id="{86CB4B4D-7CA3-9044-876B-883B54F8677D}" type="slidenum">
              <a:rPr lang="en-US" smtClean="0"/>
              <a:t>41</a:t>
            </a:fld>
            <a:endParaRPr lang="en-US"/>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KLİNİK DEĞERLENDİRME"/>
          <p:cNvSpPr txBox="1">
            <a:spLocks noGrp="1"/>
          </p:cNvSpPr>
          <p:nvPr>
            <p:ph type="title"/>
          </p:nvPr>
        </p:nvSpPr>
        <p:spPr>
          <a:prstGeom prst="rect">
            <a:avLst/>
          </a:prstGeom>
        </p:spPr>
        <p:txBody>
          <a:bodyPr/>
          <a:lstStyle>
            <a:lvl1pPr>
              <a:defRPr>
                <a:solidFill>
                  <a:schemeClr val="accent1">
                    <a:hueOff val="114395"/>
                    <a:lumOff val="-24975"/>
                  </a:schemeClr>
                </a:solidFill>
              </a:defRPr>
            </a:lvl1pPr>
          </a:lstStyle>
          <a:p>
            <a:r>
              <a:t>KLİNİK DEĞERLENDİRME</a:t>
            </a:r>
          </a:p>
        </p:txBody>
      </p:sp>
      <p:sp>
        <p:nvSpPr>
          <p:cNvPr id="359" name="SÜRECİN DEĞİŞEN MEVZUAT İÇİNDEKİ EVRİMİ"/>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chemeClr val="accent2">
                    <a:hueOff val="-202083"/>
                    <a:satOff val="17755"/>
                    <a:lumOff val="-16089"/>
                  </a:schemeClr>
                </a:solidFill>
              </a:defRPr>
            </a:lvl1pPr>
          </a:lstStyle>
          <a:p>
            <a:r>
              <a:t>SÜRECİN DEĞİŞEN MEVZUAT İÇİNDEKİ EVRİMİ</a:t>
            </a:r>
          </a:p>
        </p:txBody>
      </p:sp>
      <p:sp>
        <p:nvSpPr>
          <p:cNvPr id="360" name="Directive 2007/47/EC değişiklikleri:…"/>
          <p:cNvSpPr txBox="1">
            <a:spLocks noGrp="1"/>
          </p:cNvSpPr>
          <p:nvPr>
            <p:ph type="body" idx="1"/>
          </p:nvPr>
        </p:nvSpPr>
        <p:spPr>
          <a:prstGeom prst="rect">
            <a:avLst/>
          </a:prstGeom>
        </p:spPr>
        <p:txBody>
          <a:bodyPr/>
          <a:lstStyle/>
          <a:p>
            <a:pPr marL="597408" indent="-597408" defTabSz="2389572">
              <a:spcBef>
                <a:spcPts val="4400"/>
              </a:spcBef>
              <a:defRPr sz="5194" b="1">
                <a:solidFill>
                  <a:schemeClr val="accent1">
                    <a:lumOff val="-13575"/>
                  </a:schemeClr>
                </a:solidFill>
              </a:defRPr>
            </a:pPr>
            <a:r>
              <a:rPr u="sng">
                <a:ln w="12700" cap="flat">
                  <a:solidFill>
                    <a:srgbClr val="000000"/>
                  </a:solidFill>
                  <a:prstDash val="solid"/>
                  <a:miter lim="400000"/>
                </a:ln>
                <a:solidFill>
                  <a:schemeClr val="accent6">
                    <a:satOff val="-16844"/>
                    <a:lumOff val="-30747"/>
                  </a:schemeClr>
                </a:solidFill>
              </a:rPr>
              <a:t>Directive</a:t>
            </a:r>
            <a:r>
              <a:rPr u="sng">
                <a:ln w="12700" cap="flat">
                  <a:solidFill>
                    <a:srgbClr val="000000"/>
                  </a:solidFill>
                  <a:prstDash val="solid"/>
                  <a:miter lim="400000"/>
                </a:ln>
              </a:rPr>
              <a:t> </a:t>
            </a:r>
            <a:r>
              <a:rPr u="sng">
                <a:ln w="12700" cap="flat">
                  <a:solidFill>
                    <a:srgbClr val="000000"/>
                  </a:solidFill>
                  <a:prstDash val="solid"/>
                  <a:miter lim="400000"/>
                </a:ln>
                <a:solidFill>
                  <a:schemeClr val="accent5"/>
                </a:solidFill>
              </a:rPr>
              <a:t>2007</a:t>
            </a:r>
            <a:r>
              <a:rPr u="sng">
                <a:ln w="12700" cap="flat">
                  <a:solidFill>
                    <a:srgbClr val="000000"/>
                  </a:solidFill>
                  <a:prstDash val="solid"/>
                  <a:miter lim="400000"/>
                </a:ln>
                <a:solidFill>
                  <a:schemeClr val="accent6">
                    <a:satOff val="-16844"/>
                    <a:lumOff val="-30747"/>
                  </a:schemeClr>
                </a:solidFill>
              </a:rPr>
              <a:t>/47/EC değişiklikleri:</a:t>
            </a:r>
            <a:r>
              <a:t> </a:t>
            </a:r>
            <a:endParaRPr u="sng"/>
          </a:p>
          <a:p>
            <a:pPr marL="1194816" lvl="1" indent="-597408" defTabSz="2389572">
              <a:spcBef>
                <a:spcPts val="4400"/>
              </a:spcBef>
              <a:defRPr sz="5194" b="1">
                <a:solidFill>
                  <a:schemeClr val="accent1">
                    <a:lumOff val="-13575"/>
                  </a:schemeClr>
                </a:solidFill>
              </a:defRPr>
            </a:pPr>
            <a:r>
              <a:t>Direktifin, ‘</a:t>
            </a:r>
            <a:r>
              <a:rPr>
                <a:ln w="12700" cap="flat">
                  <a:solidFill>
                    <a:srgbClr val="000000"/>
                  </a:solidFill>
                  <a:prstDash val="solid"/>
                  <a:miter lim="400000"/>
                </a:ln>
                <a:solidFill>
                  <a:schemeClr val="accent5"/>
                </a:solidFill>
              </a:rPr>
              <a:t>TEMEL GEREKLER</a:t>
            </a:r>
            <a:r>
              <a:t>’ bölümüne ‘</a:t>
            </a:r>
            <a:r>
              <a:rPr u="sng">
                <a:ln w="12700" cap="flat">
                  <a:solidFill>
                    <a:srgbClr val="000000"/>
                  </a:solidFill>
                  <a:prstDash val="solid"/>
                  <a:miter lim="400000"/>
                </a:ln>
              </a:rPr>
              <a:t>uygunluk sağlama gerekliliğinin</a:t>
            </a:r>
            <a:r>
              <a:t>’ karşılanabilmesi için bir ‘</a:t>
            </a:r>
            <a:r>
              <a:rPr>
                <a:ln w="12700" cap="flat">
                  <a:solidFill>
                    <a:srgbClr val="000000"/>
                  </a:solidFill>
                  <a:prstDash val="solid"/>
                  <a:miter lim="400000"/>
                </a:ln>
                <a:solidFill>
                  <a:schemeClr val="accent5"/>
                </a:solidFill>
              </a:rPr>
              <a:t>KLİNİK DEĞERLENDİRME</a:t>
            </a:r>
            <a:r>
              <a:t>’ yapılması koşulu ‘Ek 1/l’de yer alan ‘</a:t>
            </a:r>
            <a:r>
              <a:rPr u="sng">
                <a:ln w="12700" cap="flat">
                  <a:solidFill>
                    <a:srgbClr val="000000"/>
                  </a:solidFill>
                  <a:prstDash val="solid"/>
                  <a:miter lim="400000"/>
                </a:ln>
                <a:solidFill>
                  <a:schemeClr val="accent5"/>
                </a:solidFill>
                <a:effectLst>
                  <a:outerShdw blurRad="12446" dist="62230" dir="18900000" rotWithShape="0">
                    <a:srgbClr val="000000"/>
                  </a:outerShdw>
                </a:effectLst>
              </a:rPr>
              <a:t>tasarım ve üretim</a:t>
            </a:r>
            <a:r>
              <a:t>’ kısmından çıkarılarak ‘</a:t>
            </a:r>
            <a:r>
              <a:rPr u="sng">
                <a:ln w="12700" cap="flat">
                  <a:solidFill>
                    <a:srgbClr val="000000"/>
                  </a:solidFill>
                  <a:prstDash val="solid"/>
                  <a:miter lim="400000"/>
                </a:ln>
                <a:solidFill>
                  <a:schemeClr val="accent5"/>
                </a:solidFill>
                <a:effectLst>
                  <a:outerShdw blurRad="12446" dist="62230" dir="18900000" rotWithShape="0">
                    <a:srgbClr val="000000"/>
                  </a:outerShdw>
                </a:effectLst>
              </a:rPr>
              <a:t>Genel Gerekler Bölümü</a:t>
            </a:r>
            <a:r>
              <a:t>’ne taşındı.</a:t>
            </a:r>
          </a:p>
          <a:p>
            <a:pPr marL="1318806" lvl="1" indent="-721398" defTabSz="2389572">
              <a:spcBef>
                <a:spcPts val="4400"/>
              </a:spcBef>
              <a:defRPr sz="5194" b="1">
                <a:solidFill>
                  <a:schemeClr val="accent1">
                    <a:lumOff val="-13575"/>
                  </a:schemeClr>
                </a:solidFill>
              </a:defRPr>
            </a:pPr>
            <a:r>
              <a:rPr sz="6272" u="sng">
                <a:ln w="12700" cap="flat">
                  <a:solidFill>
                    <a:srgbClr val="000000"/>
                  </a:solidFill>
                  <a:prstDash val="solid"/>
                  <a:miter lim="400000"/>
                </a:ln>
                <a:solidFill>
                  <a:schemeClr val="accent5"/>
                </a:solidFill>
                <a:effectLst>
                  <a:outerShdw blurRad="12446" dist="62230" dir="18900000" rotWithShape="0">
                    <a:srgbClr val="000000"/>
                  </a:outerShdw>
                </a:effectLst>
              </a:rPr>
              <a:t>Bu değişikliğin uygulamaya yansıması çok büyük oldu:</a:t>
            </a:r>
            <a:r>
              <a:t> Tıbbi cihazların tasarımlarından ve kullanma amaçlarından bağımsız olarak, ‘</a:t>
            </a:r>
            <a:r>
              <a:rPr u="sng">
                <a:ln w="12700" cap="flat">
                  <a:solidFill>
                    <a:srgbClr val="000000"/>
                  </a:solidFill>
                  <a:prstDash val="solid"/>
                  <a:miter lim="400000"/>
                </a:ln>
                <a:solidFill>
                  <a:schemeClr val="accent5"/>
                </a:solidFill>
                <a:effectLst>
                  <a:outerShdw blurRad="12446" dist="62230" dir="18900000" rotWithShape="0">
                    <a:srgbClr val="000000"/>
                  </a:outerShdw>
                </a:effectLst>
              </a:rPr>
              <a:t>KLİNİK DEĞERLENDİRME</a:t>
            </a:r>
            <a:r>
              <a:t>’ yapılması koşulu </a:t>
            </a:r>
            <a:r>
              <a:rPr u="sng" cap="all">
                <a:ln w="12700" cap="flat">
                  <a:solidFill>
                    <a:srgbClr val="000000"/>
                  </a:solidFill>
                  <a:prstDash val="solid"/>
                  <a:miter lim="400000"/>
                </a:ln>
                <a:solidFill>
                  <a:schemeClr val="accent5"/>
                </a:solidFill>
                <a:effectLst>
                  <a:outerShdw blurRad="12446" dist="62230" dir="18900000" rotWithShape="0">
                    <a:srgbClr val="000000"/>
                  </a:outerShdw>
                </a:effectLst>
              </a:rPr>
              <a:t>tüm</a:t>
            </a:r>
            <a:r>
              <a:rPr u="sng"/>
              <a:t> tıbbi cihazlar için somut bir gerekliliğe dönüştürüldü</a:t>
            </a:r>
            <a:r>
              <a:t>.</a:t>
            </a:r>
          </a:p>
        </p:txBody>
      </p:sp>
      <p:pic>
        <p:nvPicPr>
          <p:cNvPr id="361" name="Rectangle Rectangle" descr="Rectangle Rectangle"/>
          <p:cNvPicPr>
            <a:picLocks/>
          </p:cNvPicPr>
          <p:nvPr/>
        </p:nvPicPr>
        <p:blipFill>
          <a:blip r:embed="rId2"/>
          <a:stretch>
            <a:fillRect/>
          </a:stretch>
        </p:blipFill>
        <p:spPr>
          <a:xfrm>
            <a:off x="1095348" y="8577037"/>
            <a:ext cx="22789311" cy="4600629"/>
          </a:xfrm>
          <a:prstGeom prst="rect">
            <a:avLst/>
          </a:prstGeom>
        </p:spPr>
      </p:pic>
      <p:sp>
        <p:nvSpPr>
          <p:cNvPr id="2" name="Slide Number Placeholder 1">
            <a:extLst>
              <a:ext uri="{FF2B5EF4-FFF2-40B4-BE49-F238E27FC236}">
                <a16:creationId xmlns:a16="http://schemas.microsoft.com/office/drawing/2014/main" id="{E3B4E27D-8A8D-6544-B1CC-0E1A8BFFEF29}"/>
              </a:ext>
            </a:extLst>
          </p:cNvPr>
          <p:cNvSpPr>
            <a:spLocks noGrp="1"/>
          </p:cNvSpPr>
          <p:nvPr>
            <p:ph type="sldNum" sz="quarter" idx="2"/>
          </p:nvPr>
        </p:nvSpPr>
        <p:spPr/>
        <p:txBody>
          <a:bodyPr/>
          <a:lstStyle/>
          <a:p>
            <a:fld id="{86CB4B4D-7CA3-9044-876B-883B54F8677D}" type="slidenum">
              <a:rPr lang="en-US" smtClean="0"/>
              <a:t>42</a:t>
            </a:fld>
            <a:endParaRPr lang="en-US"/>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6a. Demonstration of conformity with the essential requirements must include a clinical evaluation in accordance with Annex X.’’"/>
          <p:cNvSpPr txBox="1">
            <a:spLocks noGrp="1"/>
          </p:cNvSpPr>
          <p:nvPr>
            <p:ph type="body" sz="half" idx="1"/>
          </p:nvPr>
        </p:nvSpPr>
        <p:spPr>
          <a:prstGeom prst="rect">
            <a:avLst/>
          </a:prstGeom>
          <a:ln w="152400">
            <a:solidFill>
              <a:schemeClr val="accent5"/>
            </a:solidFill>
          </a:ln>
        </p:spPr>
        <p:txBody>
          <a:bodyPr/>
          <a:lstStyle/>
          <a:p>
            <a:pPr marL="609600" indent="-609600">
              <a:defRPr sz="6200" b="1">
                <a:solidFill>
                  <a:schemeClr val="accent1">
                    <a:hueOff val="114395"/>
                    <a:lumOff val="-24975"/>
                  </a:schemeClr>
                </a:solidFill>
              </a:defRPr>
            </a:pPr>
            <a:r>
              <a:t>‘‘</a:t>
            </a:r>
            <a:r>
              <a:rPr u="sng"/>
              <a:t>6a</a:t>
            </a:r>
            <a:r>
              <a:t>. Demonstration of conformity with the essential requirements must include a </a:t>
            </a:r>
            <a:r>
              <a:rPr u="sng" cap="all">
                <a:ln w="12700" cap="flat">
                  <a:solidFill>
                    <a:srgbClr val="000000"/>
                  </a:solidFill>
                  <a:prstDash val="solid"/>
                  <a:miter lim="400000"/>
                </a:ln>
                <a:solidFill>
                  <a:schemeClr val="accent5"/>
                </a:solidFill>
              </a:rPr>
              <a:t>clinical evaluation</a:t>
            </a:r>
            <a:r>
              <a:t> in accordance with Annex X.’’</a:t>
            </a:r>
          </a:p>
        </p:txBody>
      </p:sp>
      <p:sp>
        <p:nvSpPr>
          <p:cNvPr id="365" name="Directive 2007/47/EC: - ANNEX I…"/>
          <p:cNvSpPr txBox="1">
            <a:spLocks noGrp="1"/>
          </p:cNvSpPr>
          <p:nvPr>
            <p:ph type="title"/>
          </p:nvPr>
        </p:nvSpPr>
        <p:spPr>
          <a:xfrm>
            <a:off x="1206500" y="1079500"/>
            <a:ext cx="9779000" cy="2219325"/>
          </a:xfrm>
          <a:prstGeom prst="rect">
            <a:avLst/>
          </a:prstGeom>
          <a:ln w="9525">
            <a:round/>
          </a:ln>
        </p:spPr>
        <p:txBody>
          <a:bodyPr/>
          <a:lstStyle/>
          <a:p>
            <a:pPr algn="ctr" defTabSz="1438619">
              <a:defRPr sz="5015" spc="-100">
                <a:ln w="12700" cap="flat">
                  <a:solidFill>
                    <a:srgbClr val="000000"/>
                  </a:solidFill>
                  <a:prstDash val="solid"/>
                  <a:miter lim="400000"/>
                </a:ln>
                <a:solidFill>
                  <a:schemeClr val="accent6">
                    <a:satOff val="-16844"/>
                    <a:lumOff val="-30747"/>
                  </a:schemeClr>
                </a:solidFill>
              </a:defRPr>
            </a:pPr>
            <a:r>
              <a:rPr u="sng"/>
              <a:t>Directive </a:t>
            </a:r>
            <a:r>
              <a:rPr u="sng">
                <a:solidFill>
                  <a:schemeClr val="accent5"/>
                </a:solidFill>
              </a:rPr>
              <a:t>2007</a:t>
            </a:r>
            <a:r>
              <a:rPr u="sng"/>
              <a:t>/47/EC:</a:t>
            </a:r>
            <a:r>
              <a:rPr u="sng">
                <a:solidFill>
                  <a:schemeClr val="accent6"/>
                </a:solidFill>
              </a:rPr>
              <a:t> - ANNEX I</a:t>
            </a:r>
            <a:r>
              <a:t> </a:t>
            </a:r>
          </a:p>
          <a:p>
            <a:pPr algn="ctr" defTabSz="1438619">
              <a:defRPr sz="5015" spc="-100">
                <a:ln w="12700" cap="flat">
                  <a:solidFill>
                    <a:srgbClr val="000000"/>
                  </a:solidFill>
                  <a:prstDash val="solid"/>
                  <a:miter lim="400000"/>
                </a:ln>
                <a:solidFill>
                  <a:schemeClr val="accent6">
                    <a:satOff val="-16844"/>
                    <a:lumOff val="-30747"/>
                  </a:schemeClr>
                </a:solidFill>
              </a:defRPr>
            </a:pPr>
            <a:r>
              <a:t>ESSENTIAL REQUIREMENTS</a:t>
            </a:r>
          </a:p>
          <a:p>
            <a:pPr algn="ctr" defTabSz="1438619">
              <a:defRPr sz="5015" spc="-100">
                <a:ln w="12700" cap="flat">
                  <a:solidFill>
                    <a:srgbClr val="000000"/>
                  </a:solidFill>
                  <a:prstDash val="solid"/>
                  <a:miter lim="400000"/>
                </a:ln>
                <a:solidFill>
                  <a:schemeClr val="accent6">
                    <a:satOff val="-16844"/>
                    <a:lumOff val="-30747"/>
                  </a:schemeClr>
                </a:solidFill>
              </a:defRPr>
            </a:pPr>
            <a:r>
              <a:t>I. GENERAL REQUIREMENTS </a:t>
            </a:r>
            <a:endParaRPr sz="708" spc="-14"/>
          </a:p>
          <a:p>
            <a:pPr algn="ctr" defTabSz="1438619">
              <a:defRPr sz="5015" spc="-100">
                <a:ln w="12700" cap="flat">
                  <a:solidFill>
                    <a:srgbClr val="000000"/>
                  </a:solidFill>
                  <a:prstDash val="solid"/>
                  <a:miter lim="400000"/>
                </a:ln>
                <a:solidFill>
                  <a:schemeClr val="accent6">
                    <a:satOff val="-16844"/>
                    <a:lumOff val="-30747"/>
                  </a:schemeClr>
                </a:solidFill>
              </a:defRPr>
            </a:pPr>
            <a:endParaRPr sz="708" spc="-14"/>
          </a:p>
        </p:txBody>
      </p:sp>
      <p:sp>
        <p:nvSpPr>
          <p:cNvPr id="366" name="‘6.a) Tıbbi cihazın temel gereklere uygunluğu, Ek X’a göre yapılan bir klİnİk değerlendİrmeyİ içermelidir.’’"/>
          <p:cNvSpPr txBox="1"/>
          <p:nvPr/>
        </p:nvSpPr>
        <p:spPr>
          <a:xfrm>
            <a:off x="13474700" y="4261204"/>
            <a:ext cx="9779000" cy="8256630"/>
          </a:xfrm>
          <a:prstGeom prst="rect">
            <a:avLst/>
          </a:prstGeom>
          <a:ln w="152400">
            <a:solidFill>
              <a:schemeClr val="accent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609600" indent="-609600" algn="l">
              <a:lnSpc>
                <a:spcPct val="90000"/>
              </a:lnSpc>
              <a:spcBef>
                <a:spcPts val="4500"/>
              </a:spcBef>
              <a:buSzPct val="123000"/>
              <a:buChar char="•"/>
              <a:defRPr sz="6600" b="1">
                <a:solidFill>
                  <a:schemeClr val="accent6">
                    <a:satOff val="-16844"/>
                    <a:lumOff val="-30747"/>
                  </a:schemeClr>
                </a:solidFill>
              </a:defRPr>
            </a:pPr>
            <a:r>
              <a:t>‘6.a) Tıbbi cihazın temel gereklere uygunluğu, Ek X’a göre yapılan bir</a:t>
            </a:r>
            <a:r>
              <a:rPr cap="all">
                <a:ln w="12700" cap="flat">
                  <a:solidFill>
                    <a:srgbClr val="000000"/>
                  </a:solidFill>
                  <a:prstDash val="solid"/>
                  <a:miter lim="400000"/>
                </a:ln>
                <a:solidFill>
                  <a:schemeClr val="accent5"/>
                </a:solidFill>
              </a:rPr>
              <a:t> </a:t>
            </a:r>
            <a:r>
              <a:rPr u="sng" cap="all">
                <a:ln w="12700" cap="flat">
                  <a:solidFill>
                    <a:srgbClr val="000000"/>
                  </a:solidFill>
                  <a:prstDash val="solid"/>
                  <a:miter lim="400000"/>
                </a:ln>
                <a:solidFill>
                  <a:schemeClr val="accent5"/>
                </a:solidFill>
              </a:rPr>
              <a:t>klİnİk değerlendİrmeyİ</a:t>
            </a:r>
            <a:r>
              <a:rPr u="sng"/>
              <a:t> </a:t>
            </a:r>
            <a:r>
              <a:t>içermelidir.’’</a:t>
            </a:r>
          </a:p>
        </p:txBody>
      </p:sp>
      <p:grpSp>
        <p:nvGrpSpPr>
          <p:cNvPr id="369" name="2007/47/EC değişiklikleri: EK I…"/>
          <p:cNvGrpSpPr/>
          <p:nvPr/>
        </p:nvGrpSpPr>
        <p:grpSpPr>
          <a:xfrm>
            <a:off x="13258800" y="952500"/>
            <a:ext cx="10210800" cy="2752725"/>
            <a:chOff x="0" y="0"/>
            <a:chExt cx="10210800" cy="2752725"/>
          </a:xfrm>
        </p:grpSpPr>
        <p:sp>
          <p:nvSpPr>
            <p:cNvPr id="368" name="2007/47/EC değişiklikleri: EK I…"/>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defTabSz="1463003">
                <a:lnSpc>
                  <a:spcPct val="80000"/>
                </a:lnSpc>
                <a:defRPr sz="5100" b="1" spc="-102">
                  <a:ln w="12700" cap="flat">
                    <a:solidFill>
                      <a:schemeClr val="accent1"/>
                    </a:solidFill>
                    <a:prstDash val="solid"/>
                    <a:miter lim="400000"/>
                  </a:ln>
                  <a:solidFill>
                    <a:schemeClr val="accent1">
                      <a:hueOff val="114395"/>
                      <a:lumOff val="-24975"/>
                    </a:schemeClr>
                  </a:solidFill>
                </a:defRPr>
              </a:pPr>
              <a:r>
                <a:rPr u="sng">
                  <a:ln w="12700" cap="flat">
                    <a:solidFill>
                      <a:srgbClr val="000000"/>
                    </a:solidFill>
                    <a:prstDash val="solid"/>
                    <a:miter lim="400000"/>
                  </a:ln>
                  <a:solidFill>
                    <a:schemeClr val="accent1"/>
                  </a:solidFill>
                </a:rPr>
                <a:t>2007/47/EC değişiklikleri:</a:t>
              </a:r>
              <a:r>
                <a:rPr u="sng">
                  <a:solidFill>
                    <a:schemeClr val="accent1"/>
                  </a:solidFill>
                </a:rPr>
                <a:t> EK I</a:t>
              </a:r>
              <a:r>
                <a:t> </a:t>
              </a:r>
            </a:p>
            <a:p>
              <a:pPr defTabSz="1463003">
                <a:lnSpc>
                  <a:spcPct val="80000"/>
                </a:lnSpc>
                <a:defRPr sz="5100" b="1" spc="-102">
                  <a:ln w="12700" cap="flat">
                    <a:solidFill>
                      <a:schemeClr val="accent1"/>
                    </a:solidFill>
                    <a:prstDash val="solid"/>
                    <a:miter lim="400000"/>
                  </a:ln>
                  <a:solidFill>
                    <a:schemeClr val="accent1">
                      <a:hueOff val="114395"/>
                      <a:lumOff val="-24975"/>
                    </a:schemeClr>
                  </a:solidFill>
                </a:defRPr>
              </a:pPr>
              <a:r>
                <a:t>TEMEL GEREKLER</a:t>
              </a:r>
            </a:p>
            <a:p>
              <a:pPr defTabSz="1463003">
                <a:lnSpc>
                  <a:spcPct val="80000"/>
                </a:lnSpc>
                <a:defRPr sz="5100" b="1" spc="-102">
                  <a:ln w="12700" cap="flat">
                    <a:solidFill>
                      <a:schemeClr val="accent1"/>
                    </a:solidFill>
                    <a:prstDash val="solid"/>
                    <a:miter lim="400000"/>
                  </a:ln>
                  <a:solidFill>
                    <a:schemeClr val="accent1">
                      <a:hueOff val="114395"/>
                      <a:lumOff val="-24975"/>
                    </a:schemeClr>
                  </a:solidFill>
                </a:defRPr>
              </a:pPr>
              <a:r>
                <a:t>I. GENEL GEREKLİLİKLER</a:t>
              </a:r>
            </a:p>
          </p:txBody>
        </p:sp>
        <p:pic>
          <p:nvPicPr>
            <p:cNvPr id="367" name="2007/47/EC değişiklikleri: EK I… 2007/47/EC değişiklikleri: EK I TEMEL GEREKLERI. GENEL GEREKLİLİKLER" descr="2007/47/EC değişiklikleri: EK I… 2007/47/EC değişiklikleri: EK I TEMEL GEREKLERI. GENEL GEREKLİLİKLER"/>
            <p:cNvPicPr>
              <a:picLocks/>
            </p:cNvPicPr>
            <p:nvPr/>
          </p:nvPicPr>
          <p:blipFill>
            <a:blip r:embed="rId2"/>
            <a:stretch>
              <a:fillRect/>
            </a:stretch>
          </p:blipFill>
          <p:spPr>
            <a:xfrm>
              <a:off x="0" y="0"/>
              <a:ext cx="10210800" cy="2752725"/>
            </a:xfrm>
            <a:prstGeom prst="rect">
              <a:avLst/>
            </a:prstGeom>
            <a:effectLst/>
          </p:spPr>
        </p:pic>
      </p:grpSp>
      <p:sp>
        <p:nvSpPr>
          <p:cNvPr id="2" name="Slide Number Placeholder 1">
            <a:extLst>
              <a:ext uri="{FF2B5EF4-FFF2-40B4-BE49-F238E27FC236}">
                <a16:creationId xmlns:a16="http://schemas.microsoft.com/office/drawing/2014/main" id="{AA723C27-5F39-B650-F77E-4AF114DA27A1}"/>
              </a:ext>
            </a:extLst>
          </p:cNvPr>
          <p:cNvSpPr>
            <a:spLocks noGrp="1"/>
          </p:cNvSpPr>
          <p:nvPr>
            <p:ph type="sldNum" sz="quarter" idx="2"/>
          </p:nvPr>
        </p:nvSpPr>
        <p:spPr/>
        <p:txBody>
          <a:bodyPr/>
          <a:lstStyle/>
          <a:p>
            <a:fld id="{86CB4B4D-7CA3-9044-876B-883B54F8677D}" type="slidenum">
              <a:rPr lang="en-US" smtClean="0"/>
              <a:t>43</a:t>
            </a:fld>
            <a:endParaRPr lang="en-US"/>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ANNEX X/CLINICAL EVALUATION/                   1. General provisions:                          1.1. As a general rule, confirmation of conformity with the requirements concerning the characteristics and performances referred to in Sections 1 and 3 of A"/>
          <p:cNvSpPr txBox="1">
            <a:spLocks noGrp="1"/>
          </p:cNvSpPr>
          <p:nvPr>
            <p:ph type="body" sz="half" idx="1"/>
          </p:nvPr>
        </p:nvSpPr>
        <p:spPr>
          <a:xfrm>
            <a:off x="1206500" y="4248504"/>
            <a:ext cx="9779000" cy="8623244"/>
          </a:xfrm>
          <a:prstGeom prst="rect">
            <a:avLst/>
          </a:prstGeom>
          <a:ln w="152400">
            <a:solidFill>
              <a:schemeClr val="accent5"/>
            </a:solidFill>
          </a:ln>
        </p:spPr>
        <p:txBody>
          <a:bodyPr/>
          <a:lstStyle/>
          <a:p>
            <a:pPr marL="950976" lvl="1" indent="-475488" defTabSz="1901904">
              <a:spcBef>
                <a:spcPts val="3500"/>
              </a:spcBef>
              <a:defRPr sz="3900" b="1">
                <a:solidFill>
                  <a:schemeClr val="accent1">
                    <a:hueOff val="114395"/>
                    <a:lumOff val="-24975"/>
                  </a:schemeClr>
                </a:solidFill>
              </a:defRPr>
            </a:pPr>
            <a:r>
              <a:t>‘‘ANNEX X/</a:t>
            </a:r>
            <a:r>
              <a:rPr u="sng">
                <a:ln w="12700" cap="flat">
                  <a:solidFill>
                    <a:srgbClr val="000000"/>
                  </a:solidFill>
                  <a:prstDash val="solid"/>
                  <a:miter lim="400000"/>
                </a:ln>
                <a:solidFill>
                  <a:schemeClr val="accent5"/>
                </a:solidFill>
              </a:rPr>
              <a:t>CLINICAL EVALUATION</a:t>
            </a:r>
            <a:r>
              <a:t>/                   1. General provisions:                         </a:t>
            </a:r>
            <a:br/>
            <a:r>
              <a:t>1.1. As a general rule, confirmation of conformity with the requirements concerning the </a:t>
            </a:r>
            <a:r>
              <a:rPr u="sng" cap="all">
                <a:ln w="12700" cap="flat">
                  <a:solidFill>
                    <a:srgbClr val="000000"/>
                  </a:solidFill>
                  <a:prstDash val="solid"/>
                  <a:miter lim="400000"/>
                </a:ln>
                <a:solidFill>
                  <a:schemeClr val="accent1"/>
                </a:solidFill>
              </a:rPr>
              <a:t>characteristics</a:t>
            </a:r>
            <a:r>
              <a:t> and </a:t>
            </a:r>
            <a:r>
              <a:rPr u="sng" cap="all">
                <a:ln w="12700" cap="flat">
                  <a:solidFill>
                    <a:srgbClr val="000000"/>
                  </a:solidFill>
                  <a:prstDash val="solid"/>
                  <a:miter lim="400000"/>
                </a:ln>
                <a:solidFill>
                  <a:schemeClr val="accent1"/>
                </a:solidFill>
              </a:rPr>
              <a:t>performances</a:t>
            </a:r>
            <a:r>
              <a:t> referred to in Sections 1 and 3 of Annex I,</a:t>
            </a:r>
            <a:r>
              <a:rPr>
                <a:solidFill>
                  <a:schemeClr val="accent1"/>
                </a:solidFill>
              </a:rPr>
              <a:t> </a:t>
            </a:r>
            <a:r>
              <a:rPr>
                <a:ln w="12700" cap="flat">
                  <a:solidFill>
                    <a:srgbClr val="000000"/>
                  </a:solidFill>
                  <a:prstDash val="solid"/>
                  <a:miter lim="400000"/>
                </a:ln>
                <a:solidFill>
                  <a:schemeClr val="accent5"/>
                </a:solidFill>
              </a:rPr>
              <a:t>under the normal conditions of use of the device,</a:t>
            </a:r>
            <a:r>
              <a:t> and </a:t>
            </a:r>
            <a:r>
              <a:rPr>
                <a:ln w="12700" cap="flat">
                  <a:solidFill>
                    <a:srgbClr val="000000"/>
                  </a:solidFill>
                  <a:prstDash val="solid"/>
                  <a:miter lim="400000"/>
                </a:ln>
                <a:solidFill>
                  <a:schemeClr val="accent2">
                    <a:hueOff val="-202083"/>
                    <a:satOff val="17755"/>
                    <a:lumOff val="-16089"/>
                  </a:schemeClr>
                </a:solidFill>
              </a:rPr>
              <a:t>the evaluation of the side-effects</a:t>
            </a:r>
            <a:r>
              <a:t> and </a:t>
            </a:r>
            <a:r>
              <a:rPr>
                <a:ln w="12700" cap="flat">
                  <a:solidFill>
                    <a:srgbClr val="000000"/>
                  </a:solidFill>
                  <a:prstDash val="solid"/>
                  <a:miter lim="400000"/>
                </a:ln>
                <a:solidFill>
                  <a:schemeClr val="accent6"/>
                </a:solidFill>
              </a:rPr>
              <a:t>of the acceptability of the benefit/risk ratio</a:t>
            </a:r>
            <a:r>
              <a:rPr>
                <a:ln w="12700" cap="flat">
                  <a:solidFill>
                    <a:srgbClr val="000000"/>
                  </a:solidFill>
                  <a:prstDash val="solid"/>
                  <a:miter lim="400000"/>
                </a:ln>
              </a:rPr>
              <a:t> </a:t>
            </a:r>
            <a:r>
              <a:t>referred to in Section 6 of Annex I, </a:t>
            </a:r>
            <a:r>
              <a:rPr u="sng" cap="all">
                <a:ln w="12700" cap="flat">
                  <a:solidFill>
                    <a:srgbClr val="000000"/>
                  </a:solidFill>
                  <a:prstDash val="solid"/>
                  <a:miter lim="400000"/>
                </a:ln>
                <a:solidFill>
                  <a:schemeClr val="accent5"/>
                </a:solidFill>
              </a:rPr>
              <a:t>must be based on clinical data</a:t>
            </a:r>
            <a:r>
              <a:rPr>
                <a:ln w="12700" cap="flat">
                  <a:solidFill>
                    <a:srgbClr val="000000"/>
                  </a:solidFill>
                  <a:prstDash val="solid"/>
                  <a:miter lim="400000"/>
                </a:ln>
                <a:solidFill>
                  <a:schemeClr val="accent5"/>
                </a:solidFill>
              </a:rPr>
              <a:t>.’’</a:t>
            </a:r>
          </a:p>
        </p:txBody>
      </p:sp>
      <p:sp>
        <p:nvSpPr>
          <p:cNvPr id="372" name="Directive 2007/47/EC: - ANNEX I…"/>
          <p:cNvSpPr txBox="1">
            <a:spLocks noGrp="1"/>
          </p:cNvSpPr>
          <p:nvPr>
            <p:ph type="title"/>
          </p:nvPr>
        </p:nvSpPr>
        <p:spPr>
          <a:xfrm>
            <a:off x="1206500" y="1079500"/>
            <a:ext cx="9779000" cy="2219325"/>
          </a:xfrm>
          <a:prstGeom prst="rect">
            <a:avLst/>
          </a:prstGeom>
          <a:ln w="9525">
            <a:round/>
          </a:ln>
        </p:spPr>
        <p:txBody>
          <a:bodyPr/>
          <a:lstStyle/>
          <a:p>
            <a:pPr algn="ctr" defTabSz="1438619">
              <a:defRPr sz="5015" spc="-100">
                <a:ln w="12700" cap="flat">
                  <a:solidFill>
                    <a:srgbClr val="000000"/>
                  </a:solidFill>
                  <a:prstDash val="solid"/>
                  <a:miter lim="400000"/>
                </a:ln>
                <a:solidFill>
                  <a:schemeClr val="accent6">
                    <a:satOff val="-16844"/>
                    <a:lumOff val="-30747"/>
                  </a:schemeClr>
                </a:solidFill>
              </a:defRPr>
            </a:pPr>
            <a:r>
              <a:rPr u="sng"/>
              <a:t>Directive </a:t>
            </a:r>
            <a:r>
              <a:rPr u="sng">
                <a:solidFill>
                  <a:schemeClr val="accent5"/>
                </a:solidFill>
              </a:rPr>
              <a:t>2007</a:t>
            </a:r>
            <a:r>
              <a:rPr u="sng"/>
              <a:t>/47/EC:</a:t>
            </a:r>
            <a:r>
              <a:rPr u="sng">
                <a:solidFill>
                  <a:schemeClr val="accent6"/>
                </a:solidFill>
              </a:rPr>
              <a:t> - ANNEX I</a:t>
            </a:r>
            <a:r>
              <a:t> </a:t>
            </a:r>
          </a:p>
          <a:p>
            <a:pPr algn="ctr" defTabSz="1438619">
              <a:defRPr sz="5015" spc="-100">
                <a:ln w="12700" cap="flat">
                  <a:solidFill>
                    <a:srgbClr val="000000"/>
                  </a:solidFill>
                  <a:prstDash val="solid"/>
                  <a:miter lim="400000"/>
                </a:ln>
                <a:solidFill>
                  <a:schemeClr val="accent6">
                    <a:satOff val="-16844"/>
                    <a:lumOff val="-30747"/>
                  </a:schemeClr>
                </a:solidFill>
              </a:defRPr>
            </a:pPr>
            <a:r>
              <a:t>ESSENTIAL REQUIREMENTS</a:t>
            </a:r>
          </a:p>
          <a:p>
            <a:pPr algn="ctr" defTabSz="1438619">
              <a:defRPr sz="5015" spc="-100">
                <a:ln w="12700" cap="flat">
                  <a:solidFill>
                    <a:srgbClr val="000000"/>
                  </a:solidFill>
                  <a:prstDash val="solid"/>
                  <a:miter lim="400000"/>
                </a:ln>
                <a:solidFill>
                  <a:schemeClr val="accent6">
                    <a:satOff val="-16844"/>
                    <a:lumOff val="-30747"/>
                  </a:schemeClr>
                </a:solidFill>
              </a:defRPr>
            </a:pPr>
            <a:r>
              <a:t>I. GENERAL REQUIREMENTS </a:t>
            </a:r>
            <a:endParaRPr sz="708" spc="-14"/>
          </a:p>
          <a:p>
            <a:pPr algn="ctr" defTabSz="1438619">
              <a:defRPr sz="5015" spc="-100">
                <a:ln w="12700" cap="flat">
                  <a:solidFill>
                    <a:srgbClr val="000000"/>
                  </a:solidFill>
                  <a:prstDash val="solid"/>
                  <a:miter lim="400000"/>
                </a:ln>
                <a:solidFill>
                  <a:schemeClr val="accent6">
                    <a:satOff val="-16844"/>
                    <a:lumOff val="-30747"/>
                  </a:schemeClr>
                </a:solidFill>
              </a:defRPr>
            </a:pPr>
            <a:endParaRPr sz="708" spc="-14"/>
          </a:p>
        </p:txBody>
      </p:sp>
      <p:sp>
        <p:nvSpPr>
          <p:cNvPr id="373" name="‘‘EK X/KLİNİK DEĞERLENDİRME/                              1) Genel hükümler:…"/>
          <p:cNvSpPr txBox="1"/>
          <p:nvPr/>
        </p:nvSpPr>
        <p:spPr>
          <a:xfrm>
            <a:off x="13474700" y="4261204"/>
            <a:ext cx="9779000" cy="8623244"/>
          </a:xfrm>
          <a:prstGeom prst="rect">
            <a:avLst/>
          </a:prstGeom>
          <a:ln w="152400">
            <a:solidFill>
              <a:schemeClr val="accent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487680" indent="-487680" algn="l" defTabSz="1950671">
              <a:lnSpc>
                <a:spcPct val="90000"/>
              </a:lnSpc>
              <a:spcBef>
                <a:spcPts val="3600"/>
              </a:spcBef>
              <a:buSzPct val="123000"/>
              <a:buChar char="•"/>
              <a:defRPr sz="4000" b="1">
                <a:solidFill>
                  <a:schemeClr val="accent6">
                    <a:satOff val="-16844"/>
                    <a:lumOff val="-30747"/>
                  </a:schemeClr>
                </a:solidFill>
              </a:defRPr>
            </a:pPr>
            <a:r>
              <a:t>‘‘EK X/</a:t>
            </a:r>
            <a:r>
              <a:rPr>
                <a:ln w="12700" cap="flat">
                  <a:solidFill>
                    <a:srgbClr val="000000"/>
                  </a:solidFill>
                  <a:prstDash val="solid"/>
                  <a:miter lim="400000"/>
                </a:ln>
                <a:solidFill>
                  <a:schemeClr val="accent5"/>
                </a:solidFill>
              </a:rPr>
              <a:t>KLİNİK DEĞERLENDİRME</a:t>
            </a:r>
            <a:r>
              <a:t>/                              1) Genel hükümler:                       </a:t>
            </a:r>
          </a:p>
          <a:p>
            <a:pPr marL="975360" lvl="1" indent="-487680" algn="l" defTabSz="1950671">
              <a:lnSpc>
                <a:spcPct val="90000"/>
              </a:lnSpc>
              <a:spcBef>
                <a:spcPts val="3600"/>
              </a:spcBef>
              <a:buSzPct val="123000"/>
              <a:buChar char="•"/>
              <a:defRPr sz="4000" b="1">
                <a:solidFill>
                  <a:schemeClr val="accent6">
                    <a:satOff val="-16844"/>
                    <a:lumOff val="-30747"/>
                  </a:schemeClr>
                </a:solidFill>
              </a:defRPr>
            </a:pPr>
            <a:r>
              <a:t>1.1. Genel bir kural olarak,</a:t>
            </a:r>
            <a:r>
              <a:rPr>
                <a:solidFill>
                  <a:schemeClr val="accent1"/>
                </a:solidFill>
              </a:rPr>
              <a:t> </a:t>
            </a:r>
            <a:r>
              <a:rPr u="sng">
                <a:ln w="12700" cap="flat">
                  <a:solidFill>
                    <a:srgbClr val="000000"/>
                  </a:solidFill>
                  <a:prstDash val="solid"/>
                  <a:miter lim="400000"/>
                </a:ln>
                <a:solidFill>
                  <a:schemeClr val="accent1"/>
                </a:solidFill>
              </a:rPr>
              <a:t>tıbbi cihazın normal kullanım koşulları altında,</a:t>
            </a:r>
            <a:r>
              <a:t> Ek I’in (1) ve (3) numaralı kısımlarında belirtilen </a:t>
            </a:r>
            <a:r>
              <a:rPr u="sng" cap="all">
                <a:ln w="12700" cap="flat">
                  <a:solidFill>
                    <a:srgbClr val="000000"/>
                  </a:solidFill>
                  <a:prstDash val="solid"/>
                  <a:miter lim="400000"/>
                </a:ln>
                <a:solidFill>
                  <a:schemeClr val="accent1"/>
                </a:solidFill>
              </a:rPr>
              <a:t>performans</a:t>
            </a:r>
            <a:r>
              <a:t> ve </a:t>
            </a:r>
            <a:r>
              <a:rPr u="sng" cap="all">
                <a:ln w="12700" cap="flat">
                  <a:solidFill>
                    <a:srgbClr val="000000"/>
                  </a:solidFill>
                  <a:prstDash val="solid"/>
                  <a:miter lim="400000"/>
                </a:ln>
                <a:solidFill>
                  <a:schemeClr val="accent1"/>
                </a:solidFill>
              </a:rPr>
              <a:t>özellİkler</a:t>
            </a:r>
            <a:r>
              <a:t> </a:t>
            </a:r>
            <a:r>
              <a:rPr u="sng"/>
              <a:t>bakımından gerekleri karşıladığına ilişkin teyit</a:t>
            </a:r>
            <a:r>
              <a:t> ve Ek I’in (6) numaralı kısmında belirtilen</a:t>
            </a:r>
            <a:r>
              <a:rPr>
                <a:solidFill>
                  <a:schemeClr val="accent2">
                    <a:hueOff val="-202083"/>
                    <a:satOff val="17755"/>
                    <a:lumOff val="-16089"/>
                  </a:schemeClr>
                </a:solidFill>
              </a:rPr>
              <a:t> </a:t>
            </a:r>
            <a:r>
              <a:rPr u="sng">
                <a:ln w="12700" cap="flat">
                  <a:solidFill>
                    <a:srgbClr val="000000"/>
                  </a:solidFill>
                  <a:prstDash val="solid"/>
                  <a:miter lim="400000"/>
                </a:ln>
                <a:solidFill>
                  <a:schemeClr val="accent2">
                    <a:hueOff val="-202083"/>
                    <a:satOff val="17755"/>
                    <a:lumOff val="-16089"/>
                  </a:schemeClr>
                </a:solidFill>
              </a:rPr>
              <a:t>fayda-risk oranının kabul edilebilirliğine</a:t>
            </a:r>
            <a:r>
              <a:t> ve </a:t>
            </a:r>
            <a:r>
              <a:rPr u="sng">
                <a:ln w="12700" cap="flat">
                  <a:solidFill>
                    <a:srgbClr val="000000"/>
                  </a:solidFill>
                  <a:prstDash val="solid"/>
                  <a:miter lim="400000"/>
                </a:ln>
                <a:solidFill>
                  <a:schemeClr val="accent6"/>
                </a:solidFill>
              </a:rPr>
              <a:t>yan etkilere ilişkin değerlendirme</a:t>
            </a:r>
            <a:r>
              <a:rPr>
                <a:ln w="12700" cap="flat">
                  <a:solidFill>
                    <a:srgbClr val="000000"/>
                  </a:solidFill>
                  <a:prstDash val="solid"/>
                  <a:miter lim="400000"/>
                </a:ln>
                <a:solidFill>
                  <a:schemeClr val="accent6"/>
                </a:solidFill>
              </a:rPr>
              <a:t>,</a:t>
            </a:r>
            <a:r>
              <a:t> </a:t>
            </a:r>
            <a:r>
              <a:rPr u="sng" cap="all">
                <a:ln w="12700" cap="flat">
                  <a:solidFill>
                    <a:srgbClr val="000000"/>
                  </a:solidFill>
                  <a:prstDash val="solid"/>
                  <a:miter lim="400000"/>
                </a:ln>
                <a:solidFill>
                  <a:schemeClr val="accent5"/>
                </a:solidFill>
              </a:rPr>
              <a:t>klİnİk verİlere dayanmalıdır.’’</a:t>
            </a:r>
            <a:r>
              <a:t> </a:t>
            </a:r>
          </a:p>
        </p:txBody>
      </p:sp>
      <p:grpSp>
        <p:nvGrpSpPr>
          <p:cNvPr id="376" name="2007/47/EC değişiklikleri: EK I…"/>
          <p:cNvGrpSpPr/>
          <p:nvPr/>
        </p:nvGrpSpPr>
        <p:grpSpPr>
          <a:xfrm>
            <a:off x="13258800" y="952500"/>
            <a:ext cx="10210800" cy="2752725"/>
            <a:chOff x="0" y="0"/>
            <a:chExt cx="10210800" cy="2752725"/>
          </a:xfrm>
        </p:grpSpPr>
        <p:sp>
          <p:nvSpPr>
            <p:cNvPr id="375" name="2007/47/EC değişiklikleri: EK I…"/>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defTabSz="1463003">
                <a:lnSpc>
                  <a:spcPct val="80000"/>
                </a:lnSpc>
                <a:defRPr sz="5100" b="1" spc="-102">
                  <a:ln w="12700" cap="flat">
                    <a:solidFill>
                      <a:schemeClr val="accent1"/>
                    </a:solidFill>
                    <a:prstDash val="solid"/>
                    <a:miter lim="400000"/>
                  </a:ln>
                  <a:solidFill>
                    <a:schemeClr val="accent1">
                      <a:hueOff val="114395"/>
                      <a:lumOff val="-24975"/>
                    </a:schemeClr>
                  </a:solidFill>
                </a:defRPr>
              </a:pPr>
              <a:r>
                <a:rPr u="sng">
                  <a:ln w="12700" cap="flat">
                    <a:solidFill>
                      <a:srgbClr val="000000"/>
                    </a:solidFill>
                    <a:prstDash val="solid"/>
                    <a:miter lim="400000"/>
                  </a:ln>
                  <a:solidFill>
                    <a:schemeClr val="accent1"/>
                  </a:solidFill>
                </a:rPr>
                <a:t>2007/47/EC değişiklikleri:</a:t>
              </a:r>
              <a:r>
                <a:rPr u="sng">
                  <a:solidFill>
                    <a:schemeClr val="accent1"/>
                  </a:solidFill>
                </a:rPr>
                <a:t> EK I</a:t>
              </a:r>
              <a:r>
                <a:t> </a:t>
              </a:r>
            </a:p>
            <a:p>
              <a:pPr defTabSz="1463003">
                <a:lnSpc>
                  <a:spcPct val="80000"/>
                </a:lnSpc>
                <a:defRPr sz="5100" b="1" spc="-102">
                  <a:ln w="12700" cap="flat">
                    <a:solidFill>
                      <a:schemeClr val="accent1"/>
                    </a:solidFill>
                    <a:prstDash val="solid"/>
                    <a:miter lim="400000"/>
                  </a:ln>
                  <a:solidFill>
                    <a:schemeClr val="accent1">
                      <a:hueOff val="114395"/>
                      <a:lumOff val="-24975"/>
                    </a:schemeClr>
                  </a:solidFill>
                </a:defRPr>
              </a:pPr>
              <a:r>
                <a:t>TEMEL GEREKLER</a:t>
              </a:r>
            </a:p>
            <a:p>
              <a:pPr defTabSz="1463003">
                <a:lnSpc>
                  <a:spcPct val="80000"/>
                </a:lnSpc>
                <a:defRPr sz="5100" b="1" spc="-102">
                  <a:ln w="12700" cap="flat">
                    <a:solidFill>
                      <a:schemeClr val="accent1"/>
                    </a:solidFill>
                    <a:prstDash val="solid"/>
                    <a:miter lim="400000"/>
                  </a:ln>
                  <a:solidFill>
                    <a:schemeClr val="accent1">
                      <a:hueOff val="114395"/>
                      <a:lumOff val="-24975"/>
                    </a:schemeClr>
                  </a:solidFill>
                </a:defRPr>
              </a:pPr>
              <a:r>
                <a:t>I. GENEL GEREKLİLİKLER</a:t>
              </a:r>
            </a:p>
          </p:txBody>
        </p:sp>
        <p:pic>
          <p:nvPicPr>
            <p:cNvPr id="374" name="2007/47/EC değişiklikleri: EK I… 2007/47/EC değişiklikleri: EK I TEMEL GEREKLERI. GENEL GEREKLİLİKLER" descr="2007/47/EC değişiklikleri: EK I… 2007/47/EC değişiklikleri: EK I TEMEL GEREKLERI. GENEL GEREKLİLİKLER"/>
            <p:cNvPicPr>
              <a:picLocks/>
            </p:cNvPicPr>
            <p:nvPr/>
          </p:nvPicPr>
          <p:blipFill>
            <a:blip r:embed="rId2"/>
            <a:stretch>
              <a:fillRect/>
            </a:stretch>
          </p:blipFill>
          <p:spPr>
            <a:xfrm>
              <a:off x="0" y="0"/>
              <a:ext cx="10210800" cy="2752725"/>
            </a:xfrm>
            <a:prstGeom prst="rect">
              <a:avLst/>
            </a:prstGeom>
            <a:effectLst/>
          </p:spPr>
        </p:pic>
      </p:grpSp>
      <p:sp>
        <p:nvSpPr>
          <p:cNvPr id="2" name="Slide Number Placeholder 1">
            <a:extLst>
              <a:ext uri="{FF2B5EF4-FFF2-40B4-BE49-F238E27FC236}">
                <a16:creationId xmlns:a16="http://schemas.microsoft.com/office/drawing/2014/main" id="{EAE012DC-1659-01E9-53F0-6D5B6B1C0303}"/>
              </a:ext>
            </a:extLst>
          </p:cNvPr>
          <p:cNvSpPr>
            <a:spLocks noGrp="1"/>
          </p:cNvSpPr>
          <p:nvPr>
            <p:ph type="sldNum" sz="quarter" idx="2"/>
          </p:nvPr>
        </p:nvSpPr>
        <p:spPr/>
        <p:txBody>
          <a:bodyPr/>
          <a:lstStyle/>
          <a:p>
            <a:fld id="{86CB4B4D-7CA3-9044-876B-883B54F8677D}" type="slidenum">
              <a:rPr lang="en-US" smtClean="0"/>
              <a:t>44</a:t>
            </a:fld>
            <a:endParaRPr lang="en-US"/>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ANNEX X/CLINICAL EVALUATION/                            1. General provisions:…"/>
          <p:cNvSpPr txBox="1">
            <a:spLocks noGrp="1"/>
          </p:cNvSpPr>
          <p:nvPr>
            <p:ph type="body" sz="half" idx="1"/>
          </p:nvPr>
        </p:nvSpPr>
        <p:spPr>
          <a:prstGeom prst="rect">
            <a:avLst/>
          </a:prstGeom>
          <a:ln w="152400">
            <a:solidFill>
              <a:schemeClr val="accent5"/>
            </a:solidFill>
          </a:ln>
        </p:spPr>
        <p:txBody>
          <a:bodyPr/>
          <a:lstStyle/>
          <a:p>
            <a:pPr marL="1109472" lvl="1" indent="-554736" defTabSz="2218888">
              <a:spcBef>
                <a:spcPts val="4000"/>
              </a:spcBef>
              <a:defRPr sz="4368" b="1">
                <a:solidFill>
                  <a:schemeClr val="accent1">
                    <a:hueOff val="114395"/>
                    <a:lumOff val="-24975"/>
                  </a:schemeClr>
                </a:solidFill>
              </a:defRPr>
            </a:pPr>
            <a:r>
              <a:t>‘‘ANNEX X/</a:t>
            </a:r>
            <a:r>
              <a:rPr u="sng">
                <a:ln w="12700" cap="flat">
                  <a:solidFill>
                    <a:srgbClr val="000000"/>
                  </a:solidFill>
                  <a:prstDash val="solid"/>
                  <a:miter lim="400000"/>
                </a:ln>
                <a:solidFill>
                  <a:schemeClr val="accent5"/>
                </a:solidFill>
              </a:rPr>
              <a:t>CLINICAL EVALUATION</a:t>
            </a:r>
            <a:r>
              <a:t>/                            1. General provisions: </a:t>
            </a:r>
          </a:p>
          <a:p>
            <a:pPr marL="1109472" lvl="1" indent="-554736" defTabSz="2218888">
              <a:spcBef>
                <a:spcPts val="4000"/>
              </a:spcBef>
              <a:defRPr sz="4368" b="1">
                <a:solidFill>
                  <a:schemeClr val="accent1">
                    <a:hueOff val="114395"/>
                    <a:lumOff val="-24975"/>
                  </a:schemeClr>
                </a:solidFill>
              </a:defRPr>
            </a:pPr>
            <a:r>
              <a:t>1.1 The evaluation of this data, hereinafter referred to as ‘</a:t>
            </a:r>
            <a:r>
              <a:rPr u="sng" cap="all">
                <a:ln w="12700" cap="flat">
                  <a:solidFill>
                    <a:srgbClr val="000000"/>
                  </a:solidFill>
                  <a:prstDash val="solid"/>
                  <a:miter lim="400000"/>
                </a:ln>
                <a:solidFill>
                  <a:schemeClr val="accent5"/>
                </a:solidFill>
                <a:effectLst>
                  <a:outerShdw blurRad="11557" dist="57785" dir="18900000" rotWithShape="0">
                    <a:srgbClr val="000000"/>
                  </a:outerShdw>
                </a:effectLst>
              </a:rPr>
              <a:t>clinical evaluation</a:t>
            </a:r>
            <a:r>
              <a:t>’, where appropriate </a:t>
            </a:r>
            <a:r>
              <a:rPr u="sng">
                <a:ln w="12700" cap="flat">
                  <a:solidFill>
                    <a:srgbClr val="000000"/>
                  </a:solidFill>
                  <a:prstDash val="solid"/>
                  <a:miter lim="400000"/>
                </a:ln>
                <a:solidFill>
                  <a:schemeClr val="accent1"/>
                </a:solidFill>
              </a:rPr>
              <a:t>taking account of any relevant </a:t>
            </a:r>
            <a:r>
              <a:rPr u="sng" cap="all">
                <a:ln w="12700" cap="flat">
                  <a:solidFill>
                    <a:srgbClr val="000000"/>
                  </a:solidFill>
                  <a:prstDash val="solid"/>
                  <a:miter lim="400000"/>
                </a:ln>
                <a:solidFill>
                  <a:schemeClr val="accent1"/>
                </a:solidFill>
              </a:rPr>
              <a:t>harmonized standards</a:t>
            </a:r>
            <a:r>
              <a:rPr cap="all">
                <a:ln w="12700" cap="flat">
                  <a:solidFill>
                    <a:srgbClr val="000000"/>
                  </a:solidFill>
                  <a:prstDash val="solid"/>
                  <a:miter lim="400000"/>
                </a:ln>
                <a:solidFill>
                  <a:schemeClr val="accent1"/>
                </a:solidFill>
              </a:rPr>
              <a:t>,</a:t>
            </a:r>
            <a:r>
              <a:t> </a:t>
            </a:r>
            <a:r>
              <a:rPr u="sng"/>
              <a:t>must follow a defined and methodologically sound procedure based on</a:t>
            </a:r>
            <a:r>
              <a:t>:…’’</a:t>
            </a:r>
          </a:p>
        </p:txBody>
      </p:sp>
      <p:sp>
        <p:nvSpPr>
          <p:cNvPr id="379" name="Directive 2007/47/EC - ANNEX I…"/>
          <p:cNvSpPr txBox="1">
            <a:spLocks noGrp="1"/>
          </p:cNvSpPr>
          <p:nvPr>
            <p:ph type="title"/>
          </p:nvPr>
        </p:nvSpPr>
        <p:spPr>
          <a:xfrm>
            <a:off x="1206500" y="1079500"/>
            <a:ext cx="9779000" cy="2219325"/>
          </a:xfrm>
          <a:prstGeom prst="rect">
            <a:avLst/>
          </a:prstGeom>
          <a:ln w="9525">
            <a:round/>
          </a:ln>
        </p:spPr>
        <p:txBody>
          <a:bodyPr/>
          <a:lstStyle/>
          <a:p>
            <a:pPr algn="ctr" defTabSz="1438619">
              <a:defRPr sz="5015" spc="-100">
                <a:ln w="12700" cap="flat">
                  <a:solidFill>
                    <a:srgbClr val="000000"/>
                  </a:solidFill>
                  <a:prstDash val="solid"/>
                  <a:miter lim="400000"/>
                </a:ln>
                <a:solidFill>
                  <a:schemeClr val="accent6">
                    <a:satOff val="-16844"/>
                    <a:lumOff val="-30747"/>
                  </a:schemeClr>
                </a:solidFill>
              </a:defRPr>
            </a:pPr>
            <a:r>
              <a:rPr u="sng"/>
              <a:t>Directive </a:t>
            </a:r>
            <a:r>
              <a:rPr u="sng">
                <a:solidFill>
                  <a:schemeClr val="accent5"/>
                </a:solidFill>
              </a:rPr>
              <a:t>2007</a:t>
            </a:r>
            <a:r>
              <a:rPr u="sng"/>
              <a:t>/47/EC</a:t>
            </a:r>
            <a:r>
              <a:rPr u="sng">
                <a:solidFill>
                  <a:schemeClr val="accent6"/>
                </a:solidFill>
              </a:rPr>
              <a:t> - ANNEX I</a:t>
            </a:r>
            <a:r>
              <a:t> </a:t>
            </a:r>
          </a:p>
          <a:p>
            <a:pPr algn="ctr" defTabSz="1438619">
              <a:defRPr sz="5015" spc="-100">
                <a:ln w="12700" cap="flat">
                  <a:solidFill>
                    <a:srgbClr val="000000"/>
                  </a:solidFill>
                  <a:prstDash val="solid"/>
                  <a:miter lim="400000"/>
                </a:ln>
                <a:solidFill>
                  <a:schemeClr val="accent6">
                    <a:satOff val="-16844"/>
                    <a:lumOff val="-30747"/>
                  </a:schemeClr>
                </a:solidFill>
              </a:defRPr>
            </a:pPr>
            <a:r>
              <a:t>ESSENTIAL REQUIREMENTS</a:t>
            </a:r>
          </a:p>
          <a:p>
            <a:pPr algn="ctr" defTabSz="1438619">
              <a:defRPr sz="5015" spc="-100">
                <a:ln w="12700" cap="flat">
                  <a:solidFill>
                    <a:srgbClr val="000000"/>
                  </a:solidFill>
                  <a:prstDash val="solid"/>
                  <a:miter lim="400000"/>
                </a:ln>
                <a:solidFill>
                  <a:schemeClr val="accent6">
                    <a:satOff val="-16844"/>
                    <a:lumOff val="-30747"/>
                  </a:schemeClr>
                </a:solidFill>
              </a:defRPr>
            </a:pPr>
            <a:r>
              <a:t>I. GENERAL REQUIREMENTS </a:t>
            </a:r>
            <a:endParaRPr sz="708" spc="-14"/>
          </a:p>
          <a:p>
            <a:pPr algn="ctr" defTabSz="1438619">
              <a:defRPr sz="5015" spc="-100">
                <a:ln w="12700" cap="flat">
                  <a:solidFill>
                    <a:srgbClr val="000000"/>
                  </a:solidFill>
                  <a:prstDash val="solid"/>
                  <a:miter lim="400000"/>
                </a:ln>
                <a:solidFill>
                  <a:schemeClr val="accent6">
                    <a:satOff val="-16844"/>
                    <a:lumOff val="-30747"/>
                  </a:schemeClr>
                </a:solidFill>
              </a:defRPr>
            </a:pPr>
            <a:endParaRPr sz="708" spc="-14"/>
          </a:p>
        </p:txBody>
      </p:sp>
      <p:sp>
        <p:nvSpPr>
          <p:cNvPr id="380" name="‘‘EK X/KLİNİK DEĞERLENDİRME/                              1) Genel hükümler:…"/>
          <p:cNvSpPr txBox="1"/>
          <p:nvPr/>
        </p:nvSpPr>
        <p:spPr>
          <a:xfrm>
            <a:off x="13474700" y="4261204"/>
            <a:ext cx="9779000" cy="8256630"/>
          </a:xfrm>
          <a:prstGeom prst="rect">
            <a:avLst/>
          </a:prstGeom>
          <a:ln w="152400">
            <a:solidFill>
              <a:schemeClr val="accent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524255" indent="-524255" algn="l" defTabSz="2096971">
              <a:lnSpc>
                <a:spcPct val="90000"/>
              </a:lnSpc>
              <a:spcBef>
                <a:spcPts val="3800"/>
              </a:spcBef>
              <a:buSzPct val="123000"/>
              <a:buChar char="•"/>
              <a:defRPr sz="4128" b="1">
                <a:solidFill>
                  <a:schemeClr val="accent6">
                    <a:satOff val="-16844"/>
                    <a:lumOff val="-30747"/>
                  </a:schemeClr>
                </a:solidFill>
              </a:defRPr>
            </a:pPr>
            <a:r>
              <a:t>‘‘EK X/</a:t>
            </a:r>
            <a:r>
              <a:rPr>
                <a:ln w="12700" cap="flat">
                  <a:solidFill>
                    <a:srgbClr val="000000"/>
                  </a:solidFill>
                  <a:prstDash val="solid"/>
                  <a:miter lim="400000"/>
                </a:ln>
                <a:solidFill>
                  <a:schemeClr val="accent5"/>
                </a:solidFill>
              </a:rPr>
              <a:t>KLİNİK DEĞERLENDİRME</a:t>
            </a:r>
            <a:r>
              <a:t>/                              1) Genel hükümler:                       </a:t>
            </a:r>
          </a:p>
          <a:p>
            <a:pPr marL="1048511" lvl="1" indent="-524255" algn="l" defTabSz="2096971">
              <a:lnSpc>
                <a:spcPct val="90000"/>
              </a:lnSpc>
              <a:spcBef>
                <a:spcPts val="3800"/>
              </a:spcBef>
              <a:buSzPct val="123000"/>
              <a:buChar char="•"/>
              <a:defRPr sz="4128" b="1">
                <a:solidFill>
                  <a:schemeClr val="accent6">
                    <a:satOff val="-16844"/>
                    <a:lumOff val="-30747"/>
                  </a:schemeClr>
                </a:solidFill>
              </a:defRPr>
            </a:pPr>
            <a:r>
              <a:t>1.1. Bu verilere ilişkin değerlendirme, bundan böyle </a:t>
            </a:r>
            <a:r>
              <a:rPr cap="all"/>
              <a:t>“</a:t>
            </a:r>
            <a:r>
              <a:rPr u="sng" cap="all">
                <a:ln w="12700" cap="flat">
                  <a:solidFill>
                    <a:srgbClr val="000000"/>
                  </a:solidFill>
                  <a:prstDash val="solid"/>
                  <a:miter lim="400000"/>
                </a:ln>
                <a:solidFill>
                  <a:schemeClr val="accent5"/>
                </a:solidFill>
                <a:effectLst>
                  <a:outerShdw blurRad="10922" dist="54610" dir="18900000" rotWithShape="0">
                    <a:srgbClr val="000000"/>
                  </a:outerShdw>
                </a:effectLst>
              </a:rPr>
              <a:t>klİnİk değerlendİrme</a:t>
            </a:r>
            <a:r>
              <a:rPr cap="all"/>
              <a:t>”</a:t>
            </a:r>
            <a:r>
              <a:t> olarak anılacak olup gerektiğinde </a:t>
            </a:r>
            <a:r>
              <a:rPr>
                <a:ln w="12700" cap="flat">
                  <a:solidFill>
                    <a:srgbClr val="000000"/>
                  </a:solidFill>
                  <a:prstDash val="solid"/>
                  <a:miter lim="400000"/>
                </a:ln>
                <a:solidFill>
                  <a:schemeClr val="accent1"/>
                </a:solidFill>
              </a:rPr>
              <a:t>ilgili </a:t>
            </a:r>
            <a:r>
              <a:rPr u="sng" cap="all">
                <a:ln w="12700" cap="flat">
                  <a:solidFill>
                    <a:srgbClr val="000000"/>
                  </a:solidFill>
                  <a:prstDash val="solid"/>
                  <a:miter lim="400000"/>
                </a:ln>
                <a:solidFill>
                  <a:schemeClr val="accent1"/>
                </a:solidFill>
              </a:rPr>
              <a:t>uyumlaştırılmış standartlar</a:t>
            </a:r>
            <a:r>
              <a:rPr>
                <a:ln w="12700" cap="flat">
                  <a:solidFill>
                    <a:srgbClr val="000000"/>
                  </a:solidFill>
                  <a:prstDash val="solid"/>
                  <a:miter lim="400000"/>
                </a:ln>
                <a:solidFill>
                  <a:schemeClr val="accent1"/>
                </a:solidFill>
              </a:rPr>
              <a:t> dikkate alınmak suretiyle,</a:t>
            </a:r>
            <a:r>
              <a:t> </a:t>
            </a:r>
            <a:r>
              <a:rPr u="sng"/>
              <a:t>metodolojik olarak kabul edilebilir ve tanımlanmış olan ve aşağıdaki hususlardan birine dayanan bir prosedürü izlemelidir… </a:t>
            </a:r>
            <a:r>
              <a:t>’’  </a:t>
            </a:r>
          </a:p>
        </p:txBody>
      </p:sp>
      <p:grpSp>
        <p:nvGrpSpPr>
          <p:cNvPr id="383" name="2007/47/EC değişiklikleri: EK I…"/>
          <p:cNvGrpSpPr/>
          <p:nvPr/>
        </p:nvGrpSpPr>
        <p:grpSpPr>
          <a:xfrm>
            <a:off x="13258800" y="952500"/>
            <a:ext cx="10210800" cy="2752725"/>
            <a:chOff x="0" y="0"/>
            <a:chExt cx="10210800" cy="2752725"/>
          </a:xfrm>
        </p:grpSpPr>
        <p:sp>
          <p:nvSpPr>
            <p:cNvPr id="382" name="2007/47/EC değişiklikleri: EK I…"/>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defTabSz="1463003">
                <a:lnSpc>
                  <a:spcPct val="80000"/>
                </a:lnSpc>
                <a:defRPr sz="5100" b="1" spc="-102">
                  <a:ln w="12700" cap="flat">
                    <a:solidFill>
                      <a:schemeClr val="accent1"/>
                    </a:solidFill>
                    <a:prstDash val="solid"/>
                    <a:miter lim="400000"/>
                  </a:ln>
                  <a:solidFill>
                    <a:schemeClr val="accent1">
                      <a:hueOff val="114395"/>
                      <a:lumOff val="-24975"/>
                    </a:schemeClr>
                  </a:solidFill>
                </a:defRPr>
              </a:pPr>
              <a:r>
                <a:rPr u="sng">
                  <a:ln w="12700" cap="flat">
                    <a:solidFill>
                      <a:srgbClr val="000000"/>
                    </a:solidFill>
                    <a:prstDash val="solid"/>
                    <a:miter lim="400000"/>
                  </a:ln>
                  <a:solidFill>
                    <a:schemeClr val="accent1"/>
                  </a:solidFill>
                </a:rPr>
                <a:t>2007/47/EC değişiklikleri:</a:t>
              </a:r>
              <a:r>
                <a:rPr u="sng">
                  <a:solidFill>
                    <a:schemeClr val="accent1"/>
                  </a:solidFill>
                </a:rPr>
                <a:t> EK I</a:t>
              </a:r>
              <a:r>
                <a:t> </a:t>
              </a:r>
            </a:p>
            <a:p>
              <a:pPr defTabSz="1463003">
                <a:lnSpc>
                  <a:spcPct val="80000"/>
                </a:lnSpc>
                <a:defRPr sz="5100" b="1" spc="-102">
                  <a:ln w="12700" cap="flat">
                    <a:solidFill>
                      <a:schemeClr val="accent1"/>
                    </a:solidFill>
                    <a:prstDash val="solid"/>
                    <a:miter lim="400000"/>
                  </a:ln>
                  <a:solidFill>
                    <a:schemeClr val="accent1">
                      <a:hueOff val="114395"/>
                      <a:lumOff val="-24975"/>
                    </a:schemeClr>
                  </a:solidFill>
                </a:defRPr>
              </a:pPr>
              <a:r>
                <a:t>TEMEL GEREKLER</a:t>
              </a:r>
            </a:p>
            <a:p>
              <a:pPr defTabSz="1463003">
                <a:lnSpc>
                  <a:spcPct val="80000"/>
                </a:lnSpc>
                <a:defRPr sz="5100" b="1" spc="-102">
                  <a:ln w="12700" cap="flat">
                    <a:solidFill>
                      <a:schemeClr val="accent1"/>
                    </a:solidFill>
                    <a:prstDash val="solid"/>
                    <a:miter lim="400000"/>
                  </a:ln>
                  <a:solidFill>
                    <a:schemeClr val="accent1">
                      <a:hueOff val="114395"/>
                      <a:lumOff val="-24975"/>
                    </a:schemeClr>
                  </a:solidFill>
                </a:defRPr>
              </a:pPr>
              <a:r>
                <a:t>I. GENEL GEREKLİLİKLER</a:t>
              </a:r>
            </a:p>
          </p:txBody>
        </p:sp>
        <p:pic>
          <p:nvPicPr>
            <p:cNvPr id="381" name="2007/47/EC değişiklikleri: EK I… 2007/47/EC değişiklikleri: EK I TEMEL GEREKLERI. GENEL GEREKLİLİKLER" descr="2007/47/EC değişiklikleri: EK I… 2007/47/EC değişiklikleri: EK I TEMEL GEREKLERI. GENEL GEREKLİLİKLER"/>
            <p:cNvPicPr>
              <a:picLocks/>
            </p:cNvPicPr>
            <p:nvPr/>
          </p:nvPicPr>
          <p:blipFill>
            <a:blip r:embed="rId2"/>
            <a:stretch>
              <a:fillRect/>
            </a:stretch>
          </p:blipFill>
          <p:spPr>
            <a:xfrm>
              <a:off x="0" y="0"/>
              <a:ext cx="10210800" cy="2752725"/>
            </a:xfrm>
            <a:prstGeom prst="rect">
              <a:avLst/>
            </a:prstGeom>
            <a:effectLst/>
          </p:spPr>
        </p:pic>
      </p:grpSp>
      <p:sp>
        <p:nvSpPr>
          <p:cNvPr id="2" name="Slide Number Placeholder 1">
            <a:extLst>
              <a:ext uri="{FF2B5EF4-FFF2-40B4-BE49-F238E27FC236}">
                <a16:creationId xmlns:a16="http://schemas.microsoft.com/office/drawing/2014/main" id="{02FC9ABB-EB56-2F26-3C23-B0E9DA72A68E}"/>
              </a:ext>
            </a:extLst>
          </p:cNvPr>
          <p:cNvSpPr>
            <a:spLocks noGrp="1"/>
          </p:cNvSpPr>
          <p:nvPr>
            <p:ph type="sldNum" sz="quarter" idx="2"/>
          </p:nvPr>
        </p:nvSpPr>
        <p:spPr/>
        <p:txBody>
          <a:bodyPr/>
          <a:lstStyle/>
          <a:p>
            <a:fld id="{86CB4B4D-7CA3-9044-876B-883B54F8677D}" type="slidenum">
              <a:rPr lang="en-US" smtClean="0"/>
              <a:t>45</a:t>
            </a:fld>
            <a:endParaRPr lang="en-US"/>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KLİNİK DEĞERLENDİRME"/>
          <p:cNvSpPr txBox="1">
            <a:spLocks noGrp="1"/>
          </p:cNvSpPr>
          <p:nvPr>
            <p:ph type="title"/>
          </p:nvPr>
        </p:nvSpPr>
        <p:spPr>
          <a:prstGeom prst="rect">
            <a:avLst/>
          </a:prstGeom>
        </p:spPr>
        <p:txBody>
          <a:bodyPr/>
          <a:lstStyle>
            <a:lvl1pPr>
              <a:defRPr>
                <a:solidFill>
                  <a:schemeClr val="accent1">
                    <a:hueOff val="114395"/>
                    <a:lumOff val="-24975"/>
                  </a:schemeClr>
                </a:solidFill>
              </a:defRPr>
            </a:lvl1pPr>
          </a:lstStyle>
          <a:p>
            <a:r>
              <a:t>KLİNİK DEĞERLENDİRME</a:t>
            </a:r>
          </a:p>
        </p:txBody>
      </p:sp>
      <p:sp>
        <p:nvSpPr>
          <p:cNvPr id="386" name="SÜRECİN DEĞİŞEN MEVZUAT İÇİNDEKİ EVRİMİ"/>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chemeClr val="accent2">
                    <a:hueOff val="-202083"/>
                    <a:satOff val="17755"/>
                    <a:lumOff val="-16089"/>
                  </a:schemeClr>
                </a:solidFill>
              </a:defRPr>
            </a:lvl1pPr>
          </a:lstStyle>
          <a:p>
            <a:r>
              <a:t>SÜRECİN DEĞİŞEN MEVZUAT İÇİNDEKİ EVRİMİ</a:t>
            </a:r>
          </a:p>
        </p:txBody>
      </p:sp>
      <p:sp>
        <p:nvSpPr>
          <p:cNvPr id="387" name="Directive 2007/47/EC değişiklikleri:…"/>
          <p:cNvSpPr txBox="1">
            <a:spLocks noGrp="1"/>
          </p:cNvSpPr>
          <p:nvPr>
            <p:ph type="body" idx="1"/>
          </p:nvPr>
        </p:nvSpPr>
        <p:spPr>
          <a:prstGeom prst="rect">
            <a:avLst/>
          </a:prstGeom>
        </p:spPr>
        <p:txBody>
          <a:bodyPr>
            <a:normAutofit lnSpcReduction="10000"/>
          </a:bodyPr>
          <a:lstStyle/>
          <a:p>
            <a:pPr marL="603504" indent="-603504" defTabSz="2413955">
              <a:spcBef>
                <a:spcPts val="4400"/>
              </a:spcBef>
              <a:defRPr sz="5247" b="1">
                <a:solidFill>
                  <a:schemeClr val="accent1">
                    <a:lumOff val="-13575"/>
                  </a:schemeClr>
                </a:solidFill>
              </a:defRPr>
            </a:pPr>
            <a:r>
              <a:rPr u="sng">
                <a:ln w="12700" cap="flat">
                  <a:solidFill>
                    <a:srgbClr val="000000"/>
                  </a:solidFill>
                  <a:prstDash val="solid"/>
                  <a:miter lim="400000"/>
                </a:ln>
                <a:solidFill>
                  <a:schemeClr val="accent6">
                    <a:satOff val="-16844"/>
                    <a:lumOff val="-30747"/>
                  </a:schemeClr>
                </a:solidFill>
              </a:rPr>
              <a:t>Directive</a:t>
            </a:r>
            <a:r>
              <a:rPr u="sng">
                <a:ln w="12700" cap="flat">
                  <a:solidFill>
                    <a:srgbClr val="000000"/>
                  </a:solidFill>
                  <a:prstDash val="solid"/>
                  <a:miter lim="400000"/>
                </a:ln>
              </a:rPr>
              <a:t> </a:t>
            </a:r>
            <a:r>
              <a:rPr u="sng">
                <a:ln w="12700" cap="flat">
                  <a:solidFill>
                    <a:srgbClr val="000000"/>
                  </a:solidFill>
                  <a:prstDash val="solid"/>
                  <a:miter lim="400000"/>
                </a:ln>
                <a:solidFill>
                  <a:schemeClr val="accent5"/>
                </a:solidFill>
              </a:rPr>
              <a:t>2007</a:t>
            </a:r>
            <a:r>
              <a:rPr u="sng">
                <a:ln w="12700" cap="flat">
                  <a:solidFill>
                    <a:srgbClr val="000000"/>
                  </a:solidFill>
                  <a:prstDash val="solid"/>
                  <a:miter lim="400000"/>
                </a:ln>
                <a:solidFill>
                  <a:schemeClr val="accent6">
                    <a:satOff val="-16844"/>
                    <a:lumOff val="-30747"/>
                  </a:schemeClr>
                </a:solidFill>
              </a:rPr>
              <a:t>/47/EC değişiklikleri:</a:t>
            </a:r>
            <a:r>
              <a:t> </a:t>
            </a:r>
            <a:endParaRPr u="sng"/>
          </a:p>
          <a:p>
            <a:pPr marL="1207008" lvl="1" indent="-603504" defTabSz="2413955">
              <a:spcBef>
                <a:spcPts val="4400"/>
              </a:spcBef>
              <a:defRPr sz="5247" b="1">
                <a:solidFill>
                  <a:schemeClr val="accent1">
                    <a:lumOff val="-13575"/>
                  </a:schemeClr>
                </a:solidFill>
              </a:defRPr>
            </a:pPr>
            <a:r>
              <a:t>‘</a:t>
            </a:r>
            <a:r>
              <a:rPr>
                <a:ln w="12700" cap="flat">
                  <a:solidFill>
                    <a:srgbClr val="000000"/>
                  </a:solidFill>
                  <a:prstDash val="solid"/>
                  <a:miter lim="400000"/>
                </a:ln>
                <a:solidFill>
                  <a:schemeClr val="accent5"/>
                </a:solidFill>
              </a:rPr>
              <a:t>KLİNİK DEĞERLENDİRME</a:t>
            </a:r>
            <a:r>
              <a:t>’yi kapsayan‘</a:t>
            </a:r>
            <a:r>
              <a:rPr u="sng">
                <a:ln w="12700" cap="flat">
                  <a:solidFill>
                    <a:srgbClr val="000000"/>
                  </a:solidFill>
                  <a:prstDash val="solid"/>
                  <a:miter lim="400000"/>
                </a:ln>
                <a:solidFill>
                  <a:schemeClr val="accent5"/>
                </a:solidFill>
                <a:effectLst>
                  <a:outerShdw blurRad="12573" dist="62864" dir="18900000" rotWithShape="0">
                    <a:srgbClr val="000000"/>
                  </a:outerShdw>
                </a:effectLst>
              </a:rPr>
              <a:t>Ek X</a:t>
            </a:r>
            <a:r>
              <a:t>’da önemli değişiklikler yapıldı:</a:t>
            </a:r>
          </a:p>
          <a:p>
            <a:pPr marL="1810512" lvl="2" indent="-603504" defTabSz="2413955">
              <a:spcBef>
                <a:spcPts val="4400"/>
              </a:spcBef>
              <a:defRPr sz="5544" b="1">
                <a:solidFill>
                  <a:schemeClr val="accent1">
                    <a:lumOff val="-13575"/>
                  </a:schemeClr>
                </a:solidFill>
              </a:defRPr>
            </a:pPr>
            <a:r>
              <a:rPr u="sng"/>
              <a:t>Kural olarak tüm </a:t>
            </a:r>
            <a:r>
              <a:rPr u="sng">
                <a:ln w="12700" cap="flat">
                  <a:solidFill>
                    <a:srgbClr val="000000"/>
                  </a:solidFill>
                  <a:prstDash val="solid"/>
                  <a:miter lim="400000"/>
                </a:ln>
                <a:solidFill>
                  <a:schemeClr val="accent5"/>
                </a:solidFill>
              </a:rPr>
              <a:t>Sınıf III</a:t>
            </a:r>
            <a:r>
              <a:rPr u="sng"/>
              <a:t> ve </a:t>
            </a:r>
            <a:r>
              <a:rPr u="sng">
                <a:ln w="12700" cap="flat">
                  <a:solidFill>
                    <a:srgbClr val="000000"/>
                  </a:solidFill>
                  <a:prstDash val="solid"/>
                  <a:miter lim="400000"/>
                </a:ln>
                <a:solidFill>
                  <a:schemeClr val="accent5"/>
                </a:solidFill>
              </a:rPr>
              <a:t>implante edilebilen tıbbi cihazlar</a:t>
            </a:r>
            <a:r>
              <a:rPr u="sng"/>
              <a:t> için ‘</a:t>
            </a:r>
            <a:r>
              <a:rPr u="sng">
                <a:ln w="12700" cap="flat">
                  <a:solidFill>
                    <a:srgbClr val="000000"/>
                  </a:solidFill>
                  <a:prstDash val="solid"/>
                  <a:miter lim="400000"/>
                </a:ln>
                <a:solidFill>
                  <a:schemeClr val="accent5"/>
                </a:solidFill>
                <a:effectLst>
                  <a:outerShdw blurRad="12573" dist="62864" dir="18900000" rotWithShape="0">
                    <a:srgbClr val="000000"/>
                  </a:outerShdw>
                </a:effectLst>
              </a:rPr>
              <a:t>KLİNİK ARAŞTIRMA</a:t>
            </a:r>
            <a:r>
              <a:rPr u="sng"/>
              <a:t>’ yapılması zorunluluğu getirildi</a:t>
            </a:r>
            <a:r>
              <a:t>; </a:t>
            </a:r>
          </a:p>
          <a:p>
            <a:pPr marL="1810512" lvl="2" indent="-603504" defTabSz="2413955">
              <a:spcBef>
                <a:spcPts val="4400"/>
              </a:spcBef>
              <a:defRPr sz="5544" b="1">
                <a:solidFill>
                  <a:schemeClr val="accent1">
                    <a:lumOff val="-13575"/>
                  </a:schemeClr>
                </a:solidFill>
              </a:defRPr>
            </a:pPr>
            <a:r>
              <a:t>Üreticinin bu cihazlar için ‘</a:t>
            </a:r>
            <a:r>
              <a:rPr u="sng"/>
              <a:t>klinik araştırma</a:t>
            </a:r>
            <a:r>
              <a:t>’ yapılması </a:t>
            </a:r>
            <a:r>
              <a:rPr u="sng"/>
              <a:t>gerekmediğini</a:t>
            </a:r>
            <a:r>
              <a:t> savunması durumunda </a:t>
            </a:r>
            <a:r>
              <a:rPr u="sng"/>
              <a:t>bu görüşünü güçlü bir şekilde </a:t>
            </a:r>
            <a:r>
              <a:rPr u="sng">
                <a:ln w="12700" cap="flat">
                  <a:solidFill>
                    <a:srgbClr val="000000"/>
                  </a:solidFill>
                  <a:prstDash val="solid"/>
                  <a:miter lim="400000"/>
                </a:ln>
                <a:solidFill>
                  <a:schemeClr val="accent5"/>
                </a:solidFill>
              </a:rPr>
              <a:t>gerekçelendirmesi</a:t>
            </a:r>
            <a:r>
              <a:t> koşulu getirildi.</a:t>
            </a:r>
          </a:p>
        </p:txBody>
      </p:sp>
      <p:pic>
        <p:nvPicPr>
          <p:cNvPr id="388" name="Rectangle Rectangle" descr="Rectangle Rectangle"/>
          <p:cNvPicPr>
            <a:picLocks/>
          </p:cNvPicPr>
          <p:nvPr/>
        </p:nvPicPr>
        <p:blipFill>
          <a:blip r:embed="rId2"/>
          <a:stretch>
            <a:fillRect/>
          </a:stretch>
        </p:blipFill>
        <p:spPr>
          <a:xfrm>
            <a:off x="1666577" y="7323931"/>
            <a:ext cx="22135009" cy="2432944"/>
          </a:xfrm>
          <a:prstGeom prst="rect">
            <a:avLst/>
          </a:prstGeom>
        </p:spPr>
      </p:pic>
      <p:sp>
        <p:nvSpPr>
          <p:cNvPr id="2" name="Slide Number Placeholder 1">
            <a:extLst>
              <a:ext uri="{FF2B5EF4-FFF2-40B4-BE49-F238E27FC236}">
                <a16:creationId xmlns:a16="http://schemas.microsoft.com/office/drawing/2014/main" id="{FF44053C-AB00-FB97-AFA4-982083F60F9C}"/>
              </a:ext>
            </a:extLst>
          </p:cNvPr>
          <p:cNvSpPr>
            <a:spLocks noGrp="1"/>
          </p:cNvSpPr>
          <p:nvPr>
            <p:ph type="sldNum" sz="quarter" idx="2"/>
          </p:nvPr>
        </p:nvSpPr>
        <p:spPr/>
        <p:txBody>
          <a:bodyPr/>
          <a:lstStyle/>
          <a:p>
            <a:fld id="{86CB4B4D-7CA3-9044-876B-883B54F8677D}" type="slidenum">
              <a:rPr lang="en-US" smtClean="0"/>
              <a:t>46</a:t>
            </a:fld>
            <a:endParaRPr lang="en-US"/>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KLİNİK DEĞERLENDİRME"/>
          <p:cNvSpPr txBox="1">
            <a:spLocks noGrp="1"/>
          </p:cNvSpPr>
          <p:nvPr>
            <p:ph type="title"/>
          </p:nvPr>
        </p:nvSpPr>
        <p:spPr>
          <a:prstGeom prst="rect">
            <a:avLst/>
          </a:prstGeom>
        </p:spPr>
        <p:txBody>
          <a:bodyPr/>
          <a:lstStyle>
            <a:lvl1pPr>
              <a:defRPr>
                <a:solidFill>
                  <a:schemeClr val="accent1">
                    <a:hueOff val="114395"/>
                    <a:lumOff val="-24975"/>
                  </a:schemeClr>
                </a:solidFill>
              </a:defRPr>
            </a:lvl1pPr>
          </a:lstStyle>
          <a:p>
            <a:r>
              <a:t>KLİNİK DEĞERLENDİRME</a:t>
            </a:r>
          </a:p>
        </p:txBody>
      </p:sp>
      <p:sp>
        <p:nvSpPr>
          <p:cNvPr id="392" name="SÜRECİN DEĞİŞEN MEVZUAT İÇİNDEKİ EVRİMİ"/>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chemeClr val="accent2">
                    <a:hueOff val="-202083"/>
                    <a:satOff val="17755"/>
                    <a:lumOff val="-16089"/>
                  </a:schemeClr>
                </a:solidFill>
              </a:defRPr>
            </a:lvl1pPr>
          </a:lstStyle>
          <a:p>
            <a:r>
              <a:t>SÜRECİN DEĞİŞEN MEVZUAT İÇİNDEKİ EVRİMİ</a:t>
            </a:r>
          </a:p>
        </p:txBody>
      </p:sp>
      <p:sp>
        <p:nvSpPr>
          <p:cNvPr id="393" name="Directive 2007/47/EC değişiklikleri:…"/>
          <p:cNvSpPr txBox="1">
            <a:spLocks noGrp="1"/>
          </p:cNvSpPr>
          <p:nvPr>
            <p:ph type="body" idx="1"/>
          </p:nvPr>
        </p:nvSpPr>
        <p:spPr>
          <a:prstGeom prst="rect">
            <a:avLst/>
          </a:prstGeom>
        </p:spPr>
        <p:txBody>
          <a:bodyPr/>
          <a:lstStyle/>
          <a:p>
            <a:pPr marL="597408" indent="-597408" defTabSz="2389572">
              <a:spcBef>
                <a:spcPts val="4400"/>
              </a:spcBef>
              <a:defRPr sz="5194" b="1">
                <a:solidFill>
                  <a:schemeClr val="accent1">
                    <a:lumOff val="-13575"/>
                  </a:schemeClr>
                </a:solidFill>
              </a:defRPr>
            </a:pPr>
            <a:r>
              <a:rPr u="sng">
                <a:ln w="12700" cap="flat">
                  <a:solidFill>
                    <a:srgbClr val="000000"/>
                  </a:solidFill>
                  <a:prstDash val="solid"/>
                  <a:miter lim="400000"/>
                </a:ln>
                <a:solidFill>
                  <a:schemeClr val="accent6">
                    <a:satOff val="-16844"/>
                    <a:lumOff val="-30747"/>
                  </a:schemeClr>
                </a:solidFill>
              </a:rPr>
              <a:t>Directive</a:t>
            </a:r>
            <a:r>
              <a:rPr u="sng">
                <a:ln w="12700" cap="flat">
                  <a:solidFill>
                    <a:srgbClr val="000000"/>
                  </a:solidFill>
                  <a:prstDash val="solid"/>
                  <a:miter lim="400000"/>
                </a:ln>
              </a:rPr>
              <a:t> </a:t>
            </a:r>
            <a:r>
              <a:rPr u="sng">
                <a:ln w="12700" cap="flat">
                  <a:solidFill>
                    <a:srgbClr val="000000"/>
                  </a:solidFill>
                  <a:prstDash val="solid"/>
                  <a:miter lim="400000"/>
                </a:ln>
                <a:solidFill>
                  <a:schemeClr val="accent5"/>
                </a:solidFill>
              </a:rPr>
              <a:t>2007</a:t>
            </a:r>
            <a:r>
              <a:rPr u="sng">
                <a:ln w="12700" cap="flat">
                  <a:solidFill>
                    <a:srgbClr val="000000"/>
                  </a:solidFill>
                  <a:prstDash val="solid"/>
                  <a:miter lim="400000"/>
                </a:ln>
                <a:solidFill>
                  <a:schemeClr val="accent6">
                    <a:satOff val="-16844"/>
                    <a:lumOff val="-30747"/>
                  </a:schemeClr>
                </a:solidFill>
              </a:rPr>
              <a:t>/47/EC değişiklikleri:</a:t>
            </a:r>
            <a:r>
              <a:t> </a:t>
            </a:r>
            <a:endParaRPr u="sng"/>
          </a:p>
          <a:p>
            <a:pPr marL="1194816" lvl="1" indent="-597408" defTabSz="2389572">
              <a:spcBef>
                <a:spcPts val="4400"/>
              </a:spcBef>
              <a:defRPr sz="5194" b="1">
                <a:solidFill>
                  <a:schemeClr val="accent1">
                    <a:lumOff val="-13575"/>
                  </a:schemeClr>
                </a:solidFill>
              </a:defRPr>
            </a:pPr>
            <a:r>
              <a:t>‘</a:t>
            </a:r>
            <a:r>
              <a:rPr>
                <a:ln w="12700" cap="flat">
                  <a:solidFill>
                    <a:srgbClr val="000000"/>
                  </a:solidFill>
                  <a:prstDash val="solid"/>
                  <a:miter lim="400000"/>
                </a:ln>
                <a:solidFill>
                  <a:schemeClr val="accent5"/>
                </a:solidFill>
              </a:rPr>
              <a:t>KLİNİK DEĞERLENDİRME</a:t>
            </a:r>
            <a:r>
              <a:t>’yi kapsayan‘Ek X’da önemli değişiklikler yapıldı:</a:t>
            </a:r>
          </a:p>
          <a:p>
            <a:pPr marL="2389632" lvl="3" indent="-597408" defTabSz="2389572">
              <a:spcBef>
                <a:spcPts val="4400"/>
              </a:spcBef>
              <a:defRPr sz="8330" b="1">
                <a:solidFill>
                  <a:schemeClr val="accent1">
                    <a:lumOff val="-13575"/>
                  </a:schemeClr>
                </a:solidFill>
              </a:defRPr>
            </a:pPr>
            <a:r>
              <a:t>‘</a:t>
            </a:r>
            <a:r>
              <a:rPr u="sng">
                <a:ln w="12700" cap="flat">
                  <a:solidFill>
                    <a:srgbClr val="000000"/>
                  </a:solidFill>
                  <a:prstDash val="solid"/>
                  <a:miter lim="400000"/>
                </a:ln>
                <a:solidFill>
                  <a:schemeClr val="accent5"/>
                </a:solidFill>
                <a:effectLst>
                  <a:outerShdw blurRad="12446" dist="62230" dir="18900000" rotWithShape="0">
                    <a:srgbClr val="000000"/>
                  </a:outerShdw>
                </a:effectLst>
              </a:rPr>
              <a:t>KLİNİK DEĞERLENDİRME</a:t>
            </a:r>
            <a:r>
              <a:rPr u="sng"/>
              <a:t>’ raporunun </a:t>
            </a:r>
            <a:r>
              <a:rPr u="sng" cap="all">
                <a:ln w="12700" cap="flat">
                  <a:solidFill>
                    <a:srgbClr val="000000"/>
                  </a:solidFill>
                  <a:prstDash val="solid"/>
                  <a:miter lim="400000"/>
                </a:ln>
                <a:solidFill>
                  <a:schemeClr val="accent5"/>
                </a:solidFill>
                <a:effectLst>
                  <a:outerShdw blurRad="12446" dist="62230" dir="18900000" rotWithShape="0">
                    <a:srgbClr val="000000"/>
                  </a:outerShdw>
                </a:effectLst>
              </a:rPr>
              <a:t>teknİk dokümantasyonun</a:t>
            </a:r>
            <a:r>
              <a:rPr u="sng"/>
              <a:t> bir bölümü olarak dokümante edilmesi</a:t>
            </a:r>
            <a:r>
              <a:t> koşulu getirildi.</a:t>
            </a:r>
          </a:p>
        </p:txBody>
      </p:sp>
      <p:pic>
        <p:nvPicPr>
          <p:cNvPr id="394" name="Rectangle Rectangle" descr="Rectangle Rectangle"/>
          <p:cNvPicPr>
            <a:picLocks/>
          </p:cNvPicPr>
          <p:nvPr/>
        </p:nvPicPr>
        <p:blipFill>
          <a:blip r:embed="rId2"/>
          <a:stretch>
            <a:fillRect/>
          </a:stretch>
        </p:blipFill>
        <p:spPr>
          <a:xfrm>
            <a:off x="2433141" y="7323931"/>
            <a:ext cx="21368445" cy="5596633"/>
          </a:xfrm>
          <a:prstGeom prst="rect">
            <a:avLst/>
          </a:prstGeom>
        </p:spPr>
      </p:pic>
      <p:sp>
        <p:nvSpPr>
          <p:cNvPr id="2" name="Slide Number Placeholder 1">
            <a:extLst>
              <a:ext uri="{FF2B5EF4-FFF2-40B4-BE49-F238E27FC236}">
                <a16:creationId xmlns:a16="http://schemas.microsoft.com/office/drawing/2014/main" id="{CEA50685-B6F6-2BA0-7B1B-75B14574B138}"/>
              </a:ext>
            </a:extLst>
          </p:cNvPr>
          <p:cNvSpPr>
            <a:spLocks noGrp="1"/>
          </p:cNvSpPr>
          <p:nvPr>
            <p:ph type="sldNum" sz="quarter" idx="2"/>
          </p:nvPr>
        </p:nvSpPr>
        <p:spPr/>
        <p:txBody>
          <a:bodyPr/>
          <a:lstStyle/>
          <a:p>
            <a:fld id="{86CB4B4D-7CA3-9044-876B-883B54F8677D}" type="slidenum">
              <a:rPr lang="en-US" smtClean="0"/>
              <a:t>47</a:t>
            </a:fld>
            <a:endParaRPr lang="en-US"/>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KLİNİK DEĞERLENDİRME"/>
          <p:cNvSpPr txBox="1">
            <a:spLocks noGrp="1"/>
          </p:cNvSpPr>
          <p:nvPr>
            <p:ph type="title"/>
          </p:nvPr>
        </p:nvSpPr>
        <p:spPr>
          <a:prstGeom prst="rect">
            <a:avLst/>
          </a:prstGeom>
        </p:spPr>
        <p:txBody>
          <a:bodyPr/>
          <a:lstStyle>
            <a:lvl1pPr>
              <a:defRPr>
                <a:solidFill>
                  <a:schemeClr val="accent1">
                    <a:hueOff val="114395"/>
                    <a:lumOff val="-24975"/>
                  </a:schemeClr>
                </a:solidFill>
              </a:defRPr>
            </a:lvl1pPr>
          </a:lstStyle>
          <a:p>
            <a:r>
              <a:t>KLİNİK DEĞERLENDİRME</a:t>
            </a:r>
          </a:p>
        </p:txBody>
      </p:sp>
      <p:sp>
        <p:nvSpPr>
          <p:cNvPr id="398" name="SÜRECİN DEĞİŞEN MEVZUAT İÇİNDEKİ EVRİMİ"/>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chemeClr val="accent2">
                    <a:hueOff val="-202083"/>
                    <a:satOff val="17755"/>
                    <a:lumOff val="-16089"/>
                  </a:schemeClr>
                </a:solidFill>
              </a:defRPr>
            </a:lvl1pPr>
          </a:lstStyle>
          <a:p>
            <a:r>
              <a:t>SÜRECİN DEĞİŞEN MEVZUAT İÇİNDEKİ EVRİMİ</a:t>
            </a:r>
          </a:p>
        </p:txBody>
      </p:sp>
      <p:sp>
        <p:nvSpPr>
          <p:cNvPr id="399" name="Directive 2007/47/EC değişiklikleri:…"/>
          <p:cNvSpPr txBox="1">
            <a:spLocks noGrp="1"/>
          </p:cNvSpPr>
          <p:nvPr>
            <p:ph type="body" idx="1"/>
          </p:nvPr>
        </p:nvSpPr>
        <p:spPr>
          <a:prstGeom prst="rect">
            <a:avLst/>
          </a:prstGeom>
        </p:spPr>
        <p:txBody>
          <a:bodyPr/>
          <a:lstStyle/>
          <a:p>
            <a:pPr marL="487680" indent="-487680" defTabSz="1950671">
              <a:spcBef>
                <a:spcPts val="3600"/>
              </a:spcBef>
              <a:defRPr sz="4240" b="1">
                <a:solidFill>
                  <a:schemeClr val="accent1">
                    <a:lumOff val="-13575"/>
                  </a:schemeClr>
                </a:solidFill>
              </a:defRPr>
            </a:pPr>
            <a:r>
              <a:rPr u="sng">
                <a:ln w="12700" cap="flat">
                  <a:solidFill>
                    <a:srgbClr val="000000"/>
                  </a:solidFill>
                  <a:prstDash val="solid"/>
                  <a:miter lim="400000"/>
                </a:ln>
                <a:solidFill>
                  <a:schemeClr val="accent6">
                    <a:satOff val="-16844"/>
                    <a:lumOff val="-30747"/>
                  </a:schemeClr>
                </a:solidFill>
              </a:rPr>
              <a:t>Directive</a:t>
            </a:r>
            <a:r>
              <a:rPr u="sng">
                <a:ln w="12700" cap="flat">
                  <a:solidFill>
                    <a:srgbClr val="000000"/>
                  </a:solidFill>
                  <a:prstDash val="solid"/>
                  <a:miter lim="400000"/>
                </a:ln>
              </a:rPr>
              <a:t> </a:t>
            </a:r>
            <a:r>
              <a:rPr u="sng">
                <a:ln w="12700" cap="flat">
                  <a:solidFill>
                    <a:srgbClr val="000000"/>
                  </a:solidFill>
                  <a:prstDash val="solid"/>
                  <a:miter lim="400000"/>
                </a:ln>
                <a:solidFill>
                  <a:schemeClr val="accent5"/>
                </a:solidFill>
              </a:rPr>
              <a:t>2007</a:t>
            </a:r>
            <a:r>
              <a:rPr u="sng">
                <a:ln w="12700" cap="flat">
                  <a:solidFill>
                    <a:srgbClr val="000000"/>
                  </a:solidFill>
                  <a:prstDash val="solid"/>
                  <a:miter lim="400000"/>
                </a:ln>
                <a:solidFill>
                  <a:schemeClr val="accent6">
                    <a:satOff val="-16844"/>
                    <a:lumOff val="-30747"/>
                  </a:schemeClr>
                </a:solidFill>
              </a:rPr>
              <a:t>/47/EC değişiklikleri:</a:t>
            </a:r>
            <a:r>
              <a:t> </a:t>
            </a:r>
            <a:endParaRPr u="sng"/>
          </a:p>
          <a:p>
            <a:pPr marL="975360" lvl="1" indent="-487680" defTabSz="1950671">
              <a:spcBef>
                <a:spcPts val="3600"/>
              </a:spcBef>
              <a:defRPr sz="4240" b="1">
                <a:solidFill>
                  <a:schemeClr val="accent1">
                    <a:lumOff val="-13575"/>
                  </a:schemeClr>
                </a:solidFill>
              </a:defRPr>
            </a:pPr>
            <a:r>
              <a:t>‘</a:t>
            </a:r>
            <a:r>
              <a:rPr>
                <a:ln w="12700" cap="flat">
                  <a:solidFill>
                    <a:srgbClr val="000000"/>
                  </a:solidFill>
                  <a:prstDash val="solid"/>
                  <a:miter lim="400000"/>
                </a:ln>
                <a:solidFill>
                  <a:schemeClr val="accent5"/>
                </a:solidFill>
              </a:rPr>
              <a:t>KLİNİK DEĞERLENDİRME</a:t>
            </a:r>
            <a:r>
              <a:t>’yi kapsayan‘Ek X’da önemli değişiklikler yapıldı:</a:t>
            </a:r>
          </a:p>
          <a:p>
            <a:pPr marL="1950720" lvl="3" indent="-487680" defTabSz="1950671">
              <a:spcBef>
                <a:spcPts val="3600"/>
              </a:spcBef>
              <a:defRPr sz="5520" b="1">
                <a:solidFill>
                  <a:schemeClr val="accent1">
                    <a:lumOff val="-13575"/>
                  </a:schemeClr>
                </a:solidFill>
              </a:defRPr>
            </a:pPr>
            <a:r>
              <a:t>‘</a:t>
            </a:r>
            <a:r>
              <a:rPr u="sng">
                <a:ln w="12700" cap="flat">
                  <a:solidFill>
                    <a:srgbClr val="000000"/>
                  </a:solidFill>
                  <a:prstDash val="solid"/>
                  <a:miter lim="400000"/>
                </a:ln>
                <a:solidFill>
                  <a:schemeClr val="accent5"/>
                </a:solidFill>
              </a:rPr>
              <a:t>KLİNİK DEĞERLENDİRME</a:t>
            </a:r>
            <a:r>
              <a:rPr u="sng"/>
              <a:t>’ ve dokümantasyonunun ‘</a:t>
            </a:r>
            <a:r>
              <a:rPr u="sng">
                <a:ln w="12700" cap="flat">
                  <a:solidFill>
                    <a:srgbClr val="000000"/>
                  </a:solidFill>
                  <a:prstDash val="solid"/>
                  <a:miter lim="400000"/>
                </a:ln>
                <a:solidFill>
                  <a:schemeClr val="accent5"/>
                </a:solidFill>
              </a:rPr>
              <a:t>piyasaya arz sonrası gözetim’ çalışmalarından</a:t>
            </a:r>
            <a:r>
              <a:rPr u="sng"/>
              <a:t> elde edilen bilgilerle aktif olarak güncellenmesi</a:t>
            </a:r>
            <a:r>
              <a:t> koşulu getirildi.</a:t>
            </a:r>
          </a:p>
          <a:p>
            <a:pPr marL="1950720" lvl="3" indent="-487680" defTabSz="1950671">
              <a:spcBef>
                <a:spcPts val="3600"/>
              </a:spcBef>
              <a:defRPr sz="5520" b="1">
                <a:solidFill>
                  <a:schemeClr val="accent1">
                    <a:lumOff val="-13575"/>
                  </a:schemeClr>
                </a:solidFill>
              </a:defRPr>
            </a:pPr>
            <a:r>
              <a:t>Eğer, piyasaya arz sonrası klinik gözetim uygulanmayacak ise bu kararın ayrıntılı biçimde gerekçelendirilmesi ve dokümante edilmesi koşulu getirildi.</a:t>
            </a:r>
          </a:p>
        </p:txBody>
      </p:sp>
      <p:pic>
        <p:nvPicPr>
          <p:cNvPr id="400" name="Rectangle Rectangle" descr="Rectangle Rectangle"/>
          <p:cNvPicPr>
            <a:picLocks/>
          </p:cNvPicPr>
          <p:nvPr/>
        </p:nvPicPr>
        <p:blipFill>
          <a:blip r:embed="rId2"/>
          <a:stretch>
            <a:fillRect/>
          </a:stretch>
        </p:blipFill>
        <p:spPr>
          <a:xfrm>
            <a:off x="1666577" y="6098381"/>
            <a:ext cx="22135009" cy="3121522"/>
          </a:xfrm>
          <a:prstGeom prst="rect">
            <a:avLst/>
          </a:prstGeom>
        </p:spPr>
      </p:pic>
      <p:sp>
        <p:nvSpPr>
          <p:cNvPr id="2" name="Slide Number Placeholder 1">
            <a:extLst>
              <a:ext uri="{FF2B5EF4-FFF2-40B4-BE49-F238E27FC236}">
                <a16:creationId xmlns:a16="http://schemas.microsoft.com/office/drawing/2014/main" id="{DDE2B406-DFE8-5534-0D6F-B9BC587B185D}"/>
              </a:ext>
            </a:extLst>
          </p:cNvPr>
          <p:cNvSpPr>
            <a:spLocks noGrp="1"/>
          </p:cNvSpPr>
          <p:nvPr>
            <p:ph type="sldNum" sz="quarter" idx="2"/>
          </p:nvPr>
        </p:nvSpPr>
        <p:spPr/>
        <p:txBody>
          <a:bodyPr/>
          <a:lstStyle/>
          <a:p>
            <a:fld id="{86CB4B4D-7CA3-9044-876B-883B54F8677D}" type="slidenum">
              <a:rPr lang="en-US" smtClean="0"/>
              <a:t>48</a:t>
            </a:fld>
            <a:endParaRPr lang="en-US"/>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KLİNİK DEĞERLENDİRME"/>
          <p:cNvSpPr txBox="1">
            <a:spLocks noGrp="1"/>
          </p:cNvSpPr>
          <p:nvPr>
            <p:ph type="title"/>
          </p:nvPr>
        </p:nvSpPr>
        <p:spPr>
          <a:prstGeom prst="rect">
            <a:avLst/>
          </a:prstGeom>
        </p:spPr>
        <p:txBody>
          <a:bodyPr/>
          <a:lstStyle>
            <a:lvl1pPr>
              <a:defRPr>
                <a:solidFill>
                  <a:schemeClr val="accent1">
                    <a:hueOff val="114395"/>
                    <a:lumOff val="-24975"/>
                  </a:schemeClr>
                </a:solidFill>
              </a:defRPr>
            </a:lvl1pPr>
          </a:lstStyle>
          <a:p>
            <a:r>
              <a:t>KLİNİK DEĞERLENDİRME</a:t>
            </a:r>
          </a:p>
        </p:txBody>
      </p:sp>
      <p:sp>
        <p:nvSpPr>
          <p:cNvPr id="404" name="SÜRECİN DEĞİŞEN MEVZUAT İÇİNDEKİ EVRİMİ"/>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chemeClr val="accent2">
                    <a:hueOff val="-202083"/>
                    <a:satOff val="17755"/>
                    <a:lumOff val="-16089"/>
                  </a:schemeClr>
                </a:solidFill>
              </a:defRPr>
            </a:lvl1pPr>
          </a:lstStyle>
          <a:p>
            <a:r>
              <a:t>SÜRECİN DEĞİŞEN MEVZUAT İÇİNDEKİ EVRİMİ</a:t>
            </a:r>
          </a:p>
        </p:txBody>
      </p:sp>
      <p:sp>
        <p:nvSpPr>
          <p:cNvPr id="405" name="Klinik Değerlendirme süreçlerinde 2007 güncellemesi ile devam eden değişim MDR 61. Maddesi ile son şeklini aldı."/>
          <p:cNvSpPr txBox="1">
            <a:spLocks noGrp="1"/>
          </p:cNvSpPr>
          <p:nvPr>
            <p:ph type="body" idx="1"/>
          </p:nvPr>
        </p:nvSpPr>
        <p:spPr>
          <a:prstGeom prst="rect">
            <a:avLst/>
          </a:prstGeom>
        </p:spPr>
        <p:txBody>
          <a:bodyPr/>
          <a:lstStyle/>
          <a:p>
            <a:pPr marL="609600" indent="-609600">
              <a:defRPr sz="10100" b="1">
                <a:solidFill>
                  <a:schemeClr val="accent1"/>
                </a:solidFill>
              </a:defRPr>
            </a:pPr>
            <a:r>
              <a:rPr>
                <a:ln w="12700" cap="flat">
                  <a:solidFill>
                    <a:srgbClr val="000000"/>
                  </a:solidFill>
                  <a:prstDash val="solid"/>
                  <a:miter lim="400000"/>
                </a:ln>
              </a:rPr>
              <a:t>Klinik Değerlendirme süreçlerinde </a:t>
            </a:r>
            <a:r>
              <a:rPr u="sng">
                <a:ln w="12700" cap="flat">
                  <a:solidFill>
                    <a:srgbClr val="000000"/>
                  </a:solidFill>
                  <a:prstDash val="solid"/>
                  <a:miter lim="400000"/>
                </a:ln>
                <a:solidFill>
                  <a:schemeClr val="accent5"/>
                </a:solidFill>
              </a:rPr>
              <a:t>2007 güncellemesi</a:t>
            </a:r>
            <a:r>
              <a:rPr>
                <a:ln w="12700" cap="flat">
                  <a:solidFill>
                    <a:srgbClr val="000000"/>
                  </a:solidFill>
                  <a:prstDash val="solid"/>
                  <a:miter lim="400000"/>
                </a:ln>
              </a:rPr>
              <a:t> ile </a:t>
            </a:r>
            <a:r>
              <a:rPr i="1" u="sng">
                <a:ln w="12700" cap="flat">
                  <a:solidFill>
                    <a:srgbClr val="000000"/>
                  </a:solidFill>
                  <a:prstDash val="solid"/>
                  <a:miter lim="400000"/>
                </a:ln>
              </a:rPr>
              <a:t>devam eden</a:t>
            </a:r>
            <a:r>
              <a:rPr>
                <a:ln w="12700" cap="flat">
                  <a:solidFill>
                    <a:srgbClr val="000000"/>
                  </a:solidFill>
                  <a:prstDash val="solid"/>
                  <a:miter lim="400000"/>
                </a:ln>
              </a:rPr>
              <a:t> değişim </a:t>
            </a:r>
            <a:r>
              <a:rPr u="sng">
                <a:ln w="12700" cap="flat">
                  <a:solidFill>
                    <a:srgbClr val="000000"/>
                  </a:solidFill>
                  <a:prstDash val="solid"/>
                  <a:miter lim="400000"/>
                </a:ln>
                <a:solidFill>
                  <a:schemeClr val="accent5"/>
                </a:solidFill>
              </a:rPr>
              <a:t>MDR 61. Maddesi</a:t>
            </a:r>
            <a:r>
              <a:rPr>
                <a:ln w="12700" cap="flat">
                  <a:solidFill>
                    <a:srgbClr val="000000"/>
                  </a:solidFill>
                  <a:prstDash val="solid"/>
                  <a:miter lim="400000"/>
                </a:ln>
              </a:rPr>
              <a:t> ile son şeklini aldı.</a:t>
            </a:r>
          </a:p>
        </p:txBody>
      </p:sp>
      <p:sp>
        <p:nvSpPr>
          <p:cNvPr id="2" name="Slide Number Placeholder 1">
            <a:extLst>
              <a:ext uri="{FF2B5EF4-FFF2-40B4-BE49-F238E27FC236}">
                <a16:creationId xmlns:a16="http://schemas.microsoft.com/office/drawing/2014/main" id="{38FBEE3D-31A5-20E5-739D-910421D3ED80}"/>
              </a:ext>
            </a:extLst>
          </p:cNvPr>
          <p:cNvSpPr>
            <a:spLocks noGrp="1"/>
          </p:cNvSpPr>
          <p:nvPr>
            <p:ph type="sldNum" sz="quarter" idx="2"/>
          </p:nvPr>
        </p:nvSpPr>
        <p:spPr/>
        <p:txBody>
          <a:bodyPr/>
          <a:lstStyle/>
          <a:p>
            <a:fld id="{86CB4B4D-7CA3-9044-876B-883B54F8677D}" type="slidenum">
              <a:rPr lang="en-US" smtClean="0"/>
              <a:t>49</a:t>
            </a:fld>
            <a:endParaRPr lang="en-US"/>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EU-Medical Device Regulation (EU-MDR)"/>
          <p:cNvSpPr txBox="1">
            <a:spLocks noGrp="1"/>
          </p:cNvSpPr>
          <p:nvPr>
            <p:ph type="title"/>
          </p:nvPr>
        </p:nvSpPr>
        <p:spPr>
          <a:prstGeom prst="rect">
            <a:avLst/>
          </a:prstGeom>
        </p:spPr>
        <p:txBody>
          <a:bodyPr/>
          <a:lstStyle>
            <a:lvl1pPr>
              <a:defRPr>
                <a:solidFill>
                  <a:schemeClr val="accent1">
                    <a:hueOff val="114395"/>
                    <a:lumOff val="-24975"/>
                  </a:schemeClr>
                </a:solidFill>
              </a:defRPr>
            </a:lvl1pPr>
          </a:lstStyle>
          <a:p>
            <a:r>
              <a:t>EU-Medical Device Regulation (EU-MDR)</a:t>
            </a:r>
          </a:p>
        </p:txBody>
      </p:sp>
      <p:sp>
        <p:nvSpPr>
          <p:cNvPr id="170" name="Mayıs 2017 - Mayıs 2021 sektörün hazırlanması İçİn tanınan süre"/>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726440">
              <a:defRPr sz="4840">
                <a:solidFill>
                  <a:srgbClr val="5E5E5E"/>
                </a:solidFill>
              </a:defRPr>
            </a:pPr>
            <a:r>
              <a:rPr u="sng">
                <a:ln w="12700" cap="flat">
                  <a:solidFill>
                    <a:srgbClr val="000000"/>
                  </a:solidFill>
                  <a:prstDash val="solid"/>
                  <a:miter lim="400000"/>
                </a:ln>
                <a:effectLst>
                  <a:outerShdw blurRad="11176" dist="55880" dir="18900000" rotWithShape="0">
                    <a:srgbClr val="000000"/>
                  </a:outerShdw>
                </a:effectLst>
              </a:rPr>
              <a:t>Mayıs 2017 - Mayıs 2021</a:t>
            </a:r>
            <a:r>
              <a:t> </a:t>
            </a:r>
            <a:r>
              <a:rPr u="sng" cap="all">
                <a:ln w="12700" cap="flat">
                  <a:solidFill>
                    <a:srgbClr val="000000"/>
                  </a:solidFill>
                  <a:prstDash val="solid"/>
                  <a:miter lim="400000"/>
                </a:ln>
                <a:solidFill>
                  <a:schemeClr val="accent5"/>
                </a:solidFill>
              </a:rPr>
              <a:t>sektörün hazırlanması İçİn tanınan süre</a:t>
            </a:r>
          </a:p>
        </p:txBody>
      </p:sp>
      <p:sp>
        <p:nvSpPr>
          <p:cNvPr id="171" name="Yeni Regülasyon ile getirilen değİŞİKLİkler çok kapsamlıdır.…"/>
          <p:cNvSpPr txBox="1">
            <a:spLocks noGrp="1"/>
          </p:cNvSpPr>
          <p:nvPr>
            <p:ph type="body" idx="1"/>
          </p:nvPr>
        </p:nvSpPr>
        <p:spPr>
          <a:prstGeom prst="rect">
            <a:avLst/>
          </a:prstGeom>
        </p:spPr>
        <p:txBody>
          <a:bodyPr/>
          <a:lstStyle/>
          <a:p>
            <a:pPr marL="591312" indent="-591312" defTabSz="2365188">
              <a:spcBef>
                <a:spcPts val="4300"/>
              </a:spcBef>
              <a:defRPr sz="7372" b="1">
                <a:solidFill>
                  <a:schemeClr val="accent1">
                    <a:lumOff val="-13575"/>
                  </a:schemeClr>
                </a:solidFill>
              </a:defRPr>
            </a:pPr>
            <a:r>
              <a:t>Yeni Regülasyon ile getirilen </a:t>
            </a:r>
            <a:r>
              <a:rPr u="sng" cap="all">
                <a:ln w="12700" cap="flat">
                  <a:solidFill>
                    <a:srgbClr val="000000"/>
                  </a:solidFill>
                  <a:prstDash val="solid"/>
                  <a:miter lim="400000"/>
                </a:ln>
                <a:solidFill>
                  <a:schemeClr val="accent5"/>
                </a:solidFill>
              </a:rPr>
              <a:t>değİŞİKLİkler</a:t>
            </a:r>
            <a:r>
              <a:rPr u="sng">
                <a:ln w="12700" cap="flat">
                  <a:solidFill>
                    <a:srgbClr val="000000"/>
                  </a:solidFill>
                  <a:prstDash val="solid"/>
                  <a:miter lim="400000"/>
                </a:ln>
                <a:solidFill>
                  <a:schemeClr val="accent5"/>
                </a:solidFill>
              </a:rPr>
              <a:t> çok kapsamlıdır.</a:t>
            </a:r>
            <a:endParaRPr>
              <a:solidFill>
                <a:schemeClr val="accent5"/>
              </a:solidFill>
            </a:endParaRPr>
          </a:p>
          <a:p>
            <a:pPr marL="591312" indent="-591312" defTabSz="2365188">
              <a:spcBef>
                <a:spcPts val="4300"/>
              </a:spcBef>
              <a:defRPr sz="7372" b="1">
                <a:solidFill>
                  <a:schemeClr val="accent1">
                    <a:lumOff val="-13575"/>
                  </a:schemeClr>
                </a:solidFill>
              </a:defRPr>
            </a:pPr>
            <a:r>
              <a:t>Hazırlık dönemi içinde </a:t>
            </a:r>
            <a:r>
              <a:rPr u="sng"/>
              <a:t>sektör paydaşlarının bu </a:t>
            </a:r>
            <a:r>
              <a:rPr u="sng">
                <a:ln w="12700" cap="flat">
                  <a:solidFill>
                    <a:srgbClr val="000000"/>
                  </a:solidFill>
                  <a:prstDash val="solid"/>
                  <a:miter lim="400000"/>
                </a:ln>
                <a:solidFill>
                  <a:schemeClr val="accent5"/>
                </a:solidFill>
              </a:rPr>
              <a:t>değişiklikleri dikkatlice incelemeleri, kuruluşları üzerindeki yansımalarını değerlendirmeleri</a:t>
            </a:r>
            <a:r>
              <a:rPr u="sng"/>
              <a:t> ve </a:t>
            </a:r>
            <a:r>
              <a:rPr u="sng">
                <a:ln w="12700" cap="flat">
                  <a:solidFill>
                    <a:srgbClr val="000000"/>
                  </a:solidFill>
                  <a:prstDash val="solid"/>
                  <a:miter lim="400000"/>
                </a:ln>
                <a:solidFill>
                  <a:schemeClr val="accent5"/>
                </a:solidFill>
              </a:rPr>
              <a:t>yasa ile uyumlu süreçleri</a:t>
            </a:r>
            <a:r>
              <a:rPr u="sng"/>
              <a:t> ve </a:t>
            </a:r>
            <a:r>
              <a:rPr u="sng">
                <a:ln w="12700" cap="flat">
                  <a:solidFill>
                    <a:srgbClr val="000000"/>
                  </a:solidFill>
                  <a:prstDash val="solid"/>
                  <a:miter lim="400000"/>
                </a:ln>
                <a:solidFill>
                  <a:schemeClr val="accent5"/>
                </a:solidFill>
              </a:rPr>
              <a:t>uygulamaları</a:t>
            </a:r>
            <a:r>
              <a:rPr u="sng">
                <a:ln w="12700" cap="flat">
                  <a:solidFill>
                    <a:srgbClr val="000000"/>
                  </a:solidFill>
                  <a:prstDash val="solid"/>
                  <a:miter lim="400000"/>
                </a:ln>
              </a:rPr>
              <a:t> yürürlüğe koymaları</a:t>
            </a:r>
            <a:r>
              <a:rPr u="sng"/>
              <a:t> </a:t>
            </a:r>
            <a:r>
              <a:rPr u="sng">
                <a:ln w="12700" cap="flat">
                  <a:solidFill>
                    <a:srgbClr val="000000"/>
                  </a:solidFill>
                  <a:prstDash val="solid"/>
                  <a:miter lim="400000"/>
                </a:ln>
              </a:rPr>
              <a:t>zorunlu kılınmıştır</a:t>
            </a:r>
            <a:r>
              <a:t>.</a:t>
            </a:r>
          </a:p>
        </p:txBody>
      </p:sp>
      <p:sp>
        <p:nvSpPr>
          <p:cNvPr id="2" name="Slide Number Placeholder 1">
            <a:extLst>
              <a:ext uri="{FF2B5EF4-FFF2-40B4-BE49-F238E27FC236}">
                <a16:creationId xmlns:a16="http://schemas.microsoft.com/office/drawing/2014/main" id="{6F084F40-9724-634F-7C0B-B6223CE61501}"/>
              </a:ext>
            </a:extLst>
          </p:cNvPr>
          <p:cNvSpPr>
            <a:spLocks noGrp="1"/>
          </p:cNvSpPr>
          <p:nvPr>
            <p:ph type="sldNum" sz="quarter" idx="2"/>
          </p:nvPr>
        </p:nvSpPr>
        <p:spPr/>
        <p:txBody>
          <a:bodyPr/>
          <a:lstStyle/>
          <a:p>
            <a:fld id="{86CB4B4D-7CA3-9044-876B-883B54F8677D}" type="slidenum">
              <a:rPr lang="en-US" smtClean="0"/>
              <a:t>5</a:t>
            </a:fld>
            <a:endParaRPr lang="en-US"/>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KLİNİK DEĞERLENDİRME"/>
          <p:cNvSpPr txBox="1">
            <a:spLocks noGrp="1"/>
          </p:cNvSpPr>
          <p:nvPr>
            <p:ph type="title"/>
          </p:nvPr>
        </p:nvSpPr>
        <p:spPr>
          <a:prstGeom prst="rect">
            <a:avLst/>
          </a:prstGeom>
        </p:spPr>
        <p:txBody>
          <a:bodyPr/>
          <a:lstStyle>
            <a:lvl1pPr>
              <a:defRPr>
                <a:solidFill>
                  <a:schemeClr val="accent1">
                    <a:hueOff val="114395"/>
                    <a:lumOff val="-24975"/>
                  </a:schemeClr>
                </a:solidFill>
              </a:defRPr>
            </a:lvl1pPr>
          </a:lstStyle>
          <a:p>
            <a:r>
              <a:t>KLİNİK DEĞERLENDİRME</a:t>
            </a:r>
          </a:p>
        </p:txBody>
      </p:sp>
      <p:sp>
        <p:nvSpPr>
          <p:cNvPr id="408" name="SÜRECİN DEĞİŞEN MEVZUAT İÇİNDEKİ EVRİMİ"/>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chemeClr val="accent2">
                    <a:hueOff val="-202083"/>
                    <a:satOff val="17755"/>
                    <a:lumOff val="-16089"/>
                  </a:schemeClr>
                </a:solidFill>
              </a:defRPr>
            </a:lvl1pPr>
          </a:lstStyle>
          <a:p>
            <a:r>
              <a:t>SÜRECİN DEĞİŞEN MEVZUAT İÇİNDEKİ EVRİMİ</a:t>
            </a:r>
          </a:p>
        </p:txBody>
      </p:sp>
      <p:sp>
        <p:nvSpPr>
          <p:cNvPr id="409" name="Gerçekleştirilen bu değişiklikler üzerinde genel bir değerlendirme yapacak olursak, son erimde;…"/>
          <p:cNvSpPr txBox="1">
            <a:spLocks noGrp="1"/>
          </p:cNvSpPr>
          <p:nvPr>
            <p:ph type="body" idx="1"/>
          </p:nvPr>
        </p:nvSpPr>
        <p:spPr>
          <a:xfrm>
            <a:off x="1206500" y="3933385"/>
            <a:ext cx="21971000" cy="9240560"/>
          </a:xfrm>
          <a:prstGeom prst="rect">
            <a:avLst/>
          </a:prstGeom>
        </p:spPr>
        <p:txBody>
          <a:bodyPr/>
          <a:lstStyle/>
          <a:p>
            <a:pPr marL="499872" indent="-499872" defTabSz="1999437">
              <a:spcBef>
                <a:spcPts val="3600"/>
              </a:spcBef>
              <a:defRPr sz="5084" b="1">
                <a:solidFill>
                  <a:schemeClr val="accent1"/>
                </a:solidFill>
              </a:defRPr>
            </a:pPr>
            <a:r>
              <a:rPr>
                <a:ln w="12700" cap="flat">
                  <a:solidFill>
                    <a:srgbClr val="000000"/>
                  </a:solidFill>
                  <a:prstDash val="solid"/>
                  <a:miter lim="400000"/>
                </a:ln>
              </a:rPr>
              <a:t>Gerçekleştirilen bu değişiklikler üzerinde genel bir değerlendirme yapacak olursak, son erimde; </a:t>
            </a:r>
          </a:p>
          <a:p>
            <a:pPr marL="999744" lvl="1" indent="-499872" defTabSz="1999437">
              <a:spcBef>
                <a:spcPts val="3600"/>
              </a:spcBef>
              <a:defRPr sz="5084" b="1">
                <a:solidFill>
                  <a:schemeClr val="accent1"/>
                </a:solidFill>
              </a:defRPr>
            </a:pPr>
            <a:r>
              <a:rPr u="sng">
                <a:ln w="12700" cap="flat">
                  <a:solidFill>
                    <a:srgbClr val="000000"/>
                  </a:solidFill>
                  <a:prstDash val="solid"/>
                  <a:miter lim="400000"/>
                </a:ln>
                <a:solidFill>
                  <a:schemeClr val="accent6">
                    <a:satOff val="-16844"/>
                    <a:lumOff val="-30747"/>
                  </a:schemeClr>
                </a:solidFill>
              </a:rPr>
              <a:t>ilk adımın </a:t>
            </a:r>
            <a:r>
              <a:rPr u="sng">
                <a:ln w="12700" cap="flat">
                  <a:solidFill>
                    <a:srgbClr val="000000"/>
                  </a:solidFill>
                  <a:prstDash val="solid"/>
                  <a:miter lim="400000"/>
                </a:ln>
                <a:solidFill>
                  <a:schemeClr val="accent5"/>
                </a:solidFill>
                <a:effectLst>
                  <a:outerShdw blurRad="10414" dist="52070" dir="18900000" rotWithShape="0">
                    <a:srgbClr val="000000"/>
                  </a:outerShdw>
                </a:effectLst>
              </a:rPr>
              <a:t>‘kapsamı belirleyerek’</a:t>
            </a:r>
            <a:r>
              <a:rPr u="sng">
                <a:ln w="12700" cap="flat">
                  <a:solidFill>
                    <a:srgbClr val="000000"/>
                  </a:solidFill>
                  <a:prstDash val="solid"/>
                  <a:miter lim="400000"/>
                </a:ln>
                <a:solidFill>
                  <a:schemeClr val="accent6">
                    <a:satOff val="-16844"/>
                    <a:lumOff val="-30747"/>
                  </a:schemeClr>
                </a:solidFill>
              </a:rPr>
              <a:t> (</a:t>
            </a:r>
            <a:r>
              <a:rPr u="sng"/>
              <a:t>MEDDEV 2.7.1 rev 4 - 2016; A3</a:t>
            </a:r>
            <a:r>
              <a:rPr u="sng">
                <a:ln w="12700" cap="flat">
                  <a:solidFill>
                    <a:srgbClr val="000000"/>
                  </a:solidFill>
                  <a:prstDash val="solid"/>
                  <a:miter lim="400000"/>
                </a:ln>
                <a:solidFill>
                  <a:schemeClr val="accent6">
                    <a:satOff val="-16844"/>
                    <a:lumOff val="-30747"/>
                  </a:schemeClr>
                </a:solidFill>
              </a:rPr>
              <a:t>) ve </a:t>
            </a:r>
            <a:r>
              <a:rPr u="sng">
                <a:ln w="12700" cap="flat">
                  <a:solidFill>
                    <a:srgbClr val="000000"/>
                  </a:solidFill>
                  <a:prstDash val="solid"/>
                  <a:miter lim="400000"/>
                </a:ln>
                <a:solidFill>
                  <a:schemeClr val="accent5"/>
                </a:solidFill>
                <a:effectLst>
                  <a:outerShdw blurRad="10414" dist="52070" dir="18900000" rotWithShape="0">
                    <a:srgbClr val="000000"/>
                  </a:outerShdw>
                </a:effectLst>
              </a:rPr>
              <a:t>‘klinik değerlendirme planı’</a:t>
            </a:r>
            <a:r>
              <a:rPr u="sng">
                <a:ln w="12700" cap="flat">
                  <a:solidFill>
                    <a:srgbClr val="000000"/>
                  </a:solidFill>
                  <a:prstDash val="solid"/>
                  <a:miter lim="400000"/>
                </a:ln>
                <a:solidFill>
                  <a:schemeClr val="accent6">
                    <a:satOff val="-16844"/>
                    <a:lumOff val="-30747"/>
                  </a:schemeClr>
                </a:solidFill>
              </a:rPr>
              <a:t>nı ortaya koyarak atılması zorunlu kılınmıştır;</a:t>
            </a:r>
            <a:r>
              <a:rPr u="sng">
                <a:ln w="12700" cap="flat">
                  <a:solidFill>
                    <a:srgbClr val="000000"/>
                  </a:solidFill>
                  <a:prstDash val="solid"/>
                  <a:miter lim="400000"/>
                </a:ln>
              </a:rPr>
              <a:t> </a:t>
            </a:r>
          </a:p>
          <a:p>
            <a:pPr marL="999744" lvl="1" indent="-499872" defTabSz="1999437">
              <a:spcBef>
                <a:spcPts val="3600"/>
              </a:spcBef>
              <a:defRPr sz="5084" b="1">
                <a:solidFill>
                  <a:schemeClr val="accent1"/>
                </a:solidFill>
              </a:defRPr>
            </a:pPr>
            <a:r>
              <a:rPr u="sng">
                <a:ln w="12700" cap="flat">
                  <a:solidFill>
                    <a:srgbClr val="000000"/>
                  </a:solidFill>
                  <a:prstDash val="solid"/>
                  <a:miter lim="400000"/>
                </a:ln>
                <a:solidFill>
                  <a:schemeClr val="accent6">
                    <a:satOff val="-20754"/>
                    <a:lumOff val="-16738"/>
                  </a:schemeClr>
                </a:solidFill>
              </a:rPr>
              <a:t>veri toplama yöntemlerinin sınırları açık bir şekilde tanımlanmıştır;</a:t>
            </a:r>
            <a:r>
              <a:rPr u="sng">
                <a:ln w="12700" cap="flat">
                  <a:solidFill>
                    <a:srgbClr val="000000"/>
                  </a:solidFill>
                  <a:prstDash val="solid"/>
                  <a:miter lim="400000"/>
                </a:ln>
              </a:rPr>
              <a:t> </a:t>
            </a:r>
          </a:p>
          <a:p>
            <a:pPr marL="999744" lvl="1" indent="-499872" defTabSz="1999437">
              <a:spcBef>
                <a:spcPts val="3600"/>
              </a:spcBef>
              <a:defRPr sz="5084" b="1">
                <a:solidFill>
                  <a:schemeClr val="accent1"/>
                </a:solidFill>
              </a:defRPr>
            </a:pPr>
            <a:r>
              <a:rPr u="sng">
                <a:ln w="12700" cap="flat">
                  <a:solidFill>
                    <a:srgbClr val="000000"/>
                  </a:solidFill>
                  <a:prstDash val="solid"/>
                  <a:miter lim="400000"/>
                </a:ln>
                <a:solidFill>
                  <a:schemeClr val="accent6"/>
                </a:solidFill>
              </a:rPr>
              <a:t>elde edilen verileri değerlendirme yöntemleri tanımlanmıştır;</a:t>
            </a:r>
            <a:r>
              <a:rPr u="sng">
                <a:ln w="12700" cap="flat">
                  <a:solidFill>
                    <a:srgbClr val="000000"/>
                  </a:solidFill>
                  <a:prstDash val="solid"/>
                  <a:miter lim="400000"/>
                </a:ln>
              </a:rPr>
              <a:t> </a:t>
            </a:r>
          </a:p>
          <a:p>
            <a:pPr marL="999744" lvl="1" indent="-499872" defTabSz="1999437">
              <a:spcBef>
                <a:spcPts val="3600"/>
              </a:spcBef>
              <a:defRPr sz="5084" b="1">
                <a:solidFill>
                  <a:schemeClr val="accent1"/>
                </a:solidFill>
              </a:defRPr>
            </a:pPr>
            <a:r>
              <a:rPr u="sng">
                <a:ln w="12700" cap="flat">
                  <a:solidFill>
                    <a:srgbClr val="000000"/>
                  </a:solidFill>
                  <a:prstDash val="solid"/>
                  <a:miter lim="400000"/>
                </a:ln>
                <a:solidFill>
                  <a:schemeClr val="accent5"/>
                </a:solidFill>
              </a:rPr>
              <a:t>derlenen verilerin tıbbi cihazın hangi özelliklerini desteklemesi gerektiği kurala bağlanmıştır</a:t>
            </a:r>
            <a:r>
              <a:rPr>
                <a:ln w="12700" cap="flat">
                  <a:solidFill>
                    <a:srgbClr val="000000"/>
                  </a:solidFill>
                  <a:prstDash val="solid"/>
                  <a:miter lim="400000"/>
                </a:ln>
              </a:rPr>
              <a:t> (bilginin yorumlanması, risk/yarar değerlendirmesi, ‘yeterli klinik kanıt’ üzerine kurgulanmış sonuçlar).</a:t>
            </a:r>
          </a:p>
        </p:txBody>
      </p:sp>
      <p:pic>
        <p:nvPicPr>
          <p:cNvPr id="410" name="Rectangle Rectangle" descr="Rectangle Rectangle"/>
          <p:cNvPicPr>
            <a:picLocks/>
          </p:cNvPicPr>
          <p:nvPr/>
        </p:nvPicPr>
        <p:blipFill>
          <a:blip r:embed="rId2"/>
          <a:stretch>
            <a:fillRect/>
          </a:stretch>
        </p:blipFill>
        <p:spPr>
          <a:xfrm>
            <a:off x="1320303" y="5467548"/>
            <a:ext cx="22481283" cy="7987805"/>
          </a:xfrm>
          <a:prstGeom prst="rect">
            <a:avLst/>
          </a:prstGeom>
        </p:spPr>
      </p:pic>
      <p:sp>
        <p:nvSpPr>
          <p:cNvPr id="2" name="Slide Number Placeholder 1">
            <a:extLst>
              <a:ext uri="{FF2B5EF4-FFF2-40B4-BE49-F238E27FC236}">
                <a16:creationId xmlns:a16="http://schemas.microsoft.com/office/drawing/2014/main" id="{5E905C31-677A-3E5B-B5AB-6B81061C4FCE}"/>
              </a:ext>
            </a:extLst>
          </p:cNvPr>
          <p:cNvSpPr>
            <a:spLocks noGrp="1"/>
          </p:cNvSpPr>
          <p:nvPr>
            <p:ph type="sldNum" sz="quarter" idx="2"/>
          </p:nvPr>
        </p:nvSpPr>
        <p:spPr/>
        <p:txBody>
          <a:bodyPr/>
          <a:lstStyle/>
          <a:p>
            <a:fld id="{86CB4B4D-7CA3-9044-876B-883B54F8677D}" type="slidenum">
              <a:rPr lang="en-US" smtClean="0"/>
              <a:t>50</a:t>
            </a:fld>
            <a:endParaRPr lang="en-US"/>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Clinical evaluation under MDR. Dr. Amie Smirthwaite. BSI White Paper."/>
          <p:cNvSpPr txBox="1"/>
          <p:nvPr/>
        </p:nvSpPr>
        <p:spPr>
          <a:xfrm>
            <a:off x="82439" y="13170959"/>
            <a:ext cx="10305899" cy="4610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chemeClr val="accent1">
                    <a:hueOff val="114395"/>
                    <a:lumOff val="-24975"/>
                  </a:schemeClr>
                </a:solidFill>
              </a:defRPr>
            </a:lvl1pPr>
          </a:lstStyle>
          <a:p>
            <a:r>
              <a:t>Clinical evaluation under MDR. Dr. Amie Smirthwaite. BSI White Paper.</a:t>
            </a:r>
          </a:p>
        </p:txBody>
      </p:sp>
      <p:grpSp>
        <p:nvGrpSpPr>
          <p:cNvPr id="416" name="Screen Shot 2022-10-14 at 08.19.26.png"/>
          <p:cNvGrpSpPr/>
          <p:nvPr/>
        </p:nvGrpSpPr>
        <p:grpSpPr>
          <a:xfrm>
            <a:off x="6839724" y="47072"/>
            <a:ext cx="12895723" cy="13258233"/>
            <a:chOff x="0" y="0"/>
            <a:chExt cx="12895722" cy="13258232"/>
          </a:xfrm>
        </p:grpSpPr>
        <p:pic>
          <p:nvPicPr>
            <p:cNvPr id="415" name="Screen Shot 2022-10-14 at 08.19.26.png" descr="Screen Shot 2022-10-14 at 08.19.26.png"/>
            <p:cNvPicPr>
              <a:picLocks noChangeAspect="1"/>
            </p:cNvPicPr>
            <p:nvPr/>
          </p:nvPicPr>
          <p:blipFill>
            <a:blip r:embed="rId2"/>
            <a:stretch>
              <a:fillRect/>
            </a:stretch>
          </p:blipFill>
          <p:spPr>
            <a:xfrm>
              <a:off x="215900" y="139700"/>
              <a:ext cx="12463923" cy="12699433"/>
            </a:xfrm>
            <a:prstGeom prst="rect">
              <a:avLst/>
            </a:prstGeom>
            <a:ln>
              <a:noFill/>
            </a:ln>
            <a:effectLst/>
          </p:spPr>
        </p:pic>
        <p:pic>
          <p:nvPicPr>
            <p:cNvPr id="414" name="Screen Shot 2022-10-14 at 08.19.26.png" descr="Screen Shot 2022-10-14 at 08.19.26.png"/>
            <p:cNvPicPr>
              <a:picLocks/>
            </p:cNvPicPr>
            <p:nvPr/>
          </p:nvPicPr>
          <p:blipFill>
            <a:blip r:embed="rId3"/>
            <a:stretch>
              <a:fillRect/>
            </a:stretch>
          </p:blipFill>
          <p:spPr>
            <a:xfrm>
              <a:off x="0" y="0"/>
              <a:ext cx="12895723" cy="13258233"/>
            </a:xfrm>
            <a:prstGeom prst="rect">
              <a:avLst/>
            </a:prstGeom>
            <a:effectLst/>
          </p:spPr>
        </p:pic>
      </p:grpSp>
      <p:sp>
        <p:nvSpPr>
          <p:cNvPr id="2" name="Slide Number Placeholder 1">
            <a:extLst>
              <a:ext uri="{FF2B5EF4-FFF2-40B4-BE49-F238E27FC236}">
                <a16:creationId xmlns:a16="http://schemas.microsoft.com/office/drawing/2014/main" id="{5398836E-7E00-BF02-E5AB-43E601669BBD}"/>
              </a:ext>
            </a:extLst>
          </p:cNvPr>
          <p:cNvSpPr>
            <a:spLocks noGrp="1"/>
          </p:cNvSpPr>
          <p:nvPr>
            <p:ph type="sldNum" sz="quarter" idx="2"/>
          </p:nvPr>
        </p:nvSpPr>
        <p:spPr/>
        <p:txBody>
          <a:bodyPr/>
          <a:lstStyle/>
          <a:p>
            <a:fld id="{86CB4B4D-7CA3-9044-876B-883B54F8677D}" type="slidenum">
              <a:rPr lang="en-US" smtClean="0"/>
              <a:t>51</a:t>
            </a:fld>
            <a:endParaRPr lang="en-US"/>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Screen Shot 2022-09-24 at 08.38.22.png" descr="Screen Shot 2022-09-24 at 08.38.22.png"/>
          <p:cNvPicPr>
            <a:picLocks noChangeAspect="1"/>
          </p:cNvPicPr>
          <p:nvPr/>
        </p:nvPicPr>
        <p:blipFill>
          <a:blip r:embed="rId2"/>
          <a:stretch>
            <a:fillRect/>
          </a:stretch>
        </p:blipFill>
        <p:spPr>
          <a:xfrm>
            <a:off x="119228" y="169267"/>
            <a:ext cx="8004281" cy="5121750"/>
          </a:xfrm>
          <a:prstGeom prst="rect">
            <a:avLst/>
          </a:prstGeom>
          <a:ln w="101600">
            <a:solidFill>
              <a:schemeClr val="accent1">
                <a:hueOff val="114395"/>
                <a:lumOff val="-24975"/>
              </a:schemeClr>
            </a:solidFill>
            <a:miter lim="400000"/>
          </a:ln>
        </p:spPr>
      </p:pic>
      <p:pic>
        <p:nvPicPr>
          <p:cNvPr id="419" name="Screen Shot 2022-09-24 at 10.38.17.png" descr="Screen Shot 2022-09-24 at 10.38.17.png"/>
          <p:cNvPicPr>
            <a:picLocks noChangeAspect="1"/>
          </p:cNvPicPr>
          <p:nvPr/>
        </p:nvPicPr>
        <p:blipFill>
          <a:blip r:embed="rId3"/>
          <a:stretch>
            <a:fillRect/>
          </a:stretch>
        </p:blipFill>
        <p:spPr>
          <a:xfrm>
            <a:off x="8277504" y="2802030"/>
            <a:ext cx="8032593" cy="6511188"/>
          </a:xfrm>
          <a:prstGeom prst="rect">
            <a:avLst/>
          </a:prstGeom>
          <a:ln w="101600">
            <a:solidFill>
              <a:schemeClr val="accent1">
                <a:hueOff val="114395"/>
                <a:lumOff val="-24975"/>
              </a:schemeClr>
            </a:solidFill>
            <a:miter lim="400000"/>
          </a:ln>
        </p:spPr>
      </p:pic>
      <p:pic>
        <p:nvPicPr>
          <p:cNvPr id="420" name="Screen Shot 2022-09-24 at 11.06.04.png" descr="Screen Shot 2022-09-24 at 11.06.04.png"/>
          <p:cNvPicPr>
            <a:picLocks noChangeAspect="1"/>
          </p:cNvPicPr>
          <p:nvPr/>
        </p:nvPicPr>
        <p:blipFill>
          <a:blip r:embed="rId4"/>
          <a:stretch>
            <a:fillRect/>
          </a:stretch>
        </p:blipFill>
        <p:spPr>
          <a:xfrm>
            <a:off x="16449936" y="7170232"/>
            <a:ext cx="7809959" cy="6436511"/>
          </a:xfrm>
          <a:prstGeom prst="rect">
            <a:avLst/>
          </a:prstGeom>
          <a:ln w="101600">
            <a:solidFill>
              <a:schemeClr val="accent1">
                <a:hueOff val="114395"/>
                <a:lumOff val="-24975"/>
              </a:schemeClr>
            </a:solidFill>
            <a:miter lim="400000"/>
          </a:ln>
        </p:spPr>
      </p:pic>
      <p:sp>
        <p:nvSpPr>
          <p:cNvPr id="421" name="Line"/>
          <p:cNvSpPr/>
          <p:nvPr/>
        </p:nvSpPr>
        <p:spPr>
          <a:xfrm>
            <a:off x="21822128" y="7454039"/>
            <a:ext cx="1046371" cy="1514029"/>
          </a:xfrm>
          <a:prstGeom prst="line">
            <a:avLst/>
          </a:prstGeom>
          <a:ln w="50800">
            <a:solidFill>
              <a:schemeClr val="accent5">
                <a:hueOff val="-82419"/>
                <a:satOff val="-9513"/>
                <a:lumOff val="-16343"/>
              </a:schemeClr>
            </a:solidFill>
            <a:miter lim="400000"/>
            <a:tailEnd type="triangle"/>
          </a:ln>
        </p:spPr>
        <p:txBody>
          <a:bodyPr lIns="50800" tIns="50800" rIns="50800" bIns="50800" anchor="ctr"/>
          <a:lstStyle/>
          <a:p>
            <a:endParaRPr/>
          </a:p>
        </p:txBody>
      </p:sp>
      <p:sp>
        <p:nvSpPr>
          <p:cNvPr id="2" name="Slide Number Placeholder 1">
            <a:extLst>
              <a:ext uri="{FF2B5EF4-FFF2-40B4-BE49-F238E27FC236}">
                <a16:creationId xmlns:a16="http://schemas.microsoft.com/office/drawing/2014/main" id="{222F10D0-42B0-EC1D-6DA3-E3F3548DA7D6}"/>
              </a:ext>
            </a:extLst>
          </p:cNvPr>
          <p:cNvSpPr>
            <a:spLocks noGrp="1"/>
          </p:cNvSpPr>
          <p:nvPr>
            <p:ph type="sldNum" sz="quarter" idx="2"/>
          </p:nvPr>
        </p:nvSpPr>
        <p:spPr/>
        <p:txBody>
          <a:bodyPr/>
          <a:lstStyle/>
          <a:p>
            <a:fld id="{86CB4B4D-7CA3-9044-876B-883B54F8677D}" type="slidenum">
              <a:rPr lang="en-US" smtClean="0"/>
              <a:t>52</a:t>
            </a:fld>
            <a:endParaRPr lang="en-US"/>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The manufacturer must demonstrate that his intended purpose(s) and claim(s) made in relation to safety and performance are achieved, as referred to in the Directives.…"/>
          <p:cNvSpPr txBox="1">
            <a:spLocks noGrp="1"/>
          </p:cNvSpPr>
          <p:nvPr>
            <p:ph type="body" sz="half" idx="1"/>
          </p:nvPr>
        </p:nvSpPr>
        <p:spPr>
          <a:prstGeom prst="rect">
            <a:avLst/>
          </a:prstGeom>
          <a:ln w="152400">
            <a:solidFill>
              <a:schemeClr val="accent1"/>
            </a:solidFill>
          </a:ln>
        </p:spPr>
        <p:txBody>
          <a:bodyPr/>
          <a:lstStyle/>
          <a:p>
            <a:pPr>
              <a:defRPr b="1">
                <a:solidFill>
                  <a:schemeClr val="accent1">
                    <a:hueOff val="114395"/>
                    <a:lumOff val="-24975"/>
                  </a:schemeClr>
                </a:solidFill>
              </a:defRPr>
            </a:pPr>
            <a:r>
              <a:t>‘‘The manufacturer </a:t>
            </a:r>
            <a:r>
              <a:rPr u="sng" cap="all">
                <a:solidFill>
                  <a:schemeClr val="accent1"/>
                </a:solidFill>
              </a:rPr>
              <a:t>must demonstrate</a:t>
            </a:r>
            <a:r>
              <a:t> that his </a:t>
            </a:r>
            <a:r>
              <a:rPr u="sng" cap="all">
                <a:ln w="12700" cap="flat">
                  <a:solidFill>
                    <a:srgbClr val="000000"/>
                  </a:solidFill>
                  <a:prstDash val="solid"/>
                  <a:miter lim="400000"/>
                </a:ln>
                <a:solidFill>
                  <a:schemeClr val="accent5"/>
                </a:solidFill>
              </a:rPr>
              <a:t>intended purpose(s)</a:t>
            </a:r>
            <a:r>
              <a:rPr u="sng"/>
              <a:t> and </a:t>
            </a:r>
            <a:r>
              <a:rPr u="sng" cap="all">
                <a:ln w="12700" cap="flat">
                  <a:solidFill>
                    <a:srgbClr val="000000"/>
                  </a:solidFill>
                  <a:prstDash val="solid"/>
                  <a:miter lim="400000"/>
                </a:ln>
                <a:solidFill>
                  <a:schemeClr val="accent5"/>
                </a:solidFill>
              </a:rPr>
              <a:t>claim(s)</a:t>
            </a:r>
            <a:r>
              <a:rPr u="sng"/>
              <a:t> made in relation to </a:t>
            </a:r>
            <a:r>
              <a:rPr u="sng" cap="all">
                <a:solidFill>
                  <a:schemeClr val="accent1"/>
                </a:solidFill>
              </a:rPr>
              <a:t>safety</a:t>
            </a:r>
            <a:r>
              <a:rPr u="sng"/>
              <a:t> and </a:t>
            </a:r>
            <a:r>
              <a:rPr u="sng" cap="all">
                <a:solidFill>
                  <a:schemeClr val="accent1"/>
                </a:solidFill>
              </a:rPr>
              <a:t>performance</a:t>
            </a:r>
            <a:r>
              <a:t> </a:t>
            </a:r>
            <a:r>
              <a:rPr u="sng"/>
              <a:t>are achieved, as referred to in the Directives</a:t>
            </a:r>
            <a:r>
              <a:t>. </a:t>
            </a:r>
          </a:p>
          <a:p>
            <a:pPr>
              <a:defRPr b="1">
                <a:solidFill>
                  <a:schemeClr val="accent1">
                    <a:hueOff val="114395"/>
                    <a:lumOff val="-24975"/>
                  </a:schemeClr>
                </a:solidFill>
              </a:defRPr>
            </a:pPr>
            <a:r>
              <a:rPr u="sng"/>
              <a:t>As a general rule, such demonstration will require</a:t>
            </a:r>
            <a:r>
              <a:t> </a:t>
            </a:r>
            <a:r>
              <a:rPr u="sng" cap="all">
                <a:ln w="12700" cap="flat">
                  <a:solidFill>
                    <a:srgbClr val="000000"/>
                  </a:solidFill>
                  <a:prstDash val="solid"/>
                  <a:miter lim="400000"/>
                </a:ln>
                <a:solidFill>
                  <a:schemeClr val="accent1"/>
                </a:solidFill>
              </a:rPr>
              <a:t>clinical data</a:t>
            </a:r>
            <a:r>
              <a:t> (Annex X, 1.1 of MDD).’’</a:t>
            </a:r>
          </a:p>
        </p:txBody>
      </p:sp>
      <p:sp>
        <p:nvSpPr>
          <p:cNvPr id="424" name="MEDDEV 2.7.1-2003…"/>
          <p:cNvSpPr txBox="1">
            <a:spLocks noGrp="1"/>
          </p:cNvSpPr>
          <p:nvPr>
            <p:ph type="title"/>
          </p:nvPr>
        </p:nvSpPr>
        <p:spPr>
          <a:xfrm>
            <a:off x="1206500" y="1079500"/>
            <a:ext cx="9779000" cy="2219325"/>
          </a:xfrm>
          <a:prstGeom prst="rect">
            <a:avLst/>
          </a:prstGeom>
          <a:ln w="9525">
            <a:round/>
          </a:ln>
        </p:spPr>
        <p:txBody>
          <a:bodyPr/>
          <a:lstStyle/>
          <a:p>
            <a:pPr algn="ctr" defTabSz="1121635">
              <a:defRPr sz="3910" spc="-78">
                <a:ln w="12700" cap="flat">
                  <a:solidFill>
                    <a:srgbClr val="000000"/>
                  </a:solidFill>
                  <a:prstDash val="solid"/>
                  <a:miter lim="400000"/>
                </a:ln>
                <a:solidFill>
                  <a:schemeClr val="accent6">
                    <a:satOff val="-16844"/>
                    <a:lumOff val="-30747"/>
                  </a:schemeClr>
                </a:solidFill>
              </a:defRPr>
            </a:pPr>
            <a:r>
              <a:rPr u="sng">
                <a:solidFill>
                  <a:schemeClr val="accent6"/>
                </a:solidFill>
              </a:rPr>
              <a:t>MEDDEV 2.7.1-2003</a:t>
            </a:r>
            <a:r>
              <a:t> </a:t>
            </a:r>
          </a:p>
          <a:p>
            <a:pPr algn="ctr" defTabSz="1121635">
              <a:defRPr sz="3910" spc="-78">
                <a:ln w="12700" cap="flat">
                  <a:solidFill>
                    <a:srgbClr val="000000"/>
                  </a:solidFill>
                  <a:prstDash val="solid"/>
                  <a:miter lim="400000"/>
                </a:ln>
                <a:solidFill>
                  <a:schemeClr val="accent6">
                    <a:satOff val="-16844"/>
                    <a:lumOff val="-30747"/>
                  </a:schemeClr>
                </a:solidFill>
              </a:defRPr>
            </a:pPr>
            <a:r>
              <a:t>EVALUATION OF CLINICAL DATA:</a:t>
            </a:r>
            <a:br/>
            <a:r>
              <a:t>A GUIDE FOR MANUFACTURERS AND NOTIFIED BODIES </a:t>
            </a:r>
            <a:endParaRPr sz="552" spc="-11"/>
          </a:p>
          <a:p>
            <a:pPr algn="ctr" defTabSz="1121635">
              <a:defRPr sz="3910" spc="-78">
                <a:ln w="12700" cap="flat">
                  <a:solidFill>
                    <a:srgbClr val="000000"/>
                  </a:solidFill>
                  <a:prstDash val="solid"/>
                  <a:miter lim="400000"/>
                </a:ln>
                <a:solidFill>
                  <a:schemeClr val="accent6">
                    <a:satOff val="-16844"/>
                    <a:lumOff val="-30747"/>
                  </a:schemeClr>
                </a:solidFill>
              </a:defRPr>
            </a:pPr>
            <a:endParaRPr sz="552" spc="-11"/>
          </a:p>
        </p:txBody>
      </p:sp>
      <p:sp>
        <p:nvSpPr>
          <p:cNvPr id="425" name="‘‘Üretici, ürün GÜVENLİLİĞİ ve PERFORMANSI  bağlamında belirlediği kullanım amacının (amaçlarının) ve öne sürdüğü savın (savların) Direktiflere uygun şekilde karşılandığını kanıtlamalıdır.…"/>
          <p:cNvSpPr txBox="1"/>
          <p:nvPr/>
        </p:nvSpPr>
        <p:spPr>
          <a:xfrm>
            <a:off x="13474700" y="4261204"/>
            <a:ext cx="9779000" cy="8256630"/>
          </a:xfrm>
          <a:prstGeom prst="rect">
            <a:avLst/>
          </a:prstGeom>
          <a:ln w="152400">
            <a:solidFill>
              <a:schemeClr val="accent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573023" indent="-573023" algn="l" defTabSz="2292038">
              <a:lnSpc>
                <a:spcPct val="90000"/>
              </a:lnSpc>
              <a:spcBef>
                <a:spcPts val="4200"/>
              </a:spcBef>
              <a:buSzPct val="123000"/>
              <a:buChar char="•"/>
              <a:defRPr sz="4512" b="1">
                <a:solidFill>
                  <a:schemeClr val="accent6">
                    <a:satOff val="-16844"/>
                    <a:lumOff val="-30747"/>
                  </a:schemeClr>
                </a:solidFill>
              </a:defRPr>
            </a:pPr>
            <a:r>
              <a:t>‘‘Üretici, ürün </a:t>
            </a:r>
            <a:r>
              <a:rPr u="sng">
                <a:solidFill>
                  <a:schemeClr val="accent6"/>
                </a:solidFill>
              </a:rPr>
              <a:t>GÜVENLİLİĞİ</a:t>
            </a:r>
            <a:r>
              <a:t> ve </a:t>
            </a:r>
            <a:r>
              <a:rPr u="sng">
                <a:solidFill>
                  <a:schemeClr val="accent6"/>
                </a:solidFill>
              </a:rPr>
              <a:t>PERFORMANSI</a:t>
            </a:r>
            <a:r>
              <a:t>  bağlamında belirlediği </a:t>
            </a:r>
            <a:r>
              <a:rPr u="sng" cap="all">
                <a:ln w="12700" cap="flat">
                  <a:solidFill>
                    <a:srgbClr val="000000"/>
                  </a:solidFill>
                  <a:prstDash val="solid"/>
                  <a:miter lim="400000"/>
                </a:ln>
                <a:solidFill>
                  <a:schemeClr val="accent5"/>
                </a:solidFill>
              </a:rPr>
              <a:t>kullanım amacının (amaçlarının)</a:t>
            </a:r>
            <a:r>
              <a:rPr cap="all"/>
              <a:t> </a:t>
            </a:r>
            <a:r>
              <a:t>ve öne sürdüğü </a:t>
            </a:r>
            <a:r>
              <a:rPr u="sng" cap="all">
                <a:ln w="12700" cap="flat">
                  <a:solidFill>
                    <a:srgbClr val="000000"/>
                  </a:solidFill>
                  <a:prstDash val="solid"/>
                  <a:miter lim="400000"/>
                </a:ln>
                <a:solidFill>
                  <a:schemeClr val="accent5"/>
                </a:solidFill>
              </a:rPr>
              <a:t>savın (savların)</a:t>
            </a:r>
            <a:r>
              <a:rPr u="sng">
                <a:ln w="12700" cap="flat">
                  <a:solidFill>
                    <a:srgbClr val="000000"/>
                  </a:solidFill>
                  <a:prstDash val="solid"/>
                  <a:miter lim="400000"/>
                </a:ln>
                <a:solidFill>
                  <a:schemeClr val="accent5"/>
                </a:solidFill>
              </a:rPr>
              <a:t> </a:t>
            </a:r>
            <a:r>
              <a:t>Direktiflere uygun şekilde </a:t>
            </a:r>
            <a:r>
              <a:rPr u="sng" cap="all"/>
              <a:t>karşılandığını kanıtlamalıdır.</a:t>
            </a:r>
          </a:p>
          <a:p>
            <a:pPr marL="573023" indent="-573023" algn="l" defTabSz="2292038">
              <a:lnSpc>
                <a:spcPct val="90000"/>
              </a:lnSpc>
              <a:spcBef>
                <a:spcPts val="4200"/>
              </a:spcBef>
              <a:buSzPct val="123000"/>
              <a:buChar char="•"/>
              <a:defRPr sz="4512" b="1">
                <a:solidFill>
                  <a:schemeClr val="accent6">
                    <a:satOff val="-16844"/>
                    <a:lumOff val="-30747"/>
                  </a:schemeClr>
                </a:solidFill>
              </a:defRPr>
            </a:pPr>
            <a:r>
              <a:rPr u="sng"/>
              <a:t>Genel bir kural olarak, bu kanıtlar </a:t>
            </a:r>
            <a:r>
              <a:rPr u="sng">
                <a:ln w="12700" cap="flat">
                  <a:solidFill>
                    <a:srgbClr val="000000"/>
                  </a:solidFill>
                  <a:prstDash val="solid"/>
                  <a:miter lim="400000"/>
                </a:ln>
                <a:solidFill>
                  <a:schemeClr val="accent6"/>
                </a:solidFill>
              </a:rPr>
              <a:t>KLİNİK VERİLERE</a:t>
            </a:r>
            <a:r>
              <a:t> </a:t>
            </a:r>
            <a:r>
              <a:rPr u="sng"/>
              <a:t>dayandırılmalıdır</a:t>
            </a:r>
            <a:r>
              <a:t>. (MDD, Ek X, 1.1).’’  </a:t>
            </a:r>
          </a:p>
        </p:txBody>
      </p:sp>
      <p:grpSp>
        <p:nvGrpSpPr>
          <p:cNvPr id="428" name="MEDDEV 2.7.1 - 2003…"/>
          <p:cNvGrpSpPr/>
          <p:nvPr/>
        </p:nvGrpSpPr>
        <p:grpSpPr>
          <a:xfrm>
            <a:off x="13258800" y="952500"/>
            <a:ext cx="10210800" cy="2752725"/>
            <a:chOff x="0" y="0"/>
            <a:chExt cx="10210800" cy="2752725"/>
          </a:xfrm>
        </p:grpSpPr>
        <p:sp>
          <p:nvSpPr>
            <p:cNvPr id="427" name="MEDDEV 2.7.1 - 2003…"/>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defTabSz="1097252">
                <a:lnSpc>
                  <a:spcPct val="80000"/>
                </a:lnSpc>
                <a:defRPr sz="3825" b="1" spc="-76">
                  <a:ln w="12700" cap="flat">
                    <a:solidFill>
                      <a:schemeClr val="accent1"/>
                    </a:solidFill>
                    <a:prstDash val="solid"/>
                    <a:miter lim="400000"/>
                  </a:ln>
                  <a:solidFill>
                    <a:schemeClr val="accent1">
                      <a:hueOff val="114395"/>
                      <a:lumOff val="-24975"/>
                    </a:schemeClr>
                  </a:solidFill>
                </a:defRPr>
              </a:pPr>
              <a:r>
                <a:rPr u="sng">
                  <a:solidFill>
                    <a:schemeClr val="accent1"/>
                  </a:solidFill>
                </a:rPr>
                <a:t>MEDDEV 2.7.1 - 2003</a:t>
              </a:r>
              <a:r>
                <a:t> </a:t>
              </a:r>
            </a:p>
            <a:p>
              <a:pPr defTabSz="1097252">
                <a:lnSpc>
                  <a:spcPct val="80000"/>
                </a:lnSpc>
                <a:defRPr sz="3825" b="1" spc="-76">
                  <a:ln w="12700" cap="flat">
                    <a:solidFill>
                      <a:schemeClr val="accent1"/>
                    </a:solidFill>
                    <a:prstDash val="solid"/>
                    <a:miter lim="400000"/>
                  </a:ln>
                  <a:solidFill>
                    <a:schemeClr val="accent1">
                      <a:hueOff val="114395"/>
                      <a:lumOff val="-24975"/>
                    </a:schemeClr>
                  </a:solidFill>
                </a:defRPr>
              </a:pPr>
              <a:r>
                <a:t>KLİNİK VERİLERİN DEĞERLENDİRİLMESİ: ÜRETİCİLER VE ONAYLAYICI KURULUŞLAR İÇİN BİR KILAVUZ</a:t>
              </a:r>
            </a:p>
          </p:txBody>
        </p:sp>
        <p:pic>
          <p:nvPicPr>
            <p:cNvPr id="426" name="MEDDEV 2.7.1 - 2003… MEDDEV 2.7.1 - 2003 KLİNİK VERİLERİN DEĞERLENDİRİLMESİ: ÜRETİCİLER VE ONAYLAYICI KURULUŞLAR İÇİN BİR KILAVUZ" descr="MEDDEV 2.7.1 - 2003… MEDDEV 2.7.1 - 2003 KLİNİK VERİLERİN DEĞERLENDİRİLMESİ: ÜRETİCİLER VE ONAYLAYICI KURULUŞLAR İÇİN BİR KILAVUZ"/>
            <p:cNvPicPr>
              <a:picLocks/>
            </p:cNvPicPr>
            <p:nvPr/>
          </p:nvPicPr>
          <p:blipFill>
            <a:blip r:embed="rId2"/>
            <a:stretch>
              <a:fillRect/>
            </a:stretch>
          </p:blipFill>
          <p:spPr>
            <a:xfrm>
              <a:off x="0" y="0"/>
              <a:ext cx="10210800" cy="2752725"/>
            </a:xfrm>
            <a:prstGeom prst="rect">
              <a:avLst/>
            </a:prstGeom>
            <a:effectLst/>
          </p:spPr>
        </p:pic>
      </p:grpSp>
      <p:sp>
        <p:nvSpPr>
          <p:cNvPr id="2" name="Slide Number Placeholder 1">
            <a:extLst>
              <a:ext uri="{FF2B5EF4-FFF2-40B4-BE49-F238E27FC236}">
                <a16:creationId xmlns:a16="http://schemas.microsoft.com/office/drawing/2014/main" id="{760241D7-8BAB-E0AC-D4ED-B994DE0D4197}"/>
              </a:ext>
            </a:extLst>
          </p:cNvPr>
          <p:cNvSpPr>
            <a:spLocks noGrp="1"/>
          </p:cNvSpPr>
          <p:nvPr>
            <p:ph type="sldNum" sz="quarter" idx="2"/>
          </p:nvPr>
        </p:nvSpPr>
        <p:spPr/>
        <p:txBody>
          <a:bodyPr/>
          <a:lstStyle/>
          <a:p>
            <a:fld id="{86CB4B4D-7CA3-9044-876B-883B54F8677D}" type="slidenum">
              <a:rPr lang="en-US" smtClean="0"/>
              <a:t>53</a:t>
            </a:fld>
            <a:endParaRPr lang="en-US"/>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clinical data (MEDDEV 2.7.1 - 2003; 3.1): is data which is relevant to the various aspects of the clinical safety and performance of the device.’’"/>
          <p:cNvSpPr txBox="1">
            <a:spLocks noGrp="1"/>
          </p:cNvSpPr>
          <p:nvPr>
            <p:ph type="body" sz="half" idx="1"/>
          </p:nvPr>
        </p:nvSpPr>
        <p:spPr>
          <a:prstGeom prst="rect">
            <a:avLst/>
          </a:prstGeom>
          <a:ln w="152400">
            <a:solidFill>
              <a:schemeClr val="accent1"/>
            </a:solidFill>
          </a:ln>
        </p:spPr>
        <p:txBody>
          <a:bodyPr/>
          <a:lstStyle/>
          <a:p>
            <a:pPr marL="609600" indent="-609600">
              <a:defRPr sz="5800" b="1">
                <a:solidFill>
                  <a:schemeClr val="accent1">
                    <a:hueOff val="114395"/>
                    <a:lumOff val="-24975"/>
                  </a:schemeClr>
                </a:solidFill>
              </a:defRPr>
            </a:pPr>
            <a:r>
              <a:t>‘‘</a:t>
            </a:r>
            <a:r>
              <a:rPr u="sng" cap="all">
                <a:ln w="12700" cap="flat">
                  <a:solidFill>
                    <a:srgbClr val="000000"/>
                  </a:solidFill>
                  <a:prstDash val="solid"/>
                  <a:miter lim="400000"/>
                </a:ln>
                <a:solidFill>
                  <a:schemeClr val="accent1"/>
                </a:solidFill>
              </a:rPr>
              <a:t>clinical data</a:t>
            </a:r>
            <a:r>
              <a:t> (MEDDEV 2.7.1 - 2003; 3.1): is </a:t>
            </a:r>
            <a:r>
              <a:rPr u="sng" cap="all">
                <a:solidFill>
                  <a:schemeClr val="accent1"/>
                </a:solidFill>
              </a:rPr>
              <a:t>data</a:t>
            </a:r>
            <a:r>
              <a:t> which is relevant to the various aspects of the</a:t>
            </a:r>
            <a:r>
              <a:rPr>
                <a:ln w="12700" cap="flat">
                  <a:solidFill>
                    <a:srgbClr val="000000"/>
                  </a:solidFill>
                  <a:prstDash val="solid"/>
                  <a:miter lim="400000"/>
                </a:ln>
                <a:solidFill>
                  <a:schemeClr val="accent1"/>
                </a:solidFill>
              </a:rPr>
              <a:t> </a:t>
            </a:r>
            <a:r>
              <a:rPr u="sng" cap="all">
                <a:ln w="12700" cap="flat">
                  <a:solidFill>
                    <a:srgbClr val="000000"/>
                  </a:solidFill>
                  <a:prstDash val="solid"/>
                  <a:miter lim="400000"/>
                </a:ln>
                <a:solidFill>
                  <a:schemeClr val="accent1"/>
                </a:solidFill>
              </a:rPr>
              <a:t>clinical safety</a:t>
            </a:r>
            <a:r>
              <a:t> and </a:t>
            </a:r>
            <a:r>
              <a:rPr u="sng" cap="all">
                <a:ln w="12700" cap="flat">
                  <a:solidFill>
                    <a:srgbClr val="000000"/>
                  </a:solidFill>
                  <a:prstDash val="solid"/>
                  <a:miter lim="400000"/>
                </a:ln>
                <a:solidFill>
                  <a:schemeClr val="accent1"/>
                </a:solidFill>
              </a:rPr>
              <a:t>performance</a:t>
            </a:r>
            <a:r>
              <a:t> of the device.’’</a:t>
            </a:r>
          </a:p>
        </p:txBody>
      </p:sp>
      <p:sp>
        <p:nvSpPr>
          <p:cNvPr id="431" name="MEDDEV 2.7.1-2003…"/>
          <p:cNvSpPr txBox="1">
            <a:spLocks noGrp="1"/>
          </p:cNvSpPr>
          <p:nvPr>
            <p:ph type="title"/>
          </p:nvPr>
        </p:nvSpPr>
        <p:spPr>
          <a:xfrm>
            <a:off x="1206500" y="1079500"/>
            <a:ext cx="9779000" cy="2219325"/>
          </a:xfrm>
          <a:prstGeom prst="rect">
            <a:avLst/>
          </a:prstGeom>
          <a:ln w="9525">
            <a:round/>
          </a:ln>
        </p:spPr>
        <p:txBody>
          <a:bodyPr/>
          <a:lstStyle/>
          <a:p>
            <a:pPr algn="ctr" defTabSz="1121635">
              <a:defRPr sz="3910" spc="-78">
                <a:ln w="12700" cap="flat">
                  <a:solidFill>
                    <a:srgbClr val="000000"/>
                  </a:solidFill>
                  <a:prstDash val="solid"/>
                  <a:miter lim="400000"/>
                </a:ln>
                <a:solidFill>
                  <a:schemeClr val="accent6">
                    <a:satOff val="-16844"/>
                    <a:lumOff val="-30747"/>
                  </a:schemeClr>
                </a:solidFill>
              </a:defRPr>
            </a:pPr>
            <a:r>
              <a:rPr u="sng">
                <a:solidFill>
                  <a:schemeClr val="accent6"/>
                </a:solidFill>
              </a:rPr>
              <a:t>MEDDEV 2.7.1-2003</a:t>
            </a:r>
            <a:r>
              <a:t> </a:t>
            </a:r>
          </a:p>
          <a:p>
            <a:pPr algn="ctr" defTabSz="1121635">
              <a:defRPr sz="3910" spc="-78">
                <a:ln w="12700" cap="flat">
                  <a:solidFill>
                    <a:srgbClr val="000000"/>
                  </a:solidFill>
                  <a:prstDash val="solid"/>
                  <a:miter lim="400000"/>
                </a:ln>
                <a:solidFill>
                  <a:schemeClr val="accent6">
                    <a:satOff val="-16844"/>
                    <a:lumOff val="-30747"/>
                  </a:schemeClr>
                </a:solidFill>
              </a:defRPr>
            </a:pPr>
            <a:r>
              <a:t>EVALUATION OF CLINICAL DATA:</a:t>
            </a:r>
            <a:br/>
            <a:r>
              <a:t>A GUIDE FOR MANUFACTURERS AND NOTIFIED BODIES </a:t>
            </a:r>
            <a:endParaRPr sz="552" spc="-11"/>
          </a:p>
          <a:p>
            <a:pPr algn="ctr" defTabSz="1121635">
              <a:defRPr sz="3910" spc="-78">
                <a:ln w="12700" cap="flat">
                  <a:solidFill>
                    <a:srgbClr val="000000"/>
                  </a:solidFill>
                  <a:prstDash val="solid"/>
                  <a:miter lim="400000"/>
                </a:ln>
                <a:solidFill>
                  <a:schemeClr val="accent6">
                    <a:satOff val="-16844"/>
                    <a:lumOff val="-30747"/>
                  </a:schemeClr>
                </a:solidFill>
              </a:defRPr>
            </a:pPr>
            <a:endParaRPr sz="552" spc="-11"/>
          </a:p>
        </p:txBody>
      </p:sp>
      <p:sp>
        <p:nvSpPr>
          <p:cNvPr id="432" name="‘‘KLİNİK VERİ, (MEDDEV, 2.7.1 - 2003; 3.1): tıbbi cihazın KLİNİK GÜVENLİLİĞİ ve PERFORMANSI ile uyumlu, çeşitli verİlerdİr.’’"/>
          <p:cNvSpPr txBox="1"/>
          <p:nvPr/>
        </p:nvSpPr>
        <p:spPr>
          <a:xfrm>
            <a:off x="13474700" y="4261204"/>
            <a:ext cx="9779000" cy="8256630"/>
          </a:xfrm>
          <a:prstGeom prst="rect">
            <a:avLst/>
          </a:prstGeom>
          <a:ln w="152400">
            <a:solidFill>
              <a:schemeClr val="accent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609600" indent="-609600" algn="l">
              <a:lnSpc>
                <a:spcPct val="90000"/>
              </a:lnSpc>
              <a:spcBef>
                <a:spcPts val="4500"/>
              </a:spcBef>
              <a:buSzPct val="123000"/>
              <a:buChar char="•"/>
              <a:defRPr sz="6500" b="1">
                <a:solidFill>
                  <a:schemeClr val="accent6">
                    <a:satOff val="-16844"/>
                    <a:lumOff val="-30747"/>
                  </a:schemeClr>
                </a:solidFill>
              </a:defRPr>
            </a:pPr>
            <a:r>
              <a:t>‘‘</a:t>
            </a:r>
            <a:r>
              <a:rPr u="sng">
                <a:ln w="12700" cap="flat">
                  <a:solidFill>
                    <a:srgbClr val="000000"/>
                  </a:solidFill>
                  <a:prstDash val="solid"/>
                  <a:miter lim="400000"/>
                </a:ln>
                <a:solidFill>
                  <a:schemeClr val="accent6"/>
                </a:solidFill>
              </a:rPr>
              <a:t>KLİNİK VERİ</a:t>
            </a:r>
            <a:r>
              <a:rPr>
                <a:ln w="12700" cap="flat">
                  <a:solidFill>
                    <a:srgbClr val="000000"/>
                  </a:solidFill>
                  <a:prstDash val="solid"/>
                  <a:miter lim="400000"/>
                </a:ln>
                <a:solidFill>
                  <a:schemeClr val="accent6"/>
                </a:solidFill>
              </a:rPr>
              <a:t>, </a:t>
            </a:r>
            <a:r>
              <a:t>(MEDDEV, 2.7.1 - 2003; 3.1): tıbbi cihazın </a:t>
            </a:r>
            <a:r>
              <a:rPr u="sng">
                <a:ln w="12700" cap="flat">
                  <a:solidFill>
                    <a:srgbClr val="000000"/>
                  </a:solidFill>
                  <a:prstDash val="solid"/>
                  <a:miter lim="400000"/>
                </a:ln>
                <a:solidFill>
                  <a:schemeClr val="accent6"/>
                </a:solidFill>
              </a:rPr>
              <a:t>KLİNİK GÜVENLİLİĞİ</a:t>
            </a:r>
            <a:r>
              <a:t> ve </a:t>
            </a:r>
            <a:r>
              <a:rPr u="sng">
                <a:ln w="12700" cap="flat">
                  <a:solidFill>
                    <a:srgbClr val="000000"/>
                  </a:solidFill>
                  <a:prstDash val="solid"/>
                  <a:miter lim="400000"/>
                </a:ln>
                <a:solidFill>
                  <a:schemeClr val="accent6"/>
                </a:solidFill>
              </a:rPr>
              <a:t>PERFORMANSI</a:t>
            </a:r>
            <a:r>
              <a:t> ile uyumlu, </a:t>
            </a:r>
            <a:r>
              <a:rPr u="sng"/>
              <a:t>çeşitli</a:t>
            </a:r>
            <a:r>
              <a:t> </a:t>
            </a:r>
            <a:r>
              <a:rPr u="sng" cap="all">
                <a:solidFill>
                  <a:schemeClr val="accent6"/>
                </a:solidFill>
              </a:rPr>
              <a:t>verİlerdİr.</a:t>
            </a:r>
            <a:r>
              <a:rPr cap="all">
                <a:solidFill>
                  <a:schemeClr val="accent6"/>
                </a:solidFill>
              </a:rPr>
              <a:t>’’</a:t>
            </a:r>
            <a:r>
              <a:t>  </a:t>
            </a:r>
          </a:p>
        </p:txBody>
      </p:sp>
      <p:grpSp>
        <p:nvGrpSpPr>
          <p:cNvPr id="435" name="MEDDEV 2.7.1 - 2003…"/>
          <p:cNvGrpSpPr/>
          <p:nvPr/>
        </p:nvGrpSpPr>
        <p:grpSpPr>
          <a:xfrm>
            <a:off x="13258800" y="952500"/>
            <a:ext cx="10210800" cy="2752725"/>
            <a:chOff x="0" y="0"/>
            <a:chExt cx="10210800" cy="2752725"/>
          </a:xfrm>
        </p:grpSpPr>
        <p:sp>
          <p:nvSpPr>
            <p:cNvPr id="434" name="MEDDEV 2.7.1 - 2003…"/>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defTabSz="1097252">
                <a:lnSpc>
                  <a:spcPct val="80000"/>
                </a:lnSpc>
                <a:defRPr sz="3825" b="1" spc="-76">
                  <a:ln w="12700" cap="flat">
                    <a:solidFill>
                      <a:schemeClr val="accent1"/>
                    </a:solidFill>
                    <a:prstDash val="solid"/>
                    <a:miter lim="400000"/>
                  </a:ln>
                  <a:solidFill>
                    <a:schemeClr val="accent1">
                      <a:hueOff val="114395"/>
                      <a:lumOff val="-24975"/>
                    </a:schemeClr>
                  </a:solidFill>
                </a:defRPr>
              </a:pPr>
              <a:r>
                <a:rPr u="sng">
                  <a:solidFill>
                    <a:schemeClr val="accent1"/>
                  </a:solidFill>
                </a:rPr>
                <a:t>MEDDEV 2.7.1 - 2003</a:t>
              </a:r>
              <a:r>
                <a:t> </a:t>
              </a:r>
            </a:p>
            <a:p>
              <a:pPr defTabSz="1097252">
                <a:lnSpc>
                  <a:spcPct val="80000"/>
                </a:lnSpc>
                <a:defRPr sz="3825" b="1" spc="-76">
                  <a:ln w="12700" cap="flat">
                    <a:solidFill>
                      <a:schemeClr val="accent1"/>
                    </a:solidFill>
                    <a:prstDash val="solid"/>
                    <a:miter lim="400000"/>
                  </a:ln>
                  <a:solidFill>
                    <a:schemeClr val="accent1">
                      <a:hueOff val="114395"/>
                      <a:lumOff val="-24975"/>
                    </a:schemeClr>
                  </a:solidFill>
                </a:defRPr>
              </a:pPr>
              <a:r>
                <a:t>KLİNİK VERİLERİN DEĞERLENDİRİLMESİ: ÜRETİCİLER VE ONAYLAYICI KURULUŞLAR İÇİN BİR KILAVUZ</a:t>
              </a:r>
            </a:p>
          </p:txBody>
        </p:sp>
        <p:pic>
          <p:nvPicPr>
            <p:cNvPr id="433" name="MEDDEV 2.7.1 - 2003… MEDDEV 2.7.1 - 2003 KLİNİK VERİLERİN DEĞERLENDİRİLMESİ: ÜRETİCİLER VE ONAYLAYICI KURULUŞLAR İÇİN BİR KILAVUZ" descr="MEDDEV 2.7.1 - 2003… MEDDEV 2.7.1 - 2003 KLİNİK VERİLERİN DEĞERLENDİRİLMESİ: ÜRETİCİLER VE ONAYLAYICI KURULUŞLAR İÇİN BİR KILAVUZ"/>
            <p:cNvPicPr>
              <a:picLocks/>
            </p:cNvPicPr>
            <p:nvPr/>
          </p:nvPicPr>
          <p:blipFill>
            <a:blip r:embed="rId2"/>
            <a:stretch>
              <a:fillRect/>
            </a:stretch>
          </p:blipFill>
          <p:spPr>
            <a:xfrm>
              <a:off x="0" y="0"/>
              <a:ext cx="10210800" cy="2752725"/>
            </a:xfrm>
            <a:prstGeom prst="rect">
              <a:avLst/>
            </a:prstGeom>
            <a:effectLst/>
          </p:spPr>
        </p:pic>
      </p:grpSp>
      <p:sp>
        <p:nvSpPr>
          <p:cNvPr id="2" name="Slide Number Placeholder 1">
            <a:extLst>
              <a:ext uri="{FF2B5EF4-FFF2-40B4-BE49-F238E27FC236}">
                <a16:creationId xmlns:a16="http://schemas.microsoft.com/office/drawing/2014/main" id="{63449881-7E1D-423E-AE94-051C75BD8967}"/>
              </a:ext>
            </a:extLst>
          </p:cNvPr>
          <p:cNvSpPr>
            <a:spLocks noGrp="1"/>
          </p:cNvSpPr>
          <p:nvPr>
            <p:ph type="sldNum" sz="quarter" idx="2"/>
          </p:nvPr>
        </p:nvSpPr>
        <p:spPr/>
        <p:txBody>
          <a:bodyPr/>
          <a:lstStyle/>
          <a:p>
            <a:fld id="{86CB4B4D-7CA3-9044-876B-883B54F8677D}" type="slidenum">
              <a:rPr lang="en-US" smtClean="0"/>
              <a:t>54</a:t>
            </a:fld>
            <a:endParaRPr lang="en-US"/>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clinical data (MEDDEV 2.7.1 - 2003; 3.1) must include data obtained from:…"/>
          <p:cNvSpPr txBox="1">
            <a:spLocks noGrp="1"/>
          </p:cNvSpPr>
          <p:nvPr>
            <p:ph type="body" sz="half" idx="1"/>
          </p:nvPr>
        </p:nvSpPr>
        <p:spPr>
          <a:prstGeom prst="rect">
            <a:avLst/>
          </a:prstGeom>
          <a:ln w="152400">
            <a:solidFill>
              <a:schemeClr val="accent1"/>
            </a:solidFill>
          </a:ln>
        </p:spPr>
        <p:txBody>
          <a:bodyPr/>
          <a:lstStyle/>
          <a:p>
            <a:pPr marL="603504" indent="-603504" defTabSz="2413955">
              <a:spcBef>
                <a:spcPts val="4400"/>
              </a:spcBef>
              <a:defRPr sz="3762" b="1">
                <a:solidFill>
                  <a:schemeClr val="accent1">
                    <a:hueOff val="114395"/>
                    <a:lumOff val="-24975"/>
                  </a:schemeClr>
                </a:solidFill>
              </a:defRPr>
            </a:pPr>
            <a:r>
              <a:t>‘‘</a:t>
            </a:r>
            <a:r>
              <a:rPr cap="all">
                <a:solidFill>
                  <a:schemeClr val="accent1"/>
                </a:solidFill>
              </a:rPr>
              <a:t>clinical data</a:t>
            </a:r>
            <a:r>
              <a:t> (MEDDEV 2.7.1 - 2003; 3.1) must include data obtained from:</a:t>
            </a:r>
          </a:p>
          <a:p>
            <a:pPr marL="1810511" lvl="2" indent="-603504" defTabSz="2413955">
              <a:spcBef>
                <a:spcPts val="4400"/>
              </a:spcBef>
              <a:defRPr sz="2772" b="1">
                <a:solidFill>
                  <a:schemeClr val="accent1">
                    <a:hueOff val="114395"/>
                    <a:lumOff val="-24975"/>
                  </a:schemeClr>
                </a:solidFill>
              </a:defRPr>
            </a:pPr>
            <a:r>
              <a:t>(i)  </a:t>
            </a:r>
            <a:r>
              <a:rPr u="sng" cap="all">
                <a:ln w="12700" cap="flat">
                  <a:solidFill>
                    <a:srgbClr val="000000"/>
                  </a:solidFill>
                  <a:prstDash val="solid"/>
                  <a:miter lim="400000"/>
                </a:ln>
                <a:solidFill>
                  <a:schemeClr val="accent1"/>
                </a:solidFill>
              </a:rPr>
              <a:t>published</a:t>
            </a:r>
            <a:r>
              <a:rPr u="sng">
                <a:solidFill>
                  <a:schemeClr val="accent1"/>
                </a:solidFill>
              </a:rPr>
              <a:t> and/or </a:t>
            </a:r>
            <a:r>
              <a:rPr u="sng" cap="all">
                <a:ln w="12700" cap="flat">
                  <a:solidFill>
                    <a:srgbClr val="000000"/>
                  </a:solidFill>
                  <a:prstDash val="solid"/>
                  <a:miter lim="400000"/>
                </a:ln>
                <a:solidFill>
                  <a:schemeClr val="accent1"/>
                </a:solidFill>
              </a:rPr>
              <a:t>unpublished data</a:t>
            </a:r>
            <a:r>
              <a:rPr u="sng">
                <a:solidFill>
                  <a:schemeClr val="accent1"/>
                </a:solidFill>
              </a:rPr>
              <a:t> on market experience of </a:t>
            </a:r>
            <a:r>
              <a:rPr u="sng" cap="all">
                <a:ln w="12700" cap="flat">
                  <a:solidFill>
                    <a:srgbClr val="000000"/>
                  </a:solidFill>
                  <a:prstDash val="solid"/>
                  <a:miter lim="400000"/>
                </a:ln>
                <a:solidFill>
                  <a:schemeClr val="accent1"/>
                </a:solidFill>
              </a:rPr>
              <a:t>the device</a:t>
            </a:r>
            <a:r>
              <a:rPr u="sng">
                <a:solidFill>
                  <a:schemeClr val="accent1"/>
                </a:solidFill>
              </a:rPr>
              <a:t> in question;</a:t>
            </a:r>
            <a:r>
              <a:t> or a </a:t>
            </a:r>
            <a:r>
              <a:rPr cap="all">
                <a:ln w="12700" cap="flat">
                  <a:solidFill>
                    <a:srgbClr val="000000"/>
                  </a:solidFill>
                  <a:prstDash val="solid"/>
                  <a:miter lim="400000"/>
                </a:ln>
                <a:solidFill>
                  <a:schemeClr val="accent1"/>
                </a:solidFill>
              </a:rPr>
              <a:t>similar device</a:t>
            </a:r>
            <a:r>
              <a:rPr>
                <a:solidFill>
                  <a:schemeClr val="accent1"/>
                </a:solidFill>
              </a:rPr>
              <a:t> for which </a:t>
            </a:r>
            <a:r>
              <a:rPr cap="all">
                <a:ln w="12700" cap="flat">
                  <a:solidFill>
                    <a:srgbClr val="000000"/>
                  </a:solidFill>
                  <a:prstDash val="solid"/>
                  <a:miter lim="400000"/>
                </a:ln>
                <a:solidFill>
                  <a:schemeClr val="accent1"/>
                </a:solidFill>
              </a:rPr>
              <a:t>equivalence</a:t>
            </a:r>
            <a:r>
              <a:rPr>
                <a:solidFill>
                  <a:schemeClr val="accent1"/>
                </a:solidFill>
              </a:rPr>
              <a:t> to the device in question </a:t>
            </a:r>
            <a:r>
              <a:rPr u="sng">
                <a:solidFill>
                  <a:schemeClr val="accent1"/>
                </a:solidFill>
              </a:rPr>
              <a:t>can be demonstrated;</a:t>
            </a:r>
            <a:r>
              <a:t> or </a:t>
            </a:r>
            <a:endParaRPr>
              <a:latin typeface="Times Roman"/>
              <a:ea typeface="Times Roman"/>
              <a:cs typeface="Times Roman"/>
              <a:sym typeface="Times Roman"/>
            </a:endParaRPr>
          </a:p>
          <a:p>
            <a:pPr marL="1559052" lvl="2" indent="-352044" defTabSz="2413955">
              <a:spcBef>
                <a:spcPts val="4400"/>
              </a:spcBef>
              <a:defRPr sz="4752" b="1">
                <a:solidFill>
                  <a:schemeClr val="accent1">
                    <a:hueOff val="114395"/>
                    <a:lumOff val="-24975"/>
                  </a:schemeClr>
                </a:solidFill>
              </a:defRPr>
            </a:pPr>
            <a:r>
              <a:rPr sz="2772"/>
              <a:t>(ii)  a </a:t>
            </a:r>
            <a:r>
              <a:rPr sz="2772" u="sng">
                <a:ln w="12700" cap="flat">
                  <a:solidFill>
                    <a:srgbClr val="000000"/>
                  </a:solidFill>
                  <a:prstDash val="solid"/>
                  <a:miter lim="400000"/>
                </a:ln>
                <a:solidFill>
                  <a:schemeClr val="accent1"/>
                </a:solidFill>
              </a:rPr>
              <a:t>prospective clinical investigation</a:t>
            </a:r>
            <a:r>
              <a:rPr sz="2772"/>
              <a:t>(s) of the device concerned; or</a:t>
            </a:r>
          </a:p>
          <a:p>
            <a:pPr marL="1559052" lvl="2" indent="-352044" defTabSz="2413955">
              <a:spcBef>
                <a:spcPts val="4400"/>
              </a:spcBef>
              <a:defRPr sz="4752" b="1">
                <a:solidFill>
                  <a:schemeClr val="accent1">
                    <a:hueOff val="114395"/>
                    <a:lumOff val="-24975"/>
                  </a:schemeClr>
                </a:solidFill>
              </a:defRPr>
            </a:pPr>
            <a:r>
              <a:rPr sz="2772"/>
              <a:t> (iii) </a:t>
            </a:r>
            <a:r>
              <a:rPr sz="2772" u="sng">
                <a:ln w="12700" cap="flat">
                  <a:solidFill>
                    <a:srgbClr val="000000"/>
                  </a:solidFill>
                  <a:prstDash val="solid"/>
                  <a:miter lim="400000"/>
                </a:ln>
                <a:solidFill>
                  <a:schemeClr val="accent1"/>
                </a:solidFill>
              </a:rPr>
              <a:t>results from a clinical investigation</a:t>
            </a:r>
            <a:r>
              <a:rPr sz="2772" u="sng">
                <a:solidFill>
                  <a:schemeClr val="accent1"/>
                </a:solidFill>
              </a:rPr>
              <a:t>(s)</a:t>
            </a:r>
            <a:r>
              <a:rPr sz="2772">
                <a:solidFill>
                  <a:schemeClr val="accent1"/>
                </a:solidFill>
              </a:rPr>
              <a:t> or</a:t>
            </a:r>
            <a:r>
              <a:rPr sz="2772" u="sng">
                <a:solidFill>
                  <a:schemeClr val="accent1"/>
                </a:solidFill>
              </a:rPr>
              <a:t> other studies reported in the </a:t>
            </a:r>
            <a:r>
              <a:rPr sz="2772" u="sng">
                <a:ln w="12700" cap="flat">
                  <a:solidFill>
                    <a:srgbClr val="000000"/>
                  </a:solidFill>
                  <a:prstDash val="solid"/>
                  <a:miter lim="400000"/>
                </a:ln>
                <a:solidFill>
                  <a:schemeClr val="accent1"/>
                </a:solidFill>
              </a:rPr>
              <a:t>scientific literature of a similar device</a:t>
            </a:r>
            <a:r>
              <a:rPr sz="2772" u="sng">
                <a:solidFill>
                  <a:schemeClr val="accent1"/>
                </a:solidFill>
              </a:rPr>
              <a:t> for which equivalence to the device in question can be demonstrated.</a:t>
            </a:r>
            <a:r>
              <a:rPr sz="2772"/>
              <a:t>’’</a:t>
            </a:r>
          </a:p>
        </p:txBody>
      </p:sp>
      <p:sp>
        <p:nvSpPr>
          <p:cNvPr id="438" name="MEDDEV 2.7.1-2003…"/>
          <p:cNvSpPr txBox="1">
            <a:spLocks noGrp="1"/>
          </p:cNvSpPr>
          <p:nvPr>
            <p:ph type="title"/>
          </p:nvPr>
        </p:nvSpPr>
        <p:spPr>
          <a:xfrm>
            <a:off x="1206500" y="1079500"/>
            <a:ext cx="9779000" cy="2219325"/>
          </a:xfrm>
          <a:prstGeom prst="rect">
            <a:avLst/>
          </a:prstGeom>
          <a:ln w="9525">
            <a:round/>
          </a:ln>
        </p:spPr>
        <p:txBody>
          <a:bodyPr/>
          <a:lstStyle/>
          <a:p>
            <a:pPr algn="ctr" defTabSz="1121635">
              <a:defRPr sz="3910" spc="-78">
                <a:ln w="12700" cap="flat">
                  <a:solidFill>
                    <a:srgbClr val="000000"/>
                  </a:solidFill>
                  <a:prstDash val="solid"/>
                  <a:miter lim="400000"/>
                </a:ln>
                <a:solidFill>
                  <a:schemeClr val="accent6">
                    <a:satOff val="-16844"/>
                    <a:lumOff val="-30747"/>
                  </a:schemeClr>
                </a:solidFill>
              </a:defRPr>
            </a:pPr>
            <a:r>
              <a:rPr u="sng">
                <a:solidFill>
                  <a:schemeClr val="accent6"/>
                </a:solidFill>
              </a:rPr>
              <a:t>MEDDEV 2.7.1-2003</a:t>
            </a:r>
            <a:r>
              <a:t> </a:t>
            </a:r>
          </a:p>
          <a:p>
            <a:pPr algn="ctr" defTabSz="1121635">
              <a:defRPr sz="3910" spc="-78">
                <a:ln w="12700" cap="flat">
                  <a:solidFill>
                    <a:srgbClr val="000000"/>
                  </a:solidFill>
                  <a:prstDash val="solid"/>
                  <a:miter lim="400000"/>
                </a:ln>
                <a:solidFill>
                  <a:schemeClr val="accent6">
                    <a:satOff val="-16844"/>
                    <a:lumOff val="-30747"/>
                  </a:schemeClr>
                </a:solidFill>
              </a:defRPr>
            </a:pPr>
            <a:r>
              <a:t>EVALUATION OF CLINICAL DATA:</a:t>
            </a:r>
            <a:br/>
            <a:r>
              <a:t>A GUIDE FOR MANUFACTURERS AND NOTIFIED BODIES </a:t>
            </a:r>
            <a:endParaRPr sz="552" spc="-11"/>
          </a:p>
          <a:p>
            <a:pPr algn="ctr" defTabSz="1121635">
              <a:defRPr sz="3910" spc="-78">
                <a:ln w="12700" cap="flat">
                  <a:solidFill>
                    <a:srgbClr val="000000"/>
                  </a:solidFill>
                  <a:prstDash val="solid"/>
                  <a:miter lim="400000"/>
                </a:ln>
                <a:solidFill>
                  <a:schemeClr val="accent6">
                    <a:satOff val="-16844"/>
                    <a:lumOff val="-30747"/>
                  </a:schemeClr>
                </a:solidFill>
              </a:defRPr>
            </a:pPr>
            <a:endParaRPr sz="552" spc="-11"/>
          </a:p>
        </p:txBody>
      </p:sp>
      <p:sp>
        <p:nvSpPr>
          <p:cNvPr id="439" name="‘‘KLİNİK VERİ, (MEDDEV, 2.7.1 - 2003; 3.1) aşağıda sıralanan kaynaklardan elde edilen bilgileri içermelidir:’’…"/>
          <p:cNvSpPr txBox="1"/>
          <p:nvPr/>
        </p:nvSpPr>
        <p:spPr>
          <a:xfrm>
            <a:off x="13474700" y="4261204"/>
            <a:ext cx="9779000" cy="8256630"/>
          </a:xfrm>
          <a:prstGeom prst="rect">
            <a:avLst/>
          </a:prstGeom>
          <a:ln w="152400">
            <a:solidFill>
              <a:schemeClr val="accent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402336" indent="-402336" algn="l" defTabSz="1609303">
              <a:lnSpc>
                <a:spcPct val="90000"/>
              </a:lnSpc>
              <a:spcBef>
                <a:spcPts val="2900"/>
              </a:spcBef>
              <a:buSzPct val="123000"/>
              <a:buChar char="•"/>
              <a:defRPr sz="3168" b="1">
                <a:solidFill>
                  <a:schemeClr val="accent6">
                    <a:satOff val="-16844"/>
                    <a:lumOff val="-30747"/>
                  </a:schemeClr>
                </a:solidFill>
              </a:defRPr>
            </a:pPr>
            <a:r>
              <a:t>‘‘</a:t>
            </a:r>
            <a:r>
              <a:rPr>
                <a:solidFill>
                  <a:schemeClr val="accent6"/>
                </a:solidFill>
              </a:rPr>
              <a:t>KLİNİK VERİ, </a:t>
            </a:r>
            <a:r>
              <a:t>(MEDDEV, 2.7.1 - 2003; 3.1) aşağıda sıralanan kaynaklardan elde edilen bilgileri içermelidir:’’  </a:t>
            </a:r>
          </a:p>
          <a:p>
            <a:pPr marL="804672" lvl="1" indent="-402336" algn="l" defTabSz="1609303">
              <a:lnSpc>
                <a:spcPct val="90000"/>
              </a:lnSpc>
              <a:spcBef>
                <a:spcPts val="2900"/>
              </a:spcBef>
              <a:buSzPct val="123000"/>
              <a:buChar char="•"/>
              <a:defRPr sz="3168" b="1">
                <a:solidFill>
                  <a:schemeClr val="accent6">
                    <a:satOff val="-16844"/>
                    <a:lumOff val="-30747"/>
                  </a:schemeClr>
                </a:solidFill>
              </a:defRPr>
            </a:pPr>
            <a:r>
              <a:t>(i) ‘’sorgulanan </a:t>
            </a:r>
            <a:r>
              <a:rPr u="sng" cap="all">
                <a:ln w="12700" cap="flat">
                  <a:solidFill>
                    <a:srgbClr val="000000"/>
                  </a:solidFill>
                  <a:prstDash val="solid"/>
                  <a:miter lim="400000"/>
                </a:ln>
                <a:solidFill>
                  <a:schemeClr val="accent6"/>
                </a:solidFill>
              </a:rPr>
              <a:t>cİhazla</a:t>
            </a:r>
            <a:r>
              <a:rPr u="sng"/>
              <a:t> ilgili </a:t>
            </a:r>
            <a:r>
              <a:rPr u="sng" cap="all">
                <a:ln w="12700" cap="flat">
                  <a:solidFill>
                    <a:srgbClr val="000000"/>
                  </a:solidFill>
                  <a:prstDash val="solid"/>
                  <a:miter lim="400000"/>
                </a:ln>
                <a:solidFill>
                  <a:schemeClr val="accent6"/>
                </a:solidFill>
              </a:rPr>
              <a:t>yayımlanmış</a:t>
            </a:r>
            <a:r>
              <a:rPr u="sng"/>
              <a:t> ya da </a:t>
            </a:r>
            <a:r>
              <a:rPr u="sng" cap="all">
                <a:ln w="12700" cap="flat">
                  <a:solidFill>
                    <a:srgbClr val="000000"/>
                  </a:solidFill>
                  <a:prstDash val="solid"/>
                  <a:miter lim="400000"/>
                </a:ln>
                <a:solidFill>
                  <a:schemeClr val="accent6"/>
                </a:solidFill>
              </a:rPr>
              <a:t>yayımlanmamış</a:t>
            </a:r>
            <a:r>
              <a:rPr u="sng"/>
              <a:t> pazar deneyimleri</a:t>
            </a:r>
            <a:r>
              <a:t>; ya da </a:t>
            </a:r>
            <a:r>
              <a:rPr u="sng"/>
              <a:t>sorgulanan </a:t>
            </a:r>
            <a:r>
              <a:rPr u="sng" cap="all">
                <a:ln w="12700" cap="flat">
                  <a:solidFill>
                    <a:srgbClr val="000000"/>
                  </a:solidFill>
                  <a:prstDash val="solid"/>
                  <a:miter lim="400000"/>
                </a:ln>
                <a:solidFill>
                  <a:schemeClr val="accent6"/>
                </a:solidFill>
              </a:rPr>
              <a:t>cİhazla İlgİlİ eşdeğerlİğİn gösterİldİğİ benzer ürün bİlgİlerİ</a:t>
            </a:r>
            <a:r>
              <a:rPr>
                <a:ln w="12700" cap="flat">
                  <a:solidFill>
                    <a:srgbClr val="000000"/>
                  </a:solidFill>
                  <a:prstDash val="solid"/>
                  <a:miter lim="400000"/>
                </a:ln>
                <a:solidFill>
                  <a:schemeClr val="accent6"/>
                </a:solidFill>
              </a:rPr>
              <a:t>;</a:t>
            </a:r>
            <a:r>
              <a:t> ya da</a:t>
            </a:r>
          </a:p>
          <a:p>
            <a:pPr marL="804672" lvl="1" indent="-402336" algn="l" defTabSz="1609303">
              <a:lnSpc>
                <a:spcPct val="90000"/>
              </a:lnSpc>
              <a:spcBef>
                <a:spcPts val="2900"/>
              </a:spcBef>
              <a:buSzPct val="123000"/>
              <a:buChar char="•"/>
              <a:defRPr sz="3168" b="1">
                <a:solidFill>
                  <a:schemeClr val="accent6">
                    <a:satOff val="-16844"/>
                    <a:lumOff val="-30747"/>
                  </a:schemeClr>
                </a:solidFill>
              </a:defRPr>
            </a:pPr>
            <a:r>
              <a:t>(ii) </a:t>
            </a:r>
            <a:r>
              <a:rPr u="sng"/>
              <a:t>sorgulanan cihazla ilgili </a:t>
            </a:r>
            <a:r>
              <a:rPr u="sng" cap="all">
                <a:ln w="12700" cap="flat">
                  <a:solidFill>
                    <a:srgbClr val="000000"/>
                  </a:solidFill>
                  <a:prstDash val="solid"/>
                  <a:miter lim="400000"/>
                </a:ln>
                <a:solidFill>
                  <a:schemeClr val="accent6"/>
                </a:solidFill>
              </a:rPr>
              <a:t>İlerİye dönük olarak tasarlanmış bİr araştırma</a:t>
            </a:r>
            <a:r>
              <a:t>(lar); ya da </a:t>
            </a:r>
          </a:p>
          <a:p>
            <a:pPr marL="804672" lvl="1" indent="-402336" algn="l" defTabSz="1609303">
              <a:lnSpc>
                <a:spcPct val="90000"/>
              </a:lnSpc>
              <a:spcBef>
                <a:spcPts val="2900"/>
              </a:spcBef>
              <a:buSzPct val="123000"/>
              <a:buChar char="•"/>
              <a:defRPr sz="3168" b="1">
                <a:solidFill>
                  <a:schemeClr val="accent6">
                    <a:satOff val="-16844"/>
                    <a:lumOff val="-30747"/>
                  </a:schemeClr>
                </a:solidFill>
              </a:defRPr>
            </a:pPr>
            <a:r>
              <a:t>(iii) </a:t>
            </a:r>
            <a:r>
              <a:rPr u="sng">
                <a:solidFill>
                  <a:schemeClr val="accent6"/>
                </a:solidFill>
              </a:rPr>
              <a:t>sorgulanan cihazla ilgili eşdeğerliğin gösterilebilen benzer ürün üzerinde bilimsel yayınlarda yer alan </a:t>
            </a:r>
            <a:r>
              <a:rPr u="sng" cap="all">
                <a:ln w="12700" cap="flat">
                  <a:solidFill>
                    <a:srgbClr val="000000"/>
                  </a:solidFill>
                  <a:prstDash val="solid"/>
                  <a:miter lim="400000"/>
                </a:ln>
                <a:solidFill>
                  <a:schemeClr val="accent6"/>
                </a:solidFill>
              </a:rPr>
              <a:t>klİnİk araştırmaların sonuçları</a:t>
            </a:r>
            <a:r>
              <a:rPr cap="all">
                <a:ln w="12700" cap="flat">
                  <a:solidFill>
                    <a:srgbClr val="000000"/>
                  </a:solidFill>
                  <a:prstDash val="solid"/>
                  <a:miter lim="400000"/>
                </a:ln>
              </a:rPr>
              <a:t>’</a:t>
            </a:r>
            <a:r>
              <a:t>’</a:t>
            </a:r>
          </a:p>
        </p:txBody>
      </p:sp>
      <p:grpSp>
        <p:nvGrpSpPr>
          <p:cNvPr id="442" name="MEDDEV 2.7.1 - 2003…"/>
          <p:cNvGrpSpPr/>
          <p:nvPr/>
        </p:nvGrpSpPr>
        <p:grpSpPr>
          <a:xfrm>
            <a:off x="13258800" y="952500"/>
            <a:ext cx="10210800" cy="2752725"/>
            <a:chOff x="0" y="0"/>
            <a:chExt cx="10210800" cy="2752725"/>
          </a:xfrm>
        </p:grpSpPr>
        <p:sp>
          <p:nvSpPr>
            <p:cNvPr id="441" name="MEDDEV 2.7.1 - 2003…"/>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defTabSz="1097252">
                <a:lnSpc>
                  <a:spcPct val="80000"/>
                </a:lnSpc>
                <a:defRPr sz="3825" b="1" spc="-76">
                  <a:ln w="12700" cap="flat">
                    <a:solidFill>
                      <a:schemeClr val="accent1"/>
                    </a:solidFill>
                    <a:prstDash val="solid"/>
                    <a:miter lim="400000"/>
                  </a:ln>
                  <a:solidFill>
                    <a:schemeClr val="accent1">
                      <a:hueOff val="114395"/>
                      <a:lumOff val="-24975"/>
                    </a:schemeClr>
                  </a:solidFill>
                </a:defRPr>
              </a:pPr>
              <a:r>
                <a:rPr u="sng">
                  <a:solidFill>
                    <a:schemeClr val="accent1"/>
                  </a:solidFill>
                </a:rPr>
                <a:t>MEDDEV 2.7.1 - 2003</a:t>
              </a:r>
              <a:r>
                <a:t> </a:t>
              </a:r>
            </a:p>
            <a:p>
              <a:pPr defTabSz="1097252">
                <a:lnSpc>
                  <a:spcPct val="80000"/>
                </a:lnSpc>
                <a:defRPr sz="3825" b="1" spc="-76">
                  <a:ln w="12700" cap="flat">
                    <a:solidFill>
                      <a:schemeClr val="accent1"/>
                    </a:solidFill>
                    <a:prstDash val="solid"/>
                    <a:miter lim="400000"/>
                  </a:ln>
                  <a:solidFill>
                    <a:schemeClr val="accent1">
                      <a:hueOff val="114395"/>
                      <a:lumOff val="-24975"/>
                    </a:schemeClr>
                  </a:solidFill>
                </a:defRPr>
              </a:pPr>
              <a:r>
                <a:t>KLİNİK VERİLERİN DEĞERLENDİRİLMESİ: ÜRETİCİLER VE ONAYLAYICI KURULUŞLAR İÇİN BİR KILAVUZ</a:t>
              </a:r>
            </a:p>
          </p:txBody>
        </p:sp>
        <p:pic>
          <p:nvPicPr>
            <p:cNvPr id="440" name="MEDDEV 2.7.1 - 2003… MEDDEV 2.7.1 - 2003 KLİNİK VERİLERİN DEĞERLENDİRİLMESİ: ÜRETİCİLER VE ONAYLAYICI KURULUŞLAR İÇİN BİR KILAVUZ" descr="MEDDEV 2.7.1 - 2003… MEDDEV 2.7.1 - 2003 KLİNİK VERİLERİN DEĞERLENDİRİLMESİ: ÜRETİCİLER VE ONAYLAYICI KURULUŞLAR İÇİN BİR KILAVUZ"/>
            <p:cNvPicPr>
              <a:picLocks/>
            </p:cNvPicPr>
            <p:nvPr/>
          </p:nvPicPr>
          <p:blipFill>
            <a:blip r:embed="rId2"/>
            <a:stretch>
              <a:fillRect/>
            </a:stretch>
          </p:blipFill>
          <p:spPr>
            <a:xfrm>
              <a:off x="0" y="0"/>
              <a:ext cx="10210800" cy="2752725"/>
            </a:xfrm>
            <a:prstGeom prst="rect">
              <a:avLst/>
            </a:prstGeom>
            <a:effectLst/>
          </p:spPr>
        </p:pic>
      </p:grpSp>
      <p:sp>
        <p:nvSpPr>
          <p:cNvPr id="2" name="Slide Number Placeholder 1">
            <a:extLst>
              <a:ext uri="{FF2B5EF4-FFF2-40B4-BE49-F238E27FC236}">
                <a16:creationId xmlns:a16="http://schemas.microsoft.com/office/drawing/2014/main" id="{F13E15DC-F66D-209F-38E6-6C4770FC87A8}"/>
              </a:ext>
            </a:extLst>
          </p:cNvPr>
          <p:cNvSpPr>
            <a:spLocks noGrp="1"/>
          </p:cNvSpPr>
          <p:nvPr>
            <p:ph type="sldNum" sz="quarter" idx="2"/>
          </p:nvPr>
        </p:nvSpPr>
        <p:spPr/>
        <p:txBody>
          <a:bodyPr/>
          <a:lstStyle/>
          <a:p>
            <a:fld id="{86CB4B4D-7CA3-9044-876B-883B54F8677D}" type="slidenum">
              <a:rPr lang="en-US" smtClean="0"/>
              <a:t>55</a:t>
            </a:fld>
            <a:endParaRPr lang="en-US"/>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clinical data (MEDDEV 2.7.1 rev 3 - 2009; 3.): Safety and/or performance information that are generated from the use of a medical device.’’"/>
          <p:cNvSpPr txBox="1">
            <a:spLocks noGrp="1"/>
          </p:cNvSpPr>
          <p:nvPr>
            <p:ph type="body" sz="half" idx="1"/>
          </p:nvPr>
        </p:nvSpPr>
        <p:spPr>
          <a:prstGeom prst="rect">
            <a:avLst/>
          </a:prstGeom>
          <a:ln w="152400">
            <a:solidFill>
              <a:schemeClr val="accent1"/>
            </a:solidFill>
          </a:ln>
        </p:spPr>
        <p:txBody>
          <a:bodyPr/>
          <a:lstStyle/>
          <a:p>
            <a:pPr marL="579120" indent="-579120" defTabSz="2316421">
              <a:spcBef>
                <a:spcPts val="4200"/>
              </a:spcBef>
              <a:defRPr sz="6270" b="1">
                <a:solidFill>
                  <a:schemeClr val="accent1">
                    <a:hueOff val="114395"/>
                    <a:lumOff val="-24975"/>
                  </a:schemeClr>
                </a:solidFill>
              </a:defRPr>
            </a:pPr>
            <a:r>
              <a:t>‘‘</a:t>
            </a:r>
            <a:r>
              <a:rPr u="sng" cap="all">
                <a:solidFill>
                  <a:schemeClr val="accent1"/>
                </a:solidFill>
              </a:rPr>
              <a:t>clinical data</a:t>
            </a:r>
            <a:r>
              <a:t> </a:t>
            </a:r>
            <a:r>
              <a:rPr>
                <a:solidFill>
                  <a:schemeClr val="accent2"/>
                </a:solidFill>
              </a:rPr>
              <a:t>(MEDDEV 2.7.1 rev 3 - 2009; 3.):</a:t>
            </a:r>
            <a:r>
              <a:t> </a:t>
            </a:r>
            <a:r>
              <a:rPr u="sng" cap="all">
                <a:ln w="12700" cap="flat">
                  <a:solidFill>
                    <a:srgbClr val="000000"/>
                  </a:solidFill>
                  <a:prstDash val="solid"/>
                  <a:miter lim="400000"/>
                </a:ln>
                <a:solidFill>
                  <a:schemeClr val="accent6"/>
                </a:solidFill>
              </a:rPr>
              <a:t>Safety</a:t>
            </a:r>
            <a:r>
              <a:rPr u="sng"/>
              <a:t> </a:t>
            </a:r>
            <a:r>
              <a:rPr u="sng" cap="all"/>
              <a:t>and/or </a:t>
            </a:r>
            <a:r>
              <a:rPr u="sng" cap="all">
                <a:ln w="12700" cap="flat">
                  <a:solidFill>
                    <a:srgbClr val="000000"/>
                  </a:solidFill>
                  <a:prstDash val="solid"/>
                  <a:miter lim="400000"/>
                </a:ln>
                <a:solidFill>
                  <a:schemeClr val="accent6"/>
                </a:solidFill>
              </a:rPr>
              <a:t>performance</a:t>
            </a:r>
            <a:r>
              <a:t> information </a:t>
            </a:r>
            <a:r>
              <a:rPr u="sng" cap="all">
                <a:ln w="12700" cap="flat">
                  <a:solidFill>
                    <a:srgbClr val="000000"/>
                  </a:solidFill>
                  <a:prstDash val="solid"/>
                  <a:miter lim="400000"/>
                </a:ln>
                <a:solidFill>
                  <a:schemeClr val="accent1"/>
                </a:solidFill>
              </a:rPr>
              <a:t>that are generated from the use of a medical device.</a:t>
            </a:r>
            <a:r>
              <a:rPr>
                <a:solidFill>
                  <a:schemeClr val="accent1"/>
                </a:solidFill>
              </a:rPr>
              <a:t>’’</a:t>
            </a:r>
          </a:p>
        </p:txBody>
      </p:sp>
      <p:sp>
        <p:nvSpPr>
          <p:cNvPr id="445" name="MEDDEV 2.7.1 rev 3 - 2009…"/>
          <p:cNvSpPr txBox="1">
            <a:spLocks noGrp="1"/>
          </p:cNvSpPr>
          <p:nvPr>
            <p:ph type="title"/>
          </p:nvPr>
        </p:nvSpPr>
        <p:spPr>
          <a:xfrm>
            <a:off x="1206500" y="1193800"/>
            <a:ext cx="9779000" cy="2219325"/>
          </a:xfrm>
          <a:prstGeom prst="rect">
            <a:avLst/>
          </a:prstGeom>
          <a:ln w="9525">
            <a:round/>
          </a:ln>
        </p:spPr>
        <p:txBody>
          <a:bodyPr/>
          <a:lstStyle/>
          <a:p>
            <a:pPr algn="ctr" defTabSz="1121635">
              <a:defRPr sz="3910" spc="-78">
                <a:ln w="12700" cap="flat">
                  <a:solidFill>
                    <a:srgbClr val="000000"/>
                  </a:solidFill>
                  <a:prstDash val="solid"/>
                  <a:miter lim="400000"/>
                </a:ln>
                <a:solidFill>
                  <a:schemeClr val="accent6">
                    <a:satOff val="-16844"/>
                    <a:lumOff val="-30747"/>
                  </a:schemeClr>
                </a:solidFill>
              </a:defRPr>
            </a:pPr>
            <a:r>
              <a:rPr u="sng">
                <a:solidFill>
                  <a:schemeClr val="accent2"/>
                </a:solidFill>
              </a:rPr>
              <a:t>MEDDEV 2.7.1 rev 3 - 2009</a:t>
            </a:r>
            <a:r>
              <a:t> </a:t>
            </a:r>
          </a:p>
          <a:p>
            <a:pPr algn="ctr" defTabSz="1121635">
              <a:defRPr sz="3910" spc="-78">
                <a:ln w="12700" cap="flat">
                  <a:solidFill>
                    <a:srgbClr val="000000"/>
                  </a:solidFill>
                  <a:prstDash val="solid"/>
                  <a:miter lim="400000"/>
                </a:ln>
                <a:solidFill>
                  <a:schemeClr val="accent6">
                    <a:satOff val="-16844"/>
                    <a:lumOff val="-30747"/>
                  </a:schemeClr>
                </a:solidFill>
              </a:defRPr>
            </a:pPr>
            <a:r>
              <a:t>CLINICAL EVALUATION:</a:t>
            </a:r>
            <a:br/>
            <a:r>
              <a:t>A GUIDE FOR MANUFACTURERS AND NOTIFIED BODIES </a:t>
            </a:r>
            <a:endParaRPr sz="552" spc="-11"/>
          </a:p>
          <a:p>
            <a:pPr algn="ctr" defTabSz="1121635">
              <a:defRPr sz="3910" spc="-78">
                <a:ln w="12700" cap="flat">
                  <a:solidFill>
                    <a:srgbClr val="000000"/>
                  </a:solidFill>
                  <a:prstDash val="solid"/>
                  <a:miter lim="400000"/>
                </a:ln>
                <a:solidFill>
                  <a:schemeClr val="accent6">
                    <a:satOff val="-16844"/>
                    <a:lumOff val="-30747"/>
                  </a:schemeClr>
                </a:solidFill>
              </a:defRPr>
            </a:pPr>
            <a:endParaRPr sz="552" spc="-11"/>
          </a:p>
        </p:txBody>
      </p:sp>
      <p:sp>
        <p:nvSpPr>
          <p:cNvPr id="446" name="‘‘KLİNİK VERİ, (MEDDEV, 2.7.1 rev 3 - 2009; 3.): Bİr tıbbİ cİhazın kullanımından elde edİlen GÜVENLİLİK VE/VEYA PERFORMANS bilgileridir.’’"/>
          <p:cNvSpPr txBox="1"/>
          <p:nvPr/>
        </p:nvSpPr>
        <p:spPr>
          <a:xfrm>
            <a:off x="13474700" y="4261204"/>
            <a:ext cx="9779000" cy="8256630"/>
          </a:xfrm>
          <a:prstGeom prst="rect">
            <a:avLst/>
          </a:prstGeom>
          <a:ln w="152400">
            <a:solidFill>
              <a:srgbClr val="5E5E5E"/>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579120" indent="-579120" algn="l" defTabSz="2316421">
              <a:lnSpc>
                <a:spcPct val="90000"/>
              </a:lnSpc>
              <a:spcBef>
                <a:spcPts val="4200"/>
              </a:spcBef>
              <a:buSzPct val="123000"/>
              <a:buChar char="•"/>
              <a:defRPr sz="6175" b="1">
                <a:solidFill>
                  <a:schemeClr val="accent6">
                    <a:satOff val="-16844"/>
                    <a:lumOff val="-30747"/>
                  </a:schemeClr>
                </a:solidFill>
              </a:defRPr>
            </a:pPr>
            <a:r>
              <a:t>‘‘</a:t>
            </a:r>
            <a:r>
              <a:rPr u="sng">
                <a:solidFill>
                  <a:schemeClr val="accent6"/>
                </a:solidFill>
              </a:rPr>
              <a:t>KLİNİK VERİ</a:t>
            </a:r>
            <a:r>
              <a:rPr>
                <a:solidFill>
                  <a:schemeClr val="accent6"/>
                </a:solidFill>
              </a:rPr>
              <a:t>, </a:t>
            </a:r>
            <a:r>
              <a:rPr>
                <a:solidFill>
                  <a:schemeClr val="accent2"/>
                </a:solidFill>
              </a:rPr>
              <a:t>(MEDDEV, 2.7.1 rev 3 - 2009; 3.):</a:t>
            </a:r>
            <a:r>
              <a:t> </a:t>
            </a:r>
            <a:r>
              <a:rPr u="sng" cap="all">
                <a:ln w="12700" cap="flat">
                  <a:solidFill>
                    <a:srgbClr val="000000"/>
                  </a:solidFill>
                  <a:prstDash val="solid"/>
                  <a:miter lim="400000"/>
                </a:ln>
                <a:solidFill>
                  <a:srgbClr val="5E5E5E"/>
                </a:solidFill>
              </a:rPr>
              <a:t>Bİr tıbbİ cİhazın </a:t>
            </a:r>
            <a:r>
              <a:rPr u="sng" cap="all">
                <a:ln w="12700" cap="flat">
                  <a:solidFill>
                    <a:srgbClr val="000000"/>
                  </a:solidFill>
                  <a:prstDash val="solid"/>
                  <a:miter lim="400000"/>
                </a:ln>
                <a:solidFill>
                  <a:schemeClr val="accent5">
                    <a:lumOff val="-29866"/>
                  </a:schemeClr>
                </a:solidFill>
                <a:effectLst>
                  <a:outerShdw blurRad="12065" dist="60325" dir="18900000" rotWithShape="0">
                    <a:srgbClr val="000000"/>
                  </a:outerShdw>
                </a:effectLst>
              </a:rPr>
              <a:t>kullanımından elde edİlen</a:t>
            </a:r>
            <a:r>
              <a:t> </a:t>
            </a:r>
            <a:r>
              <a:rPr u="sng">
                <a:ln w="12700" cap="flat">
                  <a:solidFill>
                    <a:srgbClr val="000000"/>
                  </a:solidFill>
                  <a:prstDash val="solid"/>
                  <a:miter lim="400000"/>
                </a:ln>
                <a:solidFill>
                  <a:schemeClr val="accent1"/>
                </a:solidFill>
              </a:rPr>
              <a:t>GÜVENLİLİK</a:t>
            </a:r>
            <a:r>
              <a:t> </a:t>
            </a:r>
            <a:r>
              <a:rPr u="sng">
                <a:solidFill>
                  <a:srgbClr val="5E5E5E"/>
                </a:solidFill>
              </a:rPr>
              <a:t>VE/VEYA</a:t>
            </a:r>
            <a:r>
              <a:t> </a:t>
            </a:r>
            <a:r>
              <a:rPr u="sng">
                <a:ln w="12700" cap="flat">
                  <a:solidFill>
                    <a:srgbClr val="000000"/>
                  </a:solidFill>
                  <a:prstDash val="solid"/>
                  <a:miter lim="400000"/>
                </a:ln>
                <a:solidFill>
                  <a:schemeClr val="accent1"/>
                </a:solidFill>
              </a:rPr>
              <a:t>PERFORMANS</a:t>
            </a:r>
            <a:r>
              <a:t> </a:t>
            </a:r>
            <a:r>
              <a:rPr>
                <a:solidFill>
                  <a:srgbClr val="5E5E5E"/>
                </a:solidFill>
              </a:rPr>
              <a:t>bilgileridir.’’</a:t>
            </a:r>
            <a:r>
              <a:t>  </a:t>
            </a:r>
          </a:p>
        </p:txBody>
      </p:sp>
      <p:grpSp>
        <p:nvGrpSpPr>
          <p:cNvPr id="449" name="MEDDEV 2.7.1 rev 3 - 2009…"/>
          <p:cNvGrpSpPr/>
          <p:nvPr/>
        </p:nvGrpSpPr>
        <p:grpSpPr>
          <a:xfrm>
            <a:off x="13258800" y="1066800"/>
            <a:ext cx="10210800" cy="2752725"/>
            <a:chOff x="0" y="0"/>
            <a:chExt cx="10210800" cy="2752725"/>
          </a:xfrm>
        </p:grpSpPr>
        <p:sp>
          <p:nvSpPr>
            <p:cNvPr id="448" name="MEDDEV 2.7.1 rev 3 - 2009…"/>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rPr u="sng">
                  <a:solidFill>
                    <a:schemeClr val="accent2"/>
                  </a:solidFill>
                </a:rPr>
                <a:t>MEDDEV 2.7.1 rev 3 - 2009</a:t>
              </a:r>
              <a:r>
                <a:t>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KLİNİK DEĞERLENDİRME: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ÜRETİCİLER VE ONAYLAYICI KURULUŞLAR İÇİN BİR KILAVUZ</a:t>
              </a:r>
            </a:p>
          </p:txBody>
        </p:sp>
        <p:pic>
          <p:nvPicPr>
            <p:cNvPr id="447" name="MEDDEV 2.7.1 rev 3 - 2009… MEDDEV 2.7.1 rev 3 - 2009 KLİNİK DEĞERLENDİRME: ÜRETİCİLER VE ONAYLAYICI KURULUŞLAR İÇİN BİR KILAVUZ" descr="MEDDEV 2.7.1 rev 3 - 2009… MEDDEV 2.7.1 rev 3 - 2009 KLİNİK DEĞERLENDİRME: ÜRETİCİLER VE ONAYLAYICI KURULUŞLAR İÇİN BİR KILAVUZ"/>
            <p:cNvPicPr>
              <a:picLocks/>
            </p:cNvPicPr>
            <p:nvPr/>
          </p:nvPicPr>
          <p:blipFill>
            <a:blip r:embed="rId2"/>
            <a:stretch>
              <a:fillRect/>
            </a:stretch>
          </p:blipFill>
          <p:spPr>
            <a:xfrm>
              <a:off x="0" y="0"/>
              <a:ext cx="10210800" cy="2752725"/>
            </a:xfrm>
            <a:prstGeom prst="rect">
              <a:avLst/>
            </a:prstGeom>
            <a:effectLst/>
          </p:spPr>
        </p:pic>
      </p:grpSp>
      <p:sp>
        <p:nvSpPr>
          <p:cNvPr id="450" name="Arrow"/>
          <p:cNvSpPr/>
          <p:nvPr/>
        </p:nvSpPr>
        <p:spPr>
          <a:xfrm rot="5402926">
            <a:off x="7923305" y="31376"/>
            <a:ext cx="1270001" cy="1270001"/>
          </a:xfrm>
          <a:prstGeom prst="rightArrow">
            <a:avLst>
              <a:gd name="adj1" fmla="val 32000"/>
              <a:gd name="adj2" fmla="val 64000"/>
            </a:avLst>
          </a:prstGeom>
          <a:solidFill>
            <a:schemeClr val="accent2"/>
          </a:solidFill>
          <a:ln w="254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51" name="Arrow"/>
          <p:cNvSpPr/>
          <p:nvPr/>
        </p:nvSpPr>
        <p:spPr>
          <a:xfrm rot="5402926">
            <a:off x="20122776" y="31376"/>
            <a:ext cx="1270001" cy="1270001"/>
          </a:xfrm>
          <a:prstGeom prst="rightArrow">
            <a:avLst>
              <a:gd name="adj1" fmla="val 32000"/>
              <a:gd name="adj2" fmla="val 64000"/>
            </a:avLst>
          </a:prstGeom>
          <a:solidFill>
            <a:schemeClr val="accent2"/>
          </a:solidFill>
          <a:ln w="254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 name="Slide Number Placeholder 1">
            <a:extLst>
              <a:ext uri="{FF2B5EF4-FFF2-40B4-BE49-F238E27FC236}">
                <a16:creationId xmlns:a16="http://schemas.microsoft.com/office/drawing/2014/main" id="{63B36E31-E9FF-F346-D6A0-0F35B4CA8599}"/>
              </a:ext>
            </a:extLst>
          </p:cNvPr>
          <p:cNvSpPr>
            <a:spLocks noGrp="1"/>
          </p:cNvSpPr>
          <p:nvPr>
            <p:ph type="sldNum" sz="quarter" idx="2"/>
          </p:nvPr>
        </p:nvSpPr>
        <p:spPr/>
        <p:txBody>
          <a:bodyPr/>
          <a:lstStyle/>
          <a:p>
            <a:fld id="{86CB4B4D-7CA3-9044-876B-883B54F8677D}" type="slidenum">
              <a:rPr lang="en-US" smtClean="0"/>
              <a:t>56</a:t>
            </a:fld>
            <a:endParaRPr lang="en-US"/>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 name="Image" descr="Image"/>
          <p:cNvPicPr>
            <a:picLocks noChangeAspect="1"/>
          </p:cNvPicPr>
          <p:nvPr/>
        </p:nvPicPr>
        <p:blipFill>
          <a:blip r:embed="rId2"/>
          <a:stretch>
            <a:fillRect/>
          </a:stretch>
        </p:blipFill>
        <p:spPr>
          <a:xfrm>
            <a:off x="9392817" y="104588"/>
            <a:ext cx="5598366" cy="5598366"/>
          </a:xfrm>
          <a:prstGeom prst="rect">
            <a:avLst/>
          </a:prstGeom>
          <a:ln w="101600">
            <a:solidFill>
              <a:schemeClr val="accent1">
                <a:lumOff val="16847"/>
              </a:schemeClr>
            </a:solidFill>
            <a:miter lim="400000"/>
          </a:ln>
        </p:spPr>
      </p:pic>
      <p:pic>
        <p:nvPicPr>
          <p:cNvPr id="454" name="Screen Shot 2022-09-27 at 10.23.05.png" descr="Screen Shot 2022-09-27 at 10.23.05.png"/>
          <p:cNvPicPr>
            <a:picLocks noChangeAspect="1"/>
          </p:cNvPicPr>
          <p:nvPr/>
        </p:nvPicPr>
        <p:blipFill>
          <a:blip r:embed="rId3"/>
          <a:stretch>
            <a:fillRect/>
          </a:stretch>
        </p:blipFill>
        <p:spPr>
          <a:xfrm>
            <a:off x="7035800" y="5850684"/>
            <a:ext cx="10312400" cy="7670801"/>
          </a:xfrm>
          <a:prstGeom prst="rect">
            <a:avLst/>
          </a:prstGeom>
          <a:ln w="101600">
            <a:solidFill>
              <a:schemeClr val="accent1">
                <a:lumOff val="16847"/>
              </a:schemeClr>
            </a:solidFill>
            <a:miter lim="400000"/>
          </a:ln>
        </p:spPr>
      </p:pic>
      <p:sp>
        <p:nvSpPr>
          <p:cNvPr id="2" name="Slide Number Placeholder 1">
            <a:extLst>
              <a:ext uri="{FF2B5EF4-FFF2-40B4-BE49-F238E27FC236}">
                <a16:creationId xmlns:a16="http://schemas.microsoft.com/office/drawing/2014/main" id="{FC4351AB-DFE7-8ED3-8DE4-47DA3BEE2AA5}"/>
              </a:ext>
            </a:extLst>
          </p:cNvPr>
          <p:cNvSpPr>
            <a:spLocks noGrp="1"/>
          </p:cNvSpPr>
          <p:nvPr>
            <p:ph type="sldNum" sz="quarter" idx="2"/>
          </p:nvPr>
        </p:nvSpPr>
        <p:spPr/>
        <p:txBody>
          <a:bodyPr/>
          <a:lstStyle/>
          <a:p>
            <a:fld id="{86CB4B4D-7CA3-9044-876B-883B54F8677D}" type="slidenum">
              <a:rPr lang="en-US" smtClean="0"/>
              <a:t>57</a:t>
            </a:fld>
            <a:endParaRPr lang="en-US"/>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Terms defined in MDR Article 2 in CER context"/>
          <p:cNvSpPr txBox="1">
            <a:spLocks noGrp="1"/>
          </p:cNvSpPr>
          <p:nvPr>
            <p:ph type="title"/>
          </p:nvPr>
        </p:nvSpPr>
        <p:spPr>
          <a:prstGeom prst="rect">
            <a:avLst/>
          </a:prstGeom>
          <a:ln w="9525">
            <a:round/>
          </a:ln>
        </p:spPr>
        <p:txBody>
          <a:bodyPr/>
          <a:lstStyle>
            <a:lvl1pPr defTabSz="2316421">
              <a:defRPr sz="8075" spc="-161">
                <a:solidFill>
                  <a:schemeClr val="accent2">
                    <a:hueOff val="192982"/>
                    <a:satOff val="17755"/>
                    <a:lumOff val="-28483"/>
                  </a:schemeClr>
                </a:solidFill>
              </a:defRPr>
            </a:lvl1pPr>
          </a:lstStyle>
          <a:p>
            <a:r>
              <a:t>Terms defined in MDR Article 2 in CER context </a:t>
            </a:r>
            <a:endParaRPr sz="1140" spc="-22"/>
          </a:p>
        </p:txBody>
      </p:sp>
      <p:sp>
        <p:nvSpPr>
          <p:cNvPr id="457" name="Slide Subtitle"/>
          <p:cNvSpPr txBox="1">
            <a:spLocks noGrp="1"/>
          </p:cNvSpPr>
          <p:nvPr>
            <p:ph type="body" idx="21"/>
          </p:nvPr>
        </p:nvSpPr>
        <p:spPr>
          <a:prstGeom prst="rect">
            <a:avLst/>
          </a:prstGeom>
        </p:spPr>
        <p:txBody>
          <a:bodyPr/>
          <a:lstStyle/>
          <a:p>
            <a:endParaRPr/>
          </a:p>
        </p:txBody>
      </p:sp>
      <p:sp>
        <p:nvSpPr>
          <p:cNvPr id="458" name="‘performance’; (MDR, Article 2(22)…"/>
          <p:cNvSpPr txBox="1">
            <a:spLocks noGrp="1"/>
          </p:cNvSpPr>
          <p:nvPr>
            <p:ph type="body" idx="1"/>
          </p:nvPr>
        </p:nvSpPr>
        <p:spPr>
          <a:prstGeom prst="rect">
            <a:avLst/>
          </a:prstGeom>
        </p:spPr>
        <p:txBody>
          <a:bodyPr/>
          <a:lstStyle/>
          <a:p>
            <a:pPr marL="310895" indent="-310895" defTabSz="1243552">
              <a:spcBef>
                <a:spcPts val="2200"/>
              </a:spcBef>
              <a:defRPr sz="2448" b="1">
                <a:solidFill>
                  <a:schemeClr val="accent2">
                    <a:hueOff val="-202083"/>
                    <a:satOff val="17755"/>
                    <a:lumOff val="-16089"/>
                  </a:schemeClr>
                </a:solidFill>
              </a:defRPr>
            </a:pPr>
            <a:r>
              <a:t>‘performance’; (MDR, Article 2(22)</a:t>
            </a:r>
            <a:endParaRPr sz="612" baseline="65359"/>
          </a:p>
          <a:p>
            <a:pPr marL="310895" indent="-310895" defTabSz="1243552">
              <a:spcBef>
                <a:spcPts val="2200"/>
              </a:spcBef>
              <a:defRPr sz="2448" b="1">
                <a:solidFill>
                  <a:schemeClr val="accent2">
                    <a:hueOff val="-202083"/>
                    <a:satOff val="17755"/>
                    <a:lumOff val="-16089"/>
                  </a:schemeClr>
                </a:solidFill>
              </a:defRPr>
            </a:pPr>
            <a:r>
              <a:t>‘risk’; (MDR, Article 2(23)</a:t>
            </a:r>
            <a:endParaRPr sz="612" baseline="65359"/>
          </a:p>
          <a:p>
            <a:pPr marL="310895" indent="-310895" defTabSz="1243552">
              <a:spcBef>
                <a:spcPts val="2200"/>
              </a:spcBef>
              <a:defRPr sz="2448" b="1">
                <a:solidFill>
                  <a:schemeClr val="accent2">
                    <a:hueOff val="-202083"/>
                    <a:satOff val="17755"/>
                    <a:lumOff val="-16089"/>
                  </a:schemeClr>
                </a:solidFill>
              </a:defRPr>
            </a:pPr>
            <a:r>
              <a:t>‘intended purpose’; (MDR, Article 2(12)</a:t>
            </a:r>
            <a:endParaRPr sz="612" baseline="65359"/>
          </a:p>
          <a:p>
            <a:pPr marL="310895" indent="-310895" defTabSz="1243552">
              <a:spcBef>
                <a:spcPts val="2200"/>
              </a:spcBef>
              <a:defRPr sz="2448" b="1">
                <a:solidFill>
                  <a:schemeClr val="accent2">
                    <a:hueOff val="-202083"/>
                    <a:satOff val="17755"/>
                    <a:lumOff val="-16089"/>
                  </a:schemeClr>
                </a:solidFill>
              </a:defRPr>
            </a:pPr>
            <a:r>
              <a:t>‘benefit-risk determination’; (MDR, Article 2(24)</a:t>
            </a:r>
            <a:endParaRPr sz="612" baseline="65359"/>
          </a:p>
          <a:p>
            <a:pPr marL="310895" indent="-310895" defTabSz="1243552">
              <a:spcBef>
                <a:spcPts val="2200"/>
              </a:spcBef>
              <a:defRPr sz="2448" b="1">
                <a:solidFill>
                  <a:schemeClr val="accent2">
                    <a:hueOff val="-202083"/>
                    <a:satOff val="17755"/>
                    <a:lumOff val="-16089"/>
                  </a:schemeClr>
                </a:solidFill>
              </a:defRPr>
            </a:pPr>
            <a:r>
              <a:t>‘clinical evaluation’; (MDR, Article 2(44) </a:t>
            </a:r>
            <a:endParaRPr sz="612" baseline="65359"/>
          </a:p>
          <a:p>
            <a:pPr marL="310895" indent="-310895" defTabSz="1243552">
              <a:spcBef>
                <a:spcPts val="2200"/>
              </a:spcBef>
              <a:defRPr sz="2448" b="1">
                <a:solidFill>
                  <a:schemeClr val="accent2">
                    <a:hueOff val="-202083"/>
                    <a:satOff val="17755"/>
                    <a:lumOff val="-16089"/>
                  </a:schemeClr>
                </a:solidFill>
              </a:defRPr>
            </a:pPr>
            <a:r>
              <a:t>‘clinical investigation’; (MDR, Article 2(45)</a:t>
            </a:r>
            <a:endParaRPr sz="612" baseline="65359"/>
          </a:p>
          <a:p>
            <a:pPr marL="310895" indent="-310895" defTabSz="1243552">
              <a:spcBef>
                <a:spcPts val="2200"/>
              </a:spcBef>
              <a:defRPr sz="2448" b="1">
                <a:solidFill>
                  <a:schemeClr val="accent2">
                    <a:hueOff val="-202083"/>
                    <a:satOff val="17755"/>
                    <a:lumOff val="-16089"/>
                  </a:schemeClr>
                </a:solidFill>
              </a:defRPr>
            </a:pPr>
            <a:r>
              <a:t>‘clinical data’; (MDR, Article 2(48)</a:t>
            </a:r>
            <a:endParaRPr sz="612" baseline="65359"/>
          </a:p>
          <a:p>
            <a:pPr marL="310895" indent="-310895" defTabSz="1243552">
              <a:spcBef>
                <a:spcPts val="2200"/>
              </a:spcBef>
              <a:defRPr sz="2448" b="1">
                <a:solidFill>
                  <a:schemeClr val="accent2">
                    <a:hueOff val="-202083"/>
                    <a:satOff val="17755"/>
                    <a:lumOff val="-16089"/>
                  </a:schemeClr>
                </a:solidFill>
              </a:defRPr>
            </a:pPr>
            <a:r>
              <a:t>‘clinical evidence’; (MDR, Article 2(51)</a:t>
            </a:r>
          </a:p>
          <a:p>
            <a:pPr marL="310895" indent="-310895" defTabSz="1243552">
              <a:spcBef>
                <a:spcPts val="2200"/>
              </a:spcBef>
              <a:defRPr sz="2448" b="1">
                <a:solidFill>
                  <a:schemeClr val="accent2">
                    <a:hueOff val="-202083"/>
                    <a:satOff val="17755"/>
                    <a:lumOff val="-16089"/>
                  </a:schemeClr>
                </a:solidFill>
              </a:defRPr>
            </a:pPr>
            <a:r>
              <a:t>‘clinical performance’; (MDR, Article 2(52) </a:t>
            </a:r>
            <a:br>
              <a:rPr sz="612"/>
            </a:br>
            <a:r>
              <a:t>It should be noted that clinical performance may arise from either ‘direct or indirect medical effects’ ‘leading to a clinical benefit for patients’; see comments for relevance to clinical benefit below </a:t>
            </a:r>
            <a:endParaRPr sz="612"/>
          </a:p>
          <a:p>
            <a:pPr marL="310895" indent="-310895" defTabSz="1243552">
              <a:spcBef>
                <a:spcPts val="2200"/>
              </a:spcBef>
              <a:defRPr sz="2448" b="1">
                <a:solidFill>
                  <a:schemeClr val="accent2">
                    <a:hueOff val="-202083"/>
                    <a:satOff val="17755"/>
                    <a:lumOff val="-16089"/>
                  </a:schemeClr>
                </a:solidFill>
              </a:defRPr>
            </a:pPr>
            <a:r>
              <a:t> ‘clinical benefit’; (MDR, Article 2(53) </a:t>
            </a:r>
            <a:br>
              <a:rPr sz="544"/>
            </a:br>
            <a:r>
              <a:t>It should be noted that clinical benefits may be either direct or indirect; for example devices such as guidewires may assist other medical devices in achieving their intended purpose, without having a direct therapeutic or diagnostic function themselves. </a:t>
            </a:r>
            <a:endParaRPr sz="612"/>
          </a:p>
          <a:p>
            <a:pPr marL="310895" indent="-310895" defTabSz="1243552">
              <a:spcBef>
                <a:spcPts val="2200"/>
              </a:spcBef>
              <a:defRPr sz="2448" b="1">
                <a:solidFill>
                  <a:schemeClr val="accent2">
                    <a:hueOff val="-202083"/>
                    <a:satOff val="17755"/>
                    <a:lumOff val="-16089"/>
                  </a:schemeClr>
                </a:solidFill>
              </a:defRPr>
            </a:pPr>
            <a:r>
              <a:t>‘generic device group’. (MDR, Article 2(7) </a:t>
            </a:r>
          </a:p>
        </p:txBody>
      </p:sp>
      <p:sp>
        <p:nvSpPr>
          <p:cNvPr id="2" name="Slide Number Placeholder 1">
            <a:extLst>
              <a:ext uri="{FF2B5EF4-FFF2-40B4-BE49-F238E27FC236}">
                <a16:creationId xmlns:a16="http://schemas.microsoft.com/office/drawing/2014/main" id="{6CD9B6B6-8D28-03FF-AC77-E2DC79885194}"/>
              </a:ext>
            </a:extLst>
          </p:cNvPr>
          <p:cNvSpPr>
            <a:spLocks noGrp="1"/>
          </p:cNvSpPr>
          <p:nvPr>
            <p:ph type="sldNum" sz="quarter" idx="2"/>
          </p:nvPr>
        </p:nvSpPr>
        <p:spPr/>
        <p:txBody>
          <a:bodyPr/>
          <a:lstStyle/>
          <a:p>
            <a:fld id="{86CB4B4D-7CA3-9044-876B-883B54F8677D}" type="slidenum">
              <a:rPr lang="en-US" smtClean="0"/>
              <a:t>58</a:t>
            </a:fld>
            <a:endParaRPr lang="en-US"/>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22) ‘performance’ means the ability of a device to achieve its intended purpose as stated by the manufacturer;"/>
          <p:cNvSpPr txBox="1">
            <a:spLocks noGrp="1"/>
          </p:cNvSpPr>
          <p:nvPr>
            <p:ph type="body" sz="quarter" idx="1"/>
          </p:nvPr>
        </p:nvSpPr>
        <p:spPr>
          <a:xfrm>
            <a:off x="1206500" y="4248504"/>
            <a:ext cx="9779000" cy="4721566"/>
          </a:xfrm>
          <a:prstGeom prst="rect">
            <a:avLst/>
          </a:prstGeom>
          <a:ln w="152400">
            <a:solidFill>
              <a:schemeClr val="accent5"/>
            </a:solidFill>
          </a:ln>
        </p:spPr>
        <p:txBody>
          <a:bodyPr/>
          <a:lstStyle/>
          <a:p>
            <a:pPr>
              <a:defRPr b="1">
                <a:solidFill>
                  <a:schemeClr val="accent2">
                    <a:hueOff val="-202083"/>
                    <a:satOff val="17755"/>
                    <a:lumOff val="-16089"/>
                  </a:schemeClr>
                </a:solidFill>
              </a:defRPr>
            </a:pPr>
            <a:r>
              <a:t>(22) ‘</a:t>
            </a:r>
            <a:r>
              <a:rPr u="sng"/>
              <a:t>performance</a:t>
            </a:r>
            <a:r>
              <a:t>’ means the ability of a device to achieve its </a:t>
            </a:r>
            <a:r>
              <a:rPr u="sng" cap="all"/>
              <a:t>intended purpose</a:t>
            </a:r>
            <a:r>
              <a:t> </a:t>
            </a:r>
            <a:r>
              <a:rPr u="sng"/>
              <a:t>as stated by the manufacturer</a:t>
            </a:r>
            <a:r>
              <a:t>;</a:t>
            </a:r>
          </a:p>
        </p:txBody>
      </p:sp>
      <p:sp>
        <p:nvSpPr>
          <p:cNvPr id="461" name="Terms defined in MDR Article 2 in CER context"/>
          <p:cNvSpPr txBox="1">
            <a:spLocks noGrp="1"/>
          </p:cNvSpPr>
          <p:nvPr>
            <p:ph type="title"/>
          </p:nvPr>
        </p:nvSpPr>
        <p:spPr>
          <a:xfrm>
            <a:off x="1206500" y="1079500"/>
            <a:ext cx="9779000" cy="2219325"/>
          </a:xfrm>
          <a:prstGeom prst="rect">
            <a:avLst/>
          </a:prstGeom>
          <a:ln w="9525">
            <a:round/>
          </a:ln>
        </p:spPr>
        <p:txBody>
          <a:bodyPr/>
          <a:lstStyle>
            <a:lvl1pPr defTabSz="1999437">
              <a:defRPr sz="6969" spc="-139">
                <a:solidFill>
                  <a:schemeClr val="accent2">
                    <a:hueOff val="192982"/>
                    <a:satOff val="17755"/>
                    <a:lumOff val="-28483"/>
                  </a:schemeClr>
                </a:solidFill>
              </a:defRPr>
            </a:lvl1pPr>
          </a:lstStyle>
          <a:p>
            <a:r>
              <a:t>Terms defined in MDR Article 2 in CER context </a:t>
            </a:r>
            <a:endParaRPr sz="984" spc="-19"/>
          </a:p>
        </p:txBody>
      </p:sp>
      <p:sp>
        <p:nvSpPr>
          <p:cNvPr id="462" name="pp) Performans: Bir cihazın, imalatçı tarafından beyan edilen kullanım amacını gerçekleştirebilme kabiliyetini,"/>
          <p:cNvSpPr txBox="1"/>
          <p:nvPr/>
        </p:nvSpPr>
        <p:spPr>
          <a:xfrm>
            <a:off x="13474700" y="4261204"/>
            <a:ext cx="9779000" cy="4696166"/>
          </a:xfrm>
          <a:prstGeom prst="rect">
            <a:avLst/>
          </a:prstGeom>
          <a:ln w="152400">
            <a:solidFill>
              <a:schemeClr val="accent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609600" indent="-609600" algn="l">
              <a:lnSpc>
                <a:spcPct val="90000"/>
              </a:lnSpc>
              <a:spcBef>
                <a:spcPts val="4500"/>
              </a:spcBef>
              <a:buSzPct val="123000"/>
              <a:buChar char="•"/>
              <a:defRPr sz="4800" b="1">
                <a:solidFill>
                  <a:schemeClr val="accent6">
                    <a:satOff val="-20754"/>
                    <a:lumOff val="-16738"/>
                  </a:schemeClr>
                </a:solidFill>
              </a:defRPr>
            </a:pPr>
            <a:r>
              <a:t>pp) </a:t>
            </a:r>
            <a:r>
              <a:rPr u="sng"/>
              <a:t>Performans</a:t>
            </a:r>
            <a:r>
              <a:t>: Bir cihazın, </a:t>
            </a:r>
            <a:r>
              <a:rPr u="sng"/>
              <a:t>imalatçı tarafından beyan edilen</a:t>
            </a:r>
            <a:r>
              <a:t> </a:t>
            </a:r>
            <a:r>
              <a:rPr u="sng" cap="all"/>
              <a:t>kullanım amacını</a:t>
            </a:r>
            <a:r>
              <a:t> gerçekleştirebilme kabiliyetini,</a:t>
            </a:r>
          </a:p>
        </p:txBody>
      </p:sp>
      <p:grpSp>
        <p:nvGrpSpPr>
          <p:cNvPr id="465" name="Tıbbi Cihaz Yönetmeliğinde ‘KLİNİK DEĞERLENDİRME RAPORU’ Bağlamında Yer Alan Tanımlar (MADDE 3)"/>
          <p:cNvGrpSpPr/>
          <p:nvPr/>
        </p:nvGrpSpPr>
        <p:grpSpPr>
          <a:xfrm>
            <a:off x="13258800" y="952500"/>
            <a:ext cx="10210800" cy="2752725"/>
            <a:chOff x="0" y="0"/>
            <a:chExt cx="10210800" cy="2752725"/>
          </a:xfrm>
        </p:grpSpPr>
        <p:sp>
          <p:nvSpPr>
            <p:cNvPr id="464" name="Tıbbi Cihaz Yönetmeliğinde ‘KLİNİK DEĞERLENDİRME RAPORU’ Bağlamında Yer Alan Tanımlar (MADDE 3)"/>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lvl1pPr algn="l" defTabSz="1146019">
                <a:lnSpc>
                  <a:spcPct val="80000"/>
                </a:lnSpc>
                <a:defRPr sz="3995" b="1" spc="-79">
                  <a:solidFill>
                    <a:schemeClr val="accent6">
                      <a:satOff val="-16844"/>
                      <a:lumOff val="-30747"/>
                    </a:schemeClr>
                  </a:solidFill>
                </a:defRPr>
              </a:lvl1pPr>
            </a:lstStyle>
            <a:p>
              <a:r>
                <a:t>Tıbbi Cihaz Yönetmeliğinde ‘KLİNİK DEĞERLENDİRME RAPORU’ Bağlamında Yer Alan Tanımlar (MADDE 3) </a:t>
              </a:r>
            </a:p>
          </p:txBody>
        </p:sp>
        <p:pic>
          <p:nvPicPr>
            <p:cNvPr id="463" name="Tıbbi Cihaz Yönetmeliğinde ‘KLİNİK DEĞERLENDİRME RAPORU’ Bağlamında Yer Alan Tanımlar (MADDE 3) Tıbbi Cihaz Yönetmeliğinde ‘KLİNİK DEĞERLENDİRME RAPORU’ Bağlamında Yer Alan Tanımlar (MADDE 3) " descr="Tıbbi Cihaz Yönetmeliğinde ‘KLİNİK DEĞERLENDİRME RAPORU’ Bağlamında Yer Alan Tanımlar (MADDE 3) Tıbbi Cihaz Yönetmeliğinde ‘KLİNİK DEĞERLENDİRME RAPORU’ Bağlamında Yer Alan Tanımlar (MADDE 3) "/>
            <p:cNvPicPr>
              <a:picLocks/>
            </p:cNvPicPr>
            <p:nvPr/>
          </p:nvPicPr>
          <p:blipFill>
            <a:blip r:embed="rId2"/>
            <a:stretch>
              <a:fillRect/>
            </a:stretch>
          </p:blipFill>
          <p:spPr>
            <a:xfrm>
              <a:off x="0" y="0"/>
              <a:ext cx="10210800" cy="2752725"/>
            </a:xfrm>
            <a:prstGeom prst="rect">
              <a:avLst/>
            </a:prstGeom>
            <a:effectLst/>
          </p:spPr>
        </p:pic>
      </p:grpSp>
      <p:sp>
        <p:nvSpPr>
          <p:cNvPr id="466" name="Line"/>
          <p:cNvSpPr/>
          <p:nvPr/>
        </p:nvSpPr>
        <p:spPr>
          <a:xfrm flipH="1" flipV="1">
            <a:off x="7486948" y="6292565"/>
            <a:ext cx="1567458" cy="2163038"/>
          </a:xfrm>
          <a:prstGeom prst="line">
            <a:avLst/>
          </a:prstGeom>
          <a:ln w="101600">
            <a:solidFill>
              <a:schemeClr val="accent5"/>
            </a:solidFill>
            <a:miter lim="400000"/>
            <a:tailEnd type="triangle"/>
          </a:ln>
        </p:spPr>
        <p:txBody>
          <a:bodyPr lIns="50800" tIns="50800" rIns="50800" bIns="50800" anchor="ctr"/>
          <a:lstStyle/>
          <a:p>
            <a:endParaRPr/>
          </a:p>
        </p:txBody>
      </p:sp>
      <p:sp>
        <p:nvSpPr>
          <p:cNvPr id="467" name="Line"/>
          <p:cNvSpPr/>
          <p:nvPr/>
        </p:nvSpPr>
        <p:spPr>
          <a:xfrm flipV="1">
            <a:off x="9045377" y="6324812"/>
            <a:ext cx="7559775" cy="2162250"/>
          </a:xfrm>
          <a:prstGeom prst="line">
            <a:avLst/>
          </a:prstGeom>
          <a:ln w="101600">
            <a:solidFill>
              <a:schemeClr val="accent5"/>
            </a:solidFill>
            <a:miter lim="400000"/>
            <a:tailEnd type="triangle"/>
          </a:ln>
        </p:spPr>
        <p:txBody>
          <a:bodyPr lIns="50800" tIns="50800" rIns="50800" bIns="50800" anchor="ctr"/>
          <a:lstStyle/>
          <a:p>
            <a:endParaRPr/>
          </a:p>
        </p:txBody>
      </p:sp>
      <p:sp>
        <p:nvSpPr>
          <p:cNvPr id="468" name="Intended use: The MDR defines ‘intended purpose’, but not ‘intended use’. ‘Intended use’ should be considered to have the same meaning as ‘intended purpose’."/>
          <p:cNvSpPr txBox="1"/>
          <p:nvPr/>
        </p:nvSpPr>
        <p:spPr>
          <a:xfrm>
            <a:off x="260147" y="11044772"/>
            <a:ext cx="23863707" cy="1659456"/>
          </a:xfrm>
          <a:prstGeom prst="rect">
            <a:avLst/>
          </a:prstGeom>
          <a:ln w="152400">
            <a:solidFill>
              <a:schemeClr val="accent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4600" b="1"/>
            </a:pPr>
            <a:r>
              <a:rPr u="sng"/>
              <a:t>Intended use</a:t>
            </a:r>
            <a:r>
              <a:t>: The MDR defines ‘</a:t>
            </a:r>
            <a:r>
              <a:rPr u="sng">
                <a:solidFill>
                  <a:schemeClr val="accent2">
                    <a:hueOff val="-202083"/>
                    <a:satOff val="17755"/>
                    <a:lumOff val="-16089"/>
                  </a:schemeClr>
                </a:solidFill>
              </a:rPr>
              <a:t>intended purpose</a:t>
            </a:r>
            <a:r>
              <a:t>’, but not ‘intended use’. ‘Intended use’ should be considered to have the same meaning as ‘intended purpose’.</a:t>
            </a:r>
          </a:p>
        </p:txBody>
      </p:sp>
      <p:grpSp>
        <p:nvGrpSpPr>
          <p:cNvPr id="471" name="!"/>
          <p:cNvGrpSpPr/>
          <p:nvPr/>
        </p:nvGrpSpPr>
        <p:grpSpPr>
          <a:xfrm>
            <a:off x="47485" y="88085"/>
            <a:ext cx="768630" cy="1906630"/>
            <a:chOff x="0" y="0"/>
            <a:chExt cx="768629" cy="1906629"/>
          </a:xfrm>
        </p:grpSpPr>
        <p:sp>
          <p:nvSpPr>
            <p:cNvPr id="470" name="!"/>
            <p:cNvSpPr txBox="1"/>
            <p:nvPr/>
          </p:nvSpPr>
          <p:spPr>
            <a:xfrm>
              <a:off x="76200" y="76200"/>
              <a:ext cx="616230" cy="1754230"/>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9900" b="1">
                  <a:solidFill>
                    <a:schemeClr val="accent5"/>
                  </a:solidFill>
                </a:defRPr>
              </a:lvl1pPr>
            </a:lstStyle>
            <a:p>
              <a:r>
                <a:t>!</a:t>
              </a:r>
            </a:p>
          </p:txBody>
        </p:sp>
        <p:pic>
          <p:nvPicPr>
            <p:cNvPr id="469" name="! !" descr="! !"/>
            <p:cNvPicPr>
              <a:picLocks/>
            </p:cNvPicPr>
            <p:nvPr/>
          </p:nvPicPr>
          <p:blipFill>
            <a:blip r:embed="rId3"/>
            <a:stretch>
              <a:fillRect/>
            </a:stretch>
          </p:blipFill>
          <p:spPr>
            <a:xfrm>
              <a:off x="0" y="0"/>
              <a:ext cx="768630" cy="1906630"/>
            </a:xfrm>
            <a:prstGeom prst="rect">
              <a:avLst/>
            </a:prstGeom>
            <a:effectLst/>
          </p:spPr>
        </p:pic>
      </p:grpSp>
      <p:sp>
        <p:nvSpPr>
          <p:cNvPr id="2" name="Slide Number Placeholder 1">
            <a:extLst>
              <a:ext uri="{FF2B5EF4-FFF2-40B4-BE49-F238E27FC236}">
                <a16:creationId xmlns:a16="http://schemas.microsoft.com/office/drawing/2014/main" id="{4DE2E0B0-485D-2691-A94E-37192DC80EF4}"/>
              </a:ext>
            </a:extLst>
          </p:cNvPr>
          <p:cNvSpPr>
            <a:spLocks noGrp="1"/>
          </p:cNvSpPr>
          <p:nvPr>
            <p:ph type="sldNum" sz="quarter" idx="2"/>
          </p:nvPr>
        </p:nvSpPr>
        <p:spPr/>
        <p:txBody>
          <a:bodyPr/>
          <a:lstStyle/>
          <a:p>
            <a:fld id="{86CB4B4D-7CA3-9044-876B-883B54F8677D}" type="slidenum">
              <a:rPr lang="en-US" smtClean="0"/>
              <a:t>59</a:t>
            </a:fld>
            <a:endParaRPr lang="en-US"/>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EU-Medical Device Regulation (EU-MDR)"/>
          <p:cNvSpPr txBox="1">
            <a:spLocks noGrp="1"/>
          </p:cNvSpPr>
          <p:nvPr>
            <p:ph type="title"/>
          </p:nvPr>
        </p:nvSpPr>
        <p:spPr>
          <a:prstGeom prst="rect">
            <a:avLst/>
          </a:prstGeom>
        </p:spPr>
        <p:txBody>
          <a:bodyPr/>
          <a:lstStyle>
            <a:lvl1pPr>
              <a:defRPr>
                <a:solidFill>
                  <a:schemeClr val="accent1">
                    <a:hueOff val="114395"/>
                    <a:lumOff val="-24975"/>
                  </a:schemeClr>
                </a:solidFill>
              </a:defRPr>
            </a:lvl1pPr>
          </a:lstStyle>
          <a:p>
            <a:r>
              <a:t>EU-Medical Device Regulation (EU-MDR)</a:t>
            </a:r>
          </a:p>
        </p:txBody>
      </p:sp>
      <p:sp>
        <p:nvSpPr>
          <p:cNvPr id="174" name="Mayıs 2017 - Mayıs 2021 sektörün hazırlanması İçİn tanınan süre"/>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726440">
              <a:defRPr sz="4840">
                <a:solidFill>
                  <a:srgbClr val="5E5E5E"/>
                </a:solidFill>
              </a:defRPr>
            </a:pPr>
            <a:r>
              <a:rPr u="sng">
                <a:ln w="12700" cap="flat">
                  <a:solidFill>
                    <a:srgbClr val="000000"/>
                  </a:solidFill>
                  <a:prstDash val="solid"/>
                  <a:miter lim="400000"/>
                </a:ln>
                <a:effectLst>
                  <a:outerShdw blurRad="11176" dist="55880" dir="18900000" rotWithShape="0">
                    <a:srgbClr val="000000"/>
                  </a:outerShdw>
                </a:effectLst>
              </a:rPr>
              <a:t>Mayıs 2017 - Mayıs 2021</a:t>
            </a:r>
            <a:r>
              <a:t> </a:t>
            </a:r>
            <a:r>
              <a:rPr u="sng" cap="all">
                <a:ln w="12700" cap="flat">
                  <a:solidFill>
                    <a:srgbClr val="000000"/>
                  </a:solidFill>
                  <a:prstDash val="solid"/>
                  <a:miter lim="400000"/>
                </a:ln>
                <a:solidFill>
                  <a:schemeClr val="accent5"/>
                </a:solidFill>
              </a:rPr>
              <a:t>sektörün hazırlanması İçİn tanınan süre</a:t>
            </a:r>
          </a:p>
        </p:txBody>
      </p:sp>
      <p:sp>
        <p:nvSpPr>
          <p:cNvPr id="175" name="Mayıs 2021’den sonra MDR/Tıbbi Cihaz Yönetmeliğine uygunluk sağlamayan kuruluşların ‘CE Markası’ belgeleri geçerliliğini yitirecektir ve bunun doğal sonucu olarak AB/ Türkiye Pazarlarında tıbbi cihaz satamayacaklardır.…"/>
          <p:cNvSpPr txBox="1">
            <a:spLocks noGrp="1"/>
          </p:cNvSpPr>
          <p:nvPr>
            <p:ph type="body" idx="1"/>
          </p:nvPr>
        </p:nvSpPr>
        <p:spPr>
          <a:prstGeom prst="rect">
            <a:avLst/>
          </a:prstGeom>
          <a:ln w="9525">
            <a:round/>
          </a:ln>
        </p:spPr>
        <p:txBody>
          <a:bodyPr/>
          <a:lstStyle/>
          <a:p>
            <a:pPr marL="530352" indent="-530352" defTabSz="2121354">
              <a:spcBef>
                <a:spcPts val="3900"/>
              </a:spcBef>
              <a:defRPr sz="6090" b="1">
                <a:solidFill>
                  <a:schemeClr val="accent1">
                    <a:lumOff val="-13575"/>
                  </a:schemeClr>
                </a:solidFill>
              </a:defRPr>
            </a:pPr>
            <a:r>
              <a:t>Mayıs 2021’den sonra MDR/</a:t>
            </a:r>
            <a:r>
              <a:rPr>
                <a:solidFill>
                  <a:schemeClr val="accent6">
                    <a:satOff val="-16844"/>
                    <a:lumOff val="-30747"/>
                  </a:schemeClr>
                </a:solidFill>
              </a:rPr>
              <a:t>Tıbbi Cihaz Yönetmeliğine</a:t>
            </a:r>
            <a:r>
              <a:t> </a:t>
            </a:r>
            <a:r>
              <a:rPr cap="all">
                <a:ln w="12700" cap="flat">
                  <a:solidFill>
                    <a:srgbClr val="000000"/>
                  </a:solidFill>
                  <a:prstDash val="solid"/>
                  <a:miter lim="400000"/>
                </a:ln>
                <a:solidFill>
                  <a:schemeClr val="accent5"/>
                </a:solidFill>
              </a:rPr>
              <a:t>uygunluk sağlamayan</a:t>
            </a:r>
            <a:r>
              <a:t> kuruluşların </a:t>
            </a:r>
            <a:r>
              <a:rPr u="sng">
                <a:ln w="12700" cap="flat">
                  <a:solidFill>
                    <a:srgbClr val="000000"/>
                  </a:solidFill>
                  <a:prstDash val="solid"/>
                  <a:miter lim="400000"/>
                </a:ln>
                <a:solidFill>
                  <a:schemeClr val="accent5"/>
                </a:solidFill>
              </a:rPr>
              <a:t>‘CE Markası’ belgeleri geçerliliğini yitirecektir</a:t>
            </a:r>
            <a:r>
              <a:rPr u="sng"/>
              <a:t> ve bunun doğal sonucu olarak </a:t>
            </a:r>
            <a:r>
              <a:rPr u="sng">
                <a:ln w="12700" cap="flat">
                  <a:solidFill>
                    <a:srgbClr val="000000"/>
                  </a:solidFill>
                  <a:prstDash val="solid"/>
                  <a:miter lim="400000"/>
                </a:ln>
                <a:solidFill>
                  <a:schemeClr val="accent5"/>
                </a:solidFill>
              </a:rPr>
              <a:t>AB/ Türkiye Pazarlarında tıbbi cihaz satamayacaklardır</a:t>
            </a:r>
            <a:r>
              <a:rPr>
                <a:ln w="12700" cap="flat">
                  <a:solidFill>
                    <a:srgbClr val="000000"/>
                  </a:solidFill>
                  <a:prstDash val="solid"/>
                  <a:miter lim="400000"/>
                </a:ln>
                <a:solidFill>
                  <a:schemeClr val="accent5"/>
                </a:solidFill>
              </a:rPr>
              <a:t>.</a:t>
            </a:r>
          </a:p>
          <a:p>
            <a:pPr marL="530352" indent="-530352" defTabSz="2121354">
              <a:spcBef>
                <a:spcPts val="3900"/>
              </a:spcBef>
              <a:defRPr sz="6090" b="1">
                <a:solidFill>
                  <a:schemeClr val="accent1">
                    <a:lumOff val="-13575"/>
                  </a:schemeClr>
                </a:solidFill>
              </a:defRPr>
            </a:pPr>
            <a:r>
              <a:t>Uygunluk sağlamamaları durumunda </a:t>
            </a:r>
            <a:r>
              <a:rPr u="sng">
                <a:ln w="12700" cap="flat">
                  <a:solidFill>
                    <a:srgbClr val="000000"/>
                  </a:solidFill>
                  <a:prstDash val="solid"/>
                  <a:miter lim="400000"/>
                </a:ln>
                <a:solidFill>
                  <a:schemeClr val="accent5"/>
                </a:solidFill>
              </a:rPr>
              <a:t>Onaylayıcı Kuruluşların</a:t>
            </a:r>
            <a:r>
              <a:rPr u="sng"/>
              <a:t> da benzer şekilde </a:t>
            </a:r>
            <a:r>
              <a:rPr u="sng" cap="all">
                <a:ln w="12700" cap="flat">
                  <a:solidFill>
                    <a:srgbClr val="000000"/>
                  </a:solidFill>
                  <a:prstDash val="solid"/>
                  <a:miter lim="400000"/>
                </a:ln>
              </a:rPr>
              <a:t>yenİden yetkİlendİrİlmelerİ söz konusu olmayacaktır</a:t>
            </a:r>
            <a:r>
              <a:t>.  </a:t>
            </a:r>
          </a:p>
        </p:txBody>
      </p:sp>
      <p:grpSp>
        <p:nvGrpSpPr>
          <p:cNvPr id="178" name="Arrow"/>
          <p:cNvGrpSpPr/>
          <p:nvPr/>
        </p:nvGrpSpPr>
        <p:grpSpPr>
          <a:xfrm>
            <a:off x="12700" y="9090716"/>
            <a:ext cx="1739170" cy="3251703"/>
            <a:chOff x="0" y="0"/>
            <a:chExt cx="1739169" cy="3251702"/>
          </a:xfrm>
        </p:grpSpPr>
        <p:sp>
          <p:nvSpPr>
            <p:cNvPr id="177" name="Arrow"/>
            <p:cNvSpPr/>
            <p:nvPr/>
          </p:nvSpPr>
          <p:spPr>
            <a:xfrm>
              <a:off x="114300" y="383483"/>
              <a:ext cx="1488282" cy="2484736"/>
            </a:xfrm>
            <a:prstGeom prst="rightArrow">
              <a:avLst>
                <a:gd name="adj1" fmla="val 32000"/>
                <a:gd name="adj2" fmla="val 54613"/>
              </a:avLst>
            </a:prstGeom>
            <a:solidFill>
              <a:schemeClr val="accent1">
                <a:lumOff val="-13575"/>
              </a:schemeClr>
            </a:solidFill>
            <a:ln>
              <a:noFill/>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176" name="Arrow Arrow" descr="Arrow Arrow"/>
            <p:cNvPicPr>
              <a:picLocks/>
            </p:cNvPicPr>
            <p:nvPr/>
          </p:nvPicPr>
          <p:blipFill>
            <a:blip r:embed="rId2"/>
            <a:stretch>
              <a:fillRect/>
            </a:stretch>
          </p:blipFill>
          <p:spPr>
            <a:xfrm>
              <a:off x="0" y="0"/>
              <a:ext cx="1739170" cy="3251703"/>
            </a:xfrm>
            <a:prstGeom prst="rect">
              <a:avLst/>
            </a:prstGeom>
            <a:effectLst/>
          </p:spPr>
        </p:pic>
      </p:grpSp>
      <p:sp>
        <p:nvSpPr>
          <p:cNvPr id="2" name="Slide Number Placeholder 1">
            <a:extLst>
              <a:ext uri="{FF2B5EF4-FFF2-40B4-BE49-F238E27FC236}">
                <a16:creationId xmlns:a16="http://schemas.microsoft.com/office/drawing/2014/main" id="{0D343EF5-1FCD-17B7-F111-F4F8110E5F08}"/>
              </a:ext>
            </a:extLst>
          </p:cNvPr>
          <p:cNvSpPr>
            <a:spLocks noGrp="1"/>
          </p:cNvSpPr>
          <p:nvPr>
            <p:ph type="sldNum" sz="quarter" idx="2"/>
          </p:nvPr>
        </p:nvSpPr>
        <p:spPr/>
        <p:txBody>
          <a:bodyPr/>
          <a:lstStyle/>
          <a:p>
            <a:fld id="{86CB4B4D-7CA3-9044-876B-883B54F8677D}" type="slidenum">
              <a:rPr lang="en-US" smtClean="0"/>
              <a:t>6</a:t>
            </a:fld>
            <a:endParaRPr lang="en-US"/>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indication’, ‘indication for use’: refers to the clinical condition that is to be diagnosed, prevented, monitored, treated, alleviated, compensated for, replaced, modified or controlled by the medical device.…"/>
          <p:cNvSpPr txBox="1">
            <a:spLocks noGrp="1"/>
          </p:cNvSpPr>
          <p:nvPr>
            <p:ph type="body" sz="half" idx="1"/>
          </p:nvPr>
        </p:nvSpPr>
        <p:spPr>
          <a:xfrm>
            <a:off x="1206500" y="1239100"/>
            <a:ext cx="9779000" cy="11699025"/>
          </a:xfrm>
          <a:prstGeom prst="rect">
            <a:avLst/>
          </a:prstGeom>
          <a:ln w="152400">
            <a:solidFill>
              <a:schemeClr val="accent5"/>
            </a:solidFill>
          </a:ln>
        </p:spPr>
        <p:txBody>
          <a:bodyPr/>
          <a:lstStyle/>
          <a:p>
            <a:pPr marL="554736" indent="-554736" defTabSz="2218888">
              <a:spcBef>
                <a:spcPts val="4000"/>
              </a:spcBef>
              <a:defRPr sz="4368" b="1">
                <a:solidFill>
                  <a:schemeClr val="accent2">
                    <a:hueOff val="-202083"/>
                    <a:satOff val="17755"/>
                    <a:lumOff val="-16089"/>
                  </a:schemeClr>
                </a:solidFill>
              </a:defRPr>
            </a:pPr>
            <a:r>
              <a:t>‘</a:t>
            </a:r>
            <a:r>
              <a:rPr u="sng" cap="all">
                <a:ln w="12700" cap="flat">
                  <a:solidFill>
                    <a:schemeClr val="accent3"/>
                  </a:solidFill>
                  <a:prstDash val="solid"/>
                  <a:miter lim="400000"/>
                </a:ln>
                <a:solidFill>
                  <a:schemeClr val="accent2">
                    <a:hueOff val="192982"/>
                    <a:satOff val="17755"/>
                    <a:lumOff val="-28483"/>
                  </a:schemeClr>
                </a:solidFill>
                <a:effectLst>
                  <a:outerShdw blurRad="11557" dist="57785" dir="18900000" rotWithShape="0">
                    <a:srgbClr val="000000"/>
                  </a:outerShdw>
                </a:effectLst>
              </a:rPr>
              <a:t>indication</a:t>
            </a:r>
            <a:r>
              <a:t>’, ‘indication for use’: refers to the clinical condition that is to be diagnosed, prevented, monitored, treated, alleviated, compensated for, replaced, modified or controlled by the medical device. </a:t>
            </a:r>
          </a:p>
          <a:p>
            <a:pPr marL="554736" indent="-554736" defTabSz="2218888">
              <a:spcBef>
                <a:spcPts val="4000"/>
              </a:spcBef>
              <a:defRPr sz="4368" b="1">
                <a:solidFill>
                  <a:schemeClr val="accent2">
                    <a:hueOff val="-202083"/>
                    <a:satOff val="17755"/>
                    <a:lumOff val="-16089"/>
                  </a:schemeClr>
                </a:solidFill>
              </a:defRPr>
            </a:pPr>
            <a:r>
              <a:t>It should be distinguished from ‘intended purpose/intended use’, which describes the effect of a device. </a:t>
            </a:r>
          </a:p>
          <a:p>
            <a:pPr marL="554736" indent="-554736" defTabSz="2218888">
              <a:spcBef>
                <a:spcPts val="4000"/>
              </a:spcBef>
              <a:defRPr sz="4368" b="1">
                <a:solidFill>
                  <a:schemeClr val="accent2">
                    <a:hueOff val="-202083"/>
                    <a:satOff val="17755"/>
                    <a:lumOff val="-16089"/>
                  </a:schemeClr>
                </a:solidFill>
              </a:defRPr>
            </a:pPr>
            <a:r>
              <a:t>All devices have an intended purpose/intended use, but not all devices have an indication (e.g. medical devices with an intended purpose of disinfection or sterilization of devices).;</a:t>
            </a:r>
          </a:p>
        </p:txBody>
      </p:sp>
      <p:sp>
        <p:nvSpPr>
          <p:cNvPr id="474" name="‘Endİkasyon’, kullanım endikasyonu: Bir tıbbi cihaz ile  tanı konacak, önlenecek, izlenecek, tedavi edilecek, hafifletilecek, yerine konacak ya da değiştirilecek klinik durumu tanımlar.…"/>
          <p:cNvSpPr txBox="1"/>
          <p:nvPr/>
        </p:nvSpPr>
        <p:spPr>
          <a:xfrm>
            <a:off x="13474700" y="1239894"/>
            <a:ext cx="9779000" cy="11697437"/>
          </a:xfrm>
          <a:prstGeom prst="rect">
            <a:avLst/>
          </a:prstGeom>
          <a:ln w="152400">
            <a:solidFill>
              <a:schemeClr val="accent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585215" indent="-585215" algn="l" defTabSz="2340805">
              <a:lnSpc>
                <a:spcPct val="90000"/>
              </a:lnSpc>
              <a:spcBef>
                <a:spcPts val="4300"/>
              </a:spcBef>
              <a:buSzPct val="123000"/>
              <a:buChar char="•"/>
              <a:defRPr sz="4608" b="1">
                <a:solidFill>
                  <a:schemeClr val="accent6">
                    <a:satOff val="-20754"/>
                    <a:lumOff val="-16738"/>
                  </a:schemeClr>
                </a:solidFill>
              </a:defRPr>
            </a:pPr>
            <a:r>
              <a:t>‘</a:t>
            </a:r>
            <a:r>
              <a:rPr u="sng" cap="all">
                <a:ln w="12700" cap="flat">
                  <a:solidFill>
                    <a:srgbClr val="000000"/>
                  </a:solidFill>
                  <a:prstDash val="solid"/>
                  <a:miter lim="400000"/>
                </a:ln>
                <a:effectLst>
                  <a:outerShdw blurRad="12192" dist="60959" dir="18900000" rotWithShape="0">
                    <a:srgbClr val="000000"/>
                  </a:outerShdw>
                </a:effectLst>
              </a:rPr>
              <a:t>Endİkasyon</a:t>
            </a:r>
            <a:r>
              <a:rPr u="sng"/>
              <a:t>’, kullanım endikasyonu</a:t>
            </a:r>
            <a:r>
              <a:t>: Bir tıbbi cihaz ile  tanı konacak, önlenecek, izlenecek, tedavi edilecek, hafifletilecek, yerine konacak ya da değiştirilecek klinik durumu tanımlar.</a:t>
            </a:r>
          </a:p>
          <a:p>
            <a:pPr marL="585215" indent="-585215" algn="l" defTabSz="2340805">
              <a:lnSpc>
                <a:spcPct val="90000"/>
              </a:lnSpc>
              <a:spcBef>
                <a:spcPts val="4300"/>
              </a:spcBef>
              <a:buSzPct val="123000"/>
              <a:buChar char="•"/>
              <a:defRPr sz="4608" b="1">
                <a:solidFill>
                  <a:schemeClr val="accent6">
                    <a:satOff val="-20754"/>
                    <a:lumOff val="-16738"/>
                  </a:schemeClr>
                </a:solidFill>
              </a:defRPr>
            </a:pPr>
            <a:r>
              <a:t>Bir tıbbi cihazın etkisini tanımlayan ‘kullanım amacı’ ile arasındaki fark bilinmelidir.</a:t>
            </a:r>
          </a:p>
          <a:p>
            <a:pPr marL="585215" indent="-585215" algn="l" defTabSz="2340805">
              <a:lnSpc>
                <a:spcPct val="90000"/>
              </a:lnSpc>
              <a:spcBef>
                <a:spcPts val="4300"/>
              </a:spcBef>
              <a:buSzPct val="123000"/>
              <a:buChar char="•"/>
              <a:defRPr sz="4608" b="1">
                <a:solidFill>
                  <a:schemeClr val="accent6">
                    <a:satOff val="-20754"/>
                    <a:lumOff val="-16738"/>
                  </a:schemeClr>
                </a:solidFill>
              </a:defRPr>
            </a:pPr>
            <a:r>
              <a:t>Tüm tıbbi cihazların ‘kullanım amaçları’ vardır; her tıbbi cihaz için bir endikasyon bulunmayabilir (ör., kullanım amacı dezenfeksiyon ya da sterilizasyon olan tıbbi cihazlar).</a:t>
            </a:r>
          </a:p>
        </p:txBody>
      </p:sp>
      <p:grpSp>
        <p:nvGrpSpPr>
          <p:cNvPr id="477" name="!"/>
          <p:cNvGrpSpPr/>
          <p:nvPr/>
        </p:nvGrpSpPr>
        <p:grpSpPr>
          <a:xfrm>
            <a:off x="47485" y="88085"/>
            <a:ext cx="768630" cy="1906630"/>
            <a:chOff x="0" y="0"/>
            <a:chExt cx="768629" cy="1906629"/>
          </a:xfrm>
        </p:grpSpPr>
        <p:sp>
          <p:nvSpPr>
            <p:cNvPr id="476" name="!"/>
            <p:cNvSpPr txBox="1"/>
            <p:nvPr/>
          </p:nvSpPr>
          <p:spPr>
            <a:xfrm>
              <a:off x="76200" y="76200"/>
              <a:ext cx="616230" cy="1754230"/>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9900" b="1">
                  <a:solidFill>
                    <a:schemeClr val="accent5"/>
                  </a:solidFill>
                </a:defRPr>
              </a:lvl1pPr>
            </a:lstStyle>
            <a:p>
              <a:r>
                <a:t>!</a:t>
              </a:r>
            </a:p>
          </p:txBody>
        </p:sp>
        <p:pic>
          <p:nvPicPr>
            <p:cNvPr id="475" name="! !" descr="! !"/>
            <p:cNvPicPr>
              <a:picLocks/>
            </p:cNvPicPr>
            <p:nvPr/>
          </p:nvPicPr>
          <p:blipFill>
            <a:blip r:embed="rId2"/>
            <a:stretch>
              <a:fillRect/>
            </a:stretch>
          </p:blipFill>
          <p:spPr>
            <a:xfrm>
              <a:off x="0" y="0"/>
              <a:ext cx="768630" cy="1906630"/>
            </a:xfrm>
            <a:prstGeom prst="rect">
              <a:avLst/>
            </a:prstGeom>
            <a:effectLst/>
          </p:spPr>
        </p:pic>
      </p:grpSp>
      <p:sp>
        <p:nvSpPr>
          <p:cNvPr id="2" name="Slide Number Placeholder 1">
            <a:extLst>
              <a:ext uri="{FF2B5EF4-FFF2-40B4-BE49-F238E27FC236}">
                <a16:creationId xmlns:a16="http://schemas.microsoft.com/office/drawing/2014/main" id="{F5631F0A-BD83-5D79-5B79-7E2D85111F43}"/>
              </a:ext>
            </a:extLst>
          </p:cNvPr>
          <p:cNvSpPr>
            <a:spLocks noGrp="1"/>
          </p:cNvSpPr>
          <p:nvPr>
            <p:ph type="sldNum" sz="quarter" idx="2"/>
          </p:nvPr>
        </p:nvSpPr>
        <p:spPr/>
        <p:txBody>
          <a:bodyPr/>
          <a:lstStyle/>
          <a:p>
            <a:fld id="{86CB4B4D-7CA3-9044-876B-883B54F8677D}" type="slidenum">
              <a:rPr lang="en-US" smtClean="0"/>
              <a:t>60</a:t>
            </a:fld>
            <a:endParaRPr lang="en-US"/>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23) ‘risk’ means the combination of the probability of occurrence of harm and the severity of that harm;"/>
          <p:cNvSpPr txBox="1">
            <a:spLocks noGrp="1"/>
          </p:cNvSpPr>
          <p:nvPr>
            <p:ph type="body" sz="quarter" idx="1"/>
          </p:nvPr>
        </p:nvSpPr>
        <p:spPr>
          <a:xfrm>
            <a:off x="1206500" y="4248504"/>
            <a:ext cx="9779000" cy="3397789"/>
          </a:xfrm>
          <a:prstGeom prst="rect">
            <a:avLst/>
          </a:prstGeom>
          <a:ln w="152400">
            <a:solidFill>
              <a:schemeClr val="accent5"/>
            </a:solidFill>
          </a:ln>
        </p:spPr>
        <p:txBody>
          <a:bodyPr/>
          <a:lstStyle/>
          <a:p>
            <a:pPr>
              <a:defRPr b="1">
                <a:solidFill>
                  <a:schemeClr val="accent2">
                    <a:hueOff val="-202083"/>
                    <a:satOff val="17755"/>
                    <a:lumOff val="-16089"/>
                  </a:schemeClr>
                </a:solidFill>
              </a:defRPr>
            </a:pPr>
            <a:r>
              <a:t>(23) ‘</a:t>
            </a:r>
            <a:r>
              <a:rPr u="sng" cap="all">
                <a:ln w="12700" cap="flat">
                  <a:solidFill>
                    <a:srgbClr val="000000"/>
                  </a:solidFill>
                  <a:prstDash val="solid"/>
                  <a:miter lim="400000"/>
                </a:ln>
              </a:rPr>
              <a:t>risk</a:t>
            </a:r>
            <a:r>
              <a:t>’ means the combination of the </a:t>
            </a:r>
            <a:r>
              <a:rPr u="sng"/>
              <a:t>probability of occurrence of harm</a:t>
            </a:r>
            <a:r>
              <a:t> and </a:t>
            </a:r>
            <a:r>
              <a:rPr u="sng"/>
              <a:t>the severity of that harm</a:t>
            </a:r>
            <a:r>
              <a:t>;</a:t>
            </a:r>
          </a:p>
        </p:txBody>
      </p:sp>
      <p:sp>
        <p:nvSpPr>
          <p:cNvPr id="480" name="Terms defined in MDR Article 2 in CER context"/>
          <p:cNvSpPr txBox="1">
            <a:spLocks noGrp="1"/>
          </p:cNvSpPr>
          <p:nvPr>
            <p:ph type="title"/>
          </p:nvPr>
        </p:nvSpPr>
        <p:spPr>
          <a:xfrm>
            <a:off x="1206500" y="1079500"/>
            <a:ext cx="9779000" cy="2219325"/>
          </a:xfrm>
          <a:prstGeom prst="rect">
            <a:avLst/>
          </a:prstGeom>
          <a:ln w="9525">
            <a:round/>
          </a:ln>
        </p:spPr>
        <p:txBody>
          <a:bodyPr/>
          <a:lstStyle>
            <a:lvl1pPr defTabSz="1999437">
              <a:defRPr sz="6969" spc="-139">
                <a:solidFill>
                  <a:schemeClr val="accent2">
                    <a:hueOff val="192982"/>
                    <a:satOff val="17755"/>
                    <a:lumOff val="-28483"/>
                  </a:schemeClr>
                </a:solidFill>
              </a:defRPr>
            </a:lvl1pPr>
          </a:lstStyle>
          <a:p>
            <a:r>
              <a:t>Terms defined in MDR Article 2 in CER context </a:t>
            </a:r>
            <a:endParaRPr sz="984" spc="-19"/>
          </a:p>
        </p:txBody>
      </p:sp>
      <p:sp>
        <p:nvSpPr>
          <p:cNvPr id="481" name="üü) Rİsk: Zararın oluşma olasılığı ile şiddetinin kombinasyonunu,"/>
          <p:cNvSpPr txBox="1"/>
          <p:nvPr/>
        </p:nvSpPr>
        <p:spPr>
          <a:xfrm>
            <a:off x="13474700" y="4261204"/>
            <a:ext cx="9779000" cy="3256005"/>
          </a:xfrm>
          <a:prstGeom prst="rect">
            <a:avLst/>
          </a:prstGeom>
          <a:ln w="152400">
            <a:solidFill>
              <a:schemeClr val="accent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609600" indent="-609600" algn="l">
              <a:lnSpc>
                <a:spcPct val="90000"/>
              </a:lnSpc>
              <a:spcBef>
                <a:spcPts val="4500"/>
              </a:spcBef>
              <a:buSzPct val="123000"/>
              <a:buChar char="•"/>
              <a:defRPr sz="4800" b="1">
                <a:solidFill>
                  <a:schemeClr val="accent6">
                    <a:satOff val="-20754"/>
                    <a:lumOff val="-16738"/>
                  </a:schemeClr>
                </a:solidFill>
              </a:defRPr>
            </a:pPr>
            <a:r>
              <a:t>üü) </a:t>
            </a:r>
            <a:r>
              <a:rPr u="sng" cap="all">
                <a:ln w="12700" cap="flat">
                  <a:solidFill>
                    <a:srgbClr val="000000"/>
                  </a:solidFill>
                  <a:prstDash val="solid"/>
                  <a:miter lim="400000"/>
                </a:ln>
              </a:rPr>
              <a:t>Rİsk</a:t>
            </a:r>
            <a:r>
              <a:t>: Zararın oluşma olasılığı ile şiddetinin kombinasyonunu,</a:t>
            </a:r>
          </a:p>
        </p:txBody>
      </p:sp>
      <p:grpSp>
        <p:nvGrpSpPr>
          <p:cNvPr id="484" name="Tıbbi Cihaz Yönetmeliğinde ‘KLİNİK DEĞERLENDİRME RAPORU’ Bağlamında Yer Alan Tanımlar (MADDE 3)"/>
          <p:cNvGrpSpPr/>
          <p:nvPr/>
        </p:nvGrpSpPr>
        <p:grpSpPr>
          <a:xfrm>
            <a:off x="13258800" y="952500"/>
            <a:ext cx="10210800" cy="2752725"/>
            <a:chOff x="0" y="0"/>
            <a:chExt cx="10210800" cy="2752725"/>
          </a:xfrm>
        </p:grpSpPr>
        <p:sp>
          <p:nvSpPr>
            <p:cNvPr id="483" name="Tıbbi Cihaz Yönetmeliğinde ‘KLİNİK DEĞERLENDİRME RAPORU’ Bağlamında Yer Alan Tanımlar (MADDE 3)"/>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lvl1pPr algn="l" defTabSz="1146019">
                <a:lnSpc>
                  <a:spcPct val="80000"/>
                </a:lnSpc>
                <a:defRPr sz="3995" b="1" spc="-79">
                  <a:solidFill>
                    <a:schemeClr val="accent6">
                      <a:satOff val="-16844"/>
                      <a:lumOff val="-30747"/>
                    </a:schemeClr>
                  </a:solidFill>
                </a:defRPr>
              </a:lvl1pPr>
            </a:lstStyle>
            <a:p>
              <a:r>
                <a:t>Tıbbi Cihaz Yönetmeliğinde ‘KLİNİK DEĞERLENDİRME RAPORU’ Bağlamında Yer Alan Tanımlar (MADDE 3) </a:t>
              </a:r>
            </a:p>
          </p:txBody>
        </p:sp>
        <p:pic>
          <p:nvPicPr>
            <p:cNvPr id="482" name="Tıbbi Cihaz Yönetmeliğinde ‘KLİNİK DEĞERLENDİRME RAPORU’ Bağlamında Yer Alan Tanımlar (MADDE 3) Tıbbi Cihaz Yönetmeliğinde ‘KLİNİK DEĞERLENDİRME RAPORU’ Bağlamında Yer Alan Tanımlar (MADDE 3) " descr="Tıbbi Cihaz Yönetmeliğinde ‘KLİNİK DEĞERLENDİRME RAPORU’ Bağlamında Yer Alan Tanımlar (MADDE 3) Tıbbi Cihaz Yönetmeliğinde ‘KLİNİK DEĞERLENDİRME RAPORU’ Bağlamında Yer Alan Tanımlar (MADDE 3) "/>
            <p:cNvPicPr>
              <a:picLocks/>
            </p:cNvPicPr>
            <p:nvPr/>
          </p:nvPicPr>
          <p:blipFill>
            <a:blip r:embed="rId2"/>
            <a:stretch>
              <a:fillRect/>
            </a:stretch>
          </p:blipFill>
          <p:spPr>
            <a:xfrm>
              <a:off x="0" y="0"/>
              <a:ext cx="10210800" cy="2752725"/>
            </a:xfrm>
            <a:prstGeom prst="rect">
              <a:avLst/>
            </a:prstGeom>
            <a:effectLst/>
          </p:spPr>
        </p:pic>
      </p:grpSp>
      <p:sp>
        <p:nvSpPr>
          <p:cNvPr id="485" name="Rectangle"/>
          <p:cNvSpPr/>
          <p:nvPr/>
        </p:nvSpPr>
        <p:spPr>
          <a:xfrm>
            <a:off x="10626129" y="8809136"/>
            <a:ext cx="2994522" cy="2942135"/>
          </a:xfrm>
          <a:prstGeom prst="rect">
            <a:avLst/>
          </a:prstGeom>
          <a:solidFill>
            <a:schemeClr val="accent5">
              <a:hueOff val="-152895"/>
              <a:lumOff val="12368"/>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86" name="Risk Management"/>
          <p:cNvSpPr txBox="1"/>
          <p:nvPr/>
        </p:nvSpPr>
        <p:spPr>
          <a:xfrm>
            <a:off x="6247628" y="8851444"/>
            <a:ext cx="3809604" cy="585112"/>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200" b="1">
                <a:solidFill>
                  <a:srgbClr val="FFFFFF"/>
                </a:solidFill>
              </a:defRPr>
            </a:lvl1pPr>
          </a:lstStyle>
          <a:p>
            <a:r>
              <a:t>Risk Management</a:t>
            </a:r>
          </a:p>
        </p:txBody>
      </p:sp>
      <p:sp>
        <p:nvSpPr>
          <p:cNvPr id="487" name="Post-Market Surveillance"/>
          <p:cNvSpPr txBox="1"/>
          <p:nvPr/>
        </p:nvSpPr>
        <p:spPr>
          <a:xfrm>
            <a:off x="4591766" y="11162844"/>
            <a:ext cx="5465466" cy="585112"/>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200" b="1">
                <a:solidFill>
                  <a:srgbClr val="FFFFFF"/>
                </a:solidFill>
              </a:defRPr>
            </a:lvl1pPr>
          </a:lstStyle>
          <a:p>
            <a:r>
              <a:t>Post-Market Surveillance</a:t>
            </a:r>
          </a:p>
        </p:txBody>
      </p:sp>
      <p:sp>
        <p:nvSpPr>
          <p:cNvPr id="488" name="Post-Market Clinical Follow-up"/>
          <p:cNvSpPr txBox="1"/>
          <p:nvPr/>
        </p:nvSpPr>
        <p:spPr>
          <a:xfrm>
            <a:off x="14189549" y="11162844"/>
            <a:ext cx="6482557" cy="585112"/>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200" b="1">
                <a:solidFill>
                  <a:srgbClr val="FFFFFF"/>
                </a:solidFill>
              </a:defRPr>
            </a:lvl1pPr>
          </a:lstStyle>
          <a:p>
            <a:r>
              <a:t>Post-Market Clinical Follow-up</a:t>
            </a:r>
          </a:p>
        </p:txBody>
      </p:sp>
      <p:sp>
        <p:nvSpPr>
          <p:cNvPr id="489" name="Clinical Evaluation"/>
          <p:cNvSpPr txBox="1"/>
          <p:nvPr/>
        </p:nvSpPr>
        <p:spPr>
          <a:xfrm>
            <a:off x="14189549" y="8851444"/>
            <a:ext cx="3809604" cy="585112"/>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200" b="1">
                <a:solidFill>
                  <a:srgbClr val="FFFFFF"/>
                </a:solidFill>
              </a:defRPr>
            </a:lvl1pPr>
          </a:lstStyle>
          <a:p>
            <a:r>
              <a:t>Clinical Evaluation</a:t>
            </a:r>
          </a:p>
        </p:txBody>
      </p:sp>
      <p:grpSp>
        <p:nvGrpSpPr>
          <p:cNvPr id="492" name="!"/>
          <p:cNvGrpSpPr/>
          <p:nvPr/>
        </p:nvGrpSpPr>
        <p:grpSpPr>
          <a:xfrm>
            <a:off x="47485" y="88085"/>
            <a:ext cx="768630" cy="1906630"/>
            <a:chOff x="0" y="0"/>
            <a:chExt cx="768629" cy="1906629"/>
          </a:xfrm>
        </p:grpSpPr>
        <p:sp>
          <p:nvSpPr>
            <p:cNvPr id="491" name="!"/>
            <p:cNvSpPr txBox="1"/>
            <p:nvPr/>
          </p:nvSpPr>
          <p:spPr>
            <a:xfrm>
              <a:off x="76200" y="76200"/>
              <a:ext cx="616230" cy="1754230"/>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9900" b="1">
                  <a:solidFill>
                    <a:schemeClr val="accent5"/>
                  </a:solidFill>
                </a:defRPr>
              </a:lvl1pPr>
            </a:lstStyle>
            <a:p>
              <a:r>
                <a:t>!</a:t>
              </a:r>
            </a:p>
          </p:txBody>
        </p:sp>
        <p:pic>
          <p:nvPicPr>
            <p:cNvPr id="490" name="! !" descr="! !"/>
            <p:cNvPicPr>
              <a:picLocks/>
            </p:cNvPicPr>
            <p:nvPr/>
          </p:nvPicPr>
          <p:blipFill>
            <a:blip r:embed="rId3"/>
            <a:stretch>
              <a:fillRect/>
            </a:stretch>
          </p:blipFill>
          <p:spPr>
            <a:xfrm>
              <a:off x="0" y="0"/>
              <a:ext cx="768630" cy="1906630"/>
            </a:xfrm>
            <a:prstGeom prst="rect">
              <a:avLst/>
            </a:prstGeom>
            <a:effectLst/>
          </p:spPr>
        </p:pic>
      </p:grpSp>
      <p:sp>
        <p:nvSpPr>
          <p:cNvPr id="2" name="Slide Number Placeholder 1">
            <a:extLst>
              <a:ext uri="{FF2B5EF4-FFF2-40B4-BE49-F238E27FC236}">
                <a16:creationId xmlns:a16="http://schemas.microsoft.com/office/drawing/2014/main" id="{03D87429-42AC-8CAD-A9C7-1C4D3E55EF40}"/>
              </a:ext>
            </a:extLst>
          </p:cNvPr>
          <p:cNvSpPr>
            <a:spLocks noGrp="1"/>
          </p:cNvSpPr>
          <p:nvPr>
            <p:ph type="sldNum" sz="quarter" idx="2"/>
          </p:nvPr>
        </p:nvSpPr>
        <p:spPr/>
        <p:txBody>
          <a:bodyPr/>
          <a:lstStyle/>
          <a:p>
            <a:fld id="{86CB4B4D-7CA3-9044-876B-883B54F8677D}" type="slidenum">
              <a:rPr lang="en-US" smtClean="0"/>
              <a:t>61</a:t>
            </a:fld>
            <a:endParaRPr lang="en-US"/>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12) ‘intended purpose’ means the use for which a device is intended according to the data supplied by the manufacturer on the label, in the instructions for use or in promotional or sales materials or statements and as specified by the manufacturer in t"/>
          <p:cNvSpPr txBox="1">
            <a:spLocks noGrp="1"/>
          </p:cNvSpPr>
          <p:nvPr>
            <p:ph type="body" sz="half" idx="1"/>
          </p:nvPr>
        </p:nvSpPr>
        <p:spPr>
          <a:xfrm>
            <a:off x="1206500" y="4375504"/>
            <a:ext cx="9779000" cy="7639391"/>
          </a:xfrm>
          <a:prstGeom prst="rect">
            <a:avLst/>
          </a:prstGeom>
          <a:ln w="152400">
            <a:solidFill>
              <a:schemeClr val="accent5"/>
            </a:solidFill>
          </a:ln>
        </p:spPr>
        <p:txBody>
          <a:bodyPr/>
          <a:lstStyle/>
          <a:p>
            <a:pPr>
              <a:defRPr b="1">
                <a:solidFill>
                  <a:schemeClr val="accent2">
                    <a:hueOff val="-202083"/>
                    <a:satOff val="17755"/>
                    <a:lumOff val="-16089"/>
                  </a:schemeClr>
                </a:solidFill>
              </a:defRPr>
            </a:pPr>
            <a:r>
              <a:t>(12) ‘</a:t>
            </a:r>
            <a:r>
              <a:rPr u="sng" cap="all">
                <a:ln w="12700" cap="flat">
                  <a:solidFill>
                    <a:srgbClr val="000000"/>
                  </a:solidFill>
                  <a:prstDash val="solid"/>
                  <a:miter lim="400000"/>
                </a:ln>
                <a:effectLst>
                  <a:outerShdw blurRad="12700" dist="63500" dir="18900000" rotWithShape="0">
                    <a:srgbClr val="000000"/>
                  </a:outerShdw>
                </a:effectLst>
              </a:rPr>
              <a:t>intended purpose</a:t>
            </a:r>
            <a:r>
              <a:t>’ means </a:t>
            </a:r>
            <a:r>
              <a:rPr>
                <a:solidFill>
                  <a:schemeClr val="accent2">
                    <a:hueOff val="192982"/>
                    <a:satOff val="17755"/>
                    <a:lumOff val="-28483"/>
                  </a:schemeClr>
                </a:solidFill>
              </a:rPr>
              <a:t>the use for which a device is intended according to the data supplied by the manufacturer on the </a:t>
            </a:r>
            <a:r>
              <a:rPr>
                <a:solidFill>
                  <a:schemeClr val="accent3"/>
                </a:solidFill>
              </a:rPr>
              <a:t>label</a:t>
            </a:r>
            <a:r>
              <a:rPr>
                <a:solidFill>
                  <a:schemeClr val="accent2">
                    <a:hueOff val="192982"/>
                    <a:satOff val="17755"/>
                    <a:lumOff val="-28483"/>
                  </a:schemeClr>
                </a:solidFill>
              </a:rPr>
              <a:t>, in the </a:t>
            </a:r>
            <a:r>
              <a:rPr>
                <a:solidFill>
                  <a:schemeClr val="accent3">
                    <a:hueOff val="362282"/>
                    <a:satOff val="31803"/>
                    <a:lumOff val="-18242"/>
                  </a:schemeClr>
                </a:solidFill>
              </a:rPr>
              <a:t>instructions for use</a:t>
            </a:r>
            <a:r>
              <a:rPr>
                <a:solidFill>
                  <a:schemeClr val="accent2">
                    <a:hueOff val="192982"/>
                    <a:satOff val="17755"/>
                    <a:lumOff val="-28483"/>
                  </a:schemeClr>
                </a:solidFill>
              </a:rPr>
              <a:t> or in </a:t>
            </a:r>
            <a:r>
              <a:rPr>
                <a:solidFill>
                  <a:schemeClr val="accent3"/>
                </a:solidFill>
              </a:rPr>
              <a:t>promotional or sales materials or statements</a:t>
            </a:r>
            <a:r>
              <a:t> and </a:t>
            </a:r>
            <a:r>
              <a:rPr u="sng">
                <a:solidFill>
                  <a:schemeClr val="accent2">
                    <a:hueOff val="192982"/>
                    <a:satOff val="17755"/>
                    <a:lumOff val="-28483"/>
                  </a:schemeClr>
                </a:solidFill>
              </a:rPr>
              <a:t>as specified by the manufacturer in the clinical evaluation</a:t>
            </a:r>
            <a:r>
              <a:rPr>
                <a:solidFill>
                  <a:schemeClr val="accent2">
                    <a:hueOff val="192982"/>
                    <a:satOff val="17755"/>
                    <a:lumOff val="-28483"/>
                  </a:schemeClr>
                </a:solidFill>
              </a:rPr>
              <a:t>;</a:t>
            </a:r>
          </a:p>
        </p:txBody>
      </p:sp>
      <p:sp>
        <p:nvSpPr>
          <p:cNvPr id="495" name="Terms defined in MDR Article 2 in CER context"/>
          <p:cNvSpPr txBox="1">
            <a:spLocks noGrp="1"/>
          </p:cNvSpPr>
          <p:nvPr>
            <p:ph type="title"/>
          </p:nvPr>
        </p:nvSpPr>
        <p:spPr>
          <a:xfrm>
            <a:off x="1206500" y="1079500"/>
            <a:ext cx="9779000" cy="2219325"/>
          </a:xfrm>
          <a:prstGeom prst="rect">
            <a:avLst/>
          </a:prstGeom>
          <a:ln w="9525">
            <a:round/>
          </a:ln>
        </p:spPr>
        <p:txBody>
          <a:bodyPr/>
          <a:lstStyle>
            <a:lvl1pPr defTabSz="1999437">
              <a:defRPr sz="6969" spc="-139">
                <a:solidFill>
                  <a:schemeClr val="accent2">
                    <a:hueOff val="192982"/>
                    <a:satOff val="17755"/>
                    <a:lumOff val="-28483"/>
                  </a:schemeClr>
                </a:solidFill>
              </a:defRPr>
            </a:lvl1pPr>
          </a:lstStyle>
          <a:p>
            <a:r>
              <a:t>Terms defined in MDR Article 2 in CER context </a:t>
            </a:r>
            <a:endParaRPr sz="984" spc="-19"/>
          </a:p>
        </p:txBody>
      </p:sp>
      <p:sp>
        <p:nvSpPr>
          <p:cNvPr id="496" name="hh) Kullanım amacı: Etİkette, kullanım talİmatında veya tanıtım / satış materyallerİnde veyahut bİldİrİlerİnde imalatçı tarafından sağlanan bilgilere göre ve klinik değerlendirmede imalatçı tarafından belirtildiği şekilde bir cihazın amaçlanan kulla"/>
          <p:cNvSpPr txBox="1"/>
          <p:nvPr/>
        </p:nvSpPr>
        <p:spPr>
          <a:xfrm>
            <a:off x="13474700" y="4261204"/>
            <a:ext cx="9779000" cy="7771649"/>
          </a:xfrm>
          <a:prstGeom prst="rect">
            <a:avLst/>
          </a:prstGeom>
          <a:ln w="152400">
            <a:solidFill>
              <a:schemeClr val="accent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591312" indent="-591312" algn="l" defTabSz="2365188">
              <a:lnSpc>
                <a:spcPct val="90000"/>
              </a:lnSpc>
              <a:spcBef>
                <a:spcPts val="4300"/>
              </a:spcBef>
              <a:buSzPct val="123000"/>
              <a:buChar char="•"/>
              <a:defRPr sz="4656" b="1">
                <a:solidFill>
                  <a:schemeClr val="accent6">
                    <a:satOff val="-20754"/>
                    <a:lumOff val="-16738"/>
                  </a:schemeClr>
                </a:solidFill>
              </a:defRPr>
            </a:pPr>
            <a:r>
              <a:t>hh) </a:t>
            </a:r>
            <a:r>
              <a:rPr u="sng" cap="all">
                <a:ln w="12700" cap="flat">
                  <a:solidFill>
                    <a:srgbClr val="000000"/>
                  </a:solidFill>
                  <a:prstDash val="solid"/>
                  <a:miter lim="400000"/>
                </a:ln>
                <a:effectLst>
                  <a:outerShdw blurRad="12319" dist="61595" dir="18900000" rotWithShape="0">
                    <a:srgbClr val="000000"/>
                  </a:outerShdw>
                </a:effectLst>
              </a:rPr>
              <a:t>Kullanım amacı</a:t>
            </a:r>
            <a:r>
              <a:rPr cap="all">
                <a:ln w="12700" cap="flat">
                  <a:solidFill>
                    <a:srgbClr val="000000"/>
                  </a:solidFill>
                  <a:prstDash val="solid"/>
                  <a:miter lim="400000"/>
                </a:ln>
                <a:effectLst>
                  <a:outerShdw blurRad="12319" dist="61595" dir="18900000" rotWithShape="0">
                    <a:srgbClr val="000000"/>
                  </a:outerShdw>
                </a:effectLst>
              </a:rPr>
              <a:t>:</a:t>
            </a:r>
            <a:r>
              <a:t> </a:t>
            </a:r>
            <a:r>
              <a:rPr u="sng" cap="all"/>
              <a:t>Etİkette, kullanım talİmatında</a:t>
            </a:r>
            <a:r>
              <a:t> veya </a:t>
            </a:r>
            <a:r>
              <a:rPr u="sng" cap="all"/>
              <a:t>tanıtım / satış materyallerİnde</a:t>
            </a:r>
            <a:r>
              <a:t> veyahut </a:t>
            </a:r>
            <a:r>
              <a:rPr cap="all"/>
              <a:t>bİldİrİlerİnde</a:t>
            </a:r>
            <a:r>
              <a:t> imalatçı tarafından sağlanan bilgilere göre ve </a:t>
            </a:r>
            <a:r>
              <a:rPr u="sng"/>
              <a:t>klinik değerlendirmede</a:t>
            </a:r>
            <a:r>
              <a:t> imalatçı tarafından belirtildiği şekilde bir cihazın </a:t>
            </a:r>
            <a:r>
              <a:rPr u="sng"/>
              <a:t>amaçlanan kullanımını</a:t>
            </a:r>
            <a:r>
              <a:t>,</a:t>
            </a:r>
            <a:br/>
            <a:endParaRPr/>
          </a:p>
        </p:txBody>
      </p:sp>
      <p:grpSp>
        <p:nvGrpSpPr>
          <p:cNvPr id="499" name="Tıbbi Cihaz Yönetmeliğinde ‘KLİNİK DEĞERLENDİRME RAPORU’ Bağlamında Yer Alan Tanımlar (MADDE 3)"/>
          <p:cNvGrpSpPr/>
          <p:nvPr/>
        </p:nvGrpSpPr>
        <p:grpSpPr>
          <a:xfrm>
            <a:off x="13258800" y="952500"/>
            <a:ext cx="10210800" cy="2752725"/>
            <a:chOff x="0" y="0"/>
            <a:chExt cx="10210800" cy="2752725"/>
          </a:xfrm>
        </p:grpSpPr>
        <p:sp>
          <p:nvSpPr>
            <p:cNvPr id="498" name="Tıbbi Cihaz Yönetmeliğinde ‘KLİNİK DEĞERLENDİRME RAPORU’ Bağlamında Yer Alan Tanımlar (MADDE 3)"/>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lvl1pPr algn="l" defTabSz="1146019">
                <a:lnSpc>
                  <a:spcPct val="80000"/>
                </a:lnSpc>
                <a:defRPr sz="3995" b="1" spc="-79">
                  <a:solidFill>
                    <a:schemeClr val="accent6">
                      <a:satOff val="-16844"/>
                      <a:lumOff val="-30747"/>
                    </a:schemeClr>
                  </a:solidFill>
                </a:defRPr>
              </a:lvl1pPr>
            </a:lstStyle>
            <a:p>
              <a:r>
                <a:t>Tıbbi Cihaz Yönetmeliğinde ‘KLİNİK DEĞERLENDİRME RAPORU’ Bağlamında Yer Alan Tanımlar (MADDE 3) </a:t>
              </a:r>
            </a:p>
          </p:txBody>
        </p:sp>
        <p:pic>
          <p:nvPicPr>
            <p:cNvPr id="497" name="Tıbbi Cihaz Yönetmeliğinde ‘KLİNİK DEĞERLENDİRME RAPORU’ Bağlamında Yer Alan Tanımlar (MADDE 3) Tıbbi Cihaz Yönetmeliğinde ‘KLİNİK DEĞERLENDİRME RAPORU’ Bağlamında Yer Alan Tanımlar (MADDE 3) " descr="Tıbbi Cihaz Yönetmeliğinde ‘KLİNİK DEĞERLENDİRME RAPORU’ Bağlamında Yer Alan Tanımlar (MADDE 3) Tıbbi Cihaz Yönetmeliğinde ‘KLİNİK DEĞERLENDİRME RAPORU’ Bağlamında Yer Alan Tanımlar (MADDE 3) "/>
            <p:cNvPicPr>
              <a:picLocks/>
            </p:cNvPicPr>
            <p:nvPr/>
          </p:nvPicPr>
          <p:blipFill>
            <a:blip r:embed="rId2"/>
            <a:stretch>
              <a:fillRect/>
            </a:stretch>
          </p:blipFill>
          <p:spPr>
            <a:xfrm>
              <a:off x="0" y="0"/>
              <a:ext cx="10210800" cy="2752725"/>
            </a:xfrm>
            <a:prstGeom prst="rect">
              <a:avLst/>
            </a:prstGeom>
            <a:effectLst/>
          </p:spPr>
        </p:pic>
      </p:grpSp>
      <p:sp>
        <p:nvSpPr>
          <p:cNvPr id="500" name="SÜRECİN ‘0’ NOKTASI!!"/>
          <p:cNvSpPr txBox="1"/>
          <p:nvPr/>
        </p:nvSpPr>
        <p:spPr>
          <a:xfrm>
            <a:off x="5828029" y="12081956"/>
            <a:ext cx="12727941" cy="1593183"/>
          </a:xfrm>
          <a:prstGeom prst="rect">
            <a:avLst/>
          </a:prstGeom>
          <a:ln w="152400">
            <a:solidFill>
              <a:schemeClr val="accent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800" b="1">
                <a:ln w="12700" cap="flat">
                  <a:solidFill>
                    <a:srgbClr val="000000"/>
                  </a:solidFill>
                  <a:prstDash val="solid"/>
                  <a:miter lim="400000"/>
                </a:ln>
                <a:solidFill>
                  <a:schemeClr val="accent5"/>
                </a:solidFill>
                <a:effectLst>
                  <a:outerShdw blurRad="12700" dist="63500" dir="18900000" rotWithShape="0">
                    <a:srgbClr val="000000"/>
                  </a:outerShdw>
                </a:effectLst>
              </a:defRPr>
            </a:lvl1pPr>
          </a:lstStyle>
          <a:p>
            <a:r>
              <a:t>SÜRECİN ‘0’ NOKTASI!!</a:t>
            </a:r>
          </a:p>
        </p:txBody>
      </p:sp>
      <p:grpSp>
        <p:nvGrpSpPr>
          <p:cNvPr id="503" name="!"/>
          <p:cNvGrpSpPr/>
          <p:nvPr/>
        </p:nvGrpSpPr>
        <p:grpSpPr>
          <a:xfrm>
            <a:off x="47485" y="88085"/>
            <a:ext cx="768630" cy="1906630"/>
            <a:chOff x="0" y="0"/>
            <a:chExt cx="768629" cy="1906629"/>
          </a:xfrm>
        </p:grpSpPr>
        <p:sp>
          <p:nvSpPr>
            <p:cNvPr id="502" name="!"/>
            <p:cNvSpPr txBox="1"/>
            <p:nvPr/>
          </p:nvSpPr>
          <p:spPr>
            <a:xfrm>
              <a:off x="76200" y="76200"/>
              <a:ext cx="616230" cy="1754230"/>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9900" b="1">
                  <a:solidFill>
                    <a:schemeClr val="accent5"/>
                  </a:solidFill>
                </a:defRPr>
              </a:lvl1pPr>
            </a:lstStyle>
            <a:p>
              <a:r>
                <a:t>!</a:t>
              </a:r>
            </a:p>
          </p:txBody>
        </p:sp>
        <p:pic>
          <p:nvPicPr>
            <p:cNvPr id="501" name="! !" descr="! !"/>
            <p:cNvPicPr>
              <a:picLocks/>
            </p:cNvPicPr>
            <p:nvPr/>
          </p:nvPicPr>
          <p:blipFill>
            <a:blip r:embed="rId3"/>
            <a:stretch>
              <a:fillRect/>
            </a:stretch>
          </p:blipFill>
          <p:spPr>
            <a:xfrm>
              <a:off x="0" y="0"/>
              <a:ext cx="768630" cy="1906630"/>
            </a:xfrm>
            <a:prstGeom prst="rect">
              <a:avLst/>
            </a:prstGeom>
            <a:effectLst/>
          </p:spPr>
        </p:pic>
      </p:grpSp>
      <p:sp>
        <p:nvSpPr>
          <p:cNvPr id="2" name="Slide Number Placeholder 1">
            <a:extLst>
              <a:ext uri="{FF2B5EF4-FFF2-40B4-BE49-F238E27FC236}">
                <a16:creationId xmlns:a16="http://schemas.microsoft.com/office/drawing/2014/main" id="{54099507-7FC1-8076-399C-B04D524086EF}"/>
              </a:ext>
            </a:extLst>
          </p:cNvPr>
          <p:cNvSpPr>
            <a:spLocks noGrp="1"/>
          </p:cNvSpPr>
          <p:nvPr>
            <p:ph type="sldNum" sz="quarter" idx="2"/>
          </p:nvPr>
        </p:nvSpPr>
        <p:spPr/>
        <p:txBody>
          <a:bodyPr/>
          <a:lstStyle/>
          <a:p>
            <a:fld id="{86CB4B4D-7CA3-9044-876B-883B54F8677D}" type="slidenum">
              <a:rPr lang="en-US" smtClean="0"/>
              <a:t>62</a:t>
            </a:fld>
            <a:endParaRPr lang="en-US"/>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24) ‘benefit-risk determination’ means the analysis of all assessments of benefit and risk of possible relevance for the use of the device for the intended purpose, when used in accordance with the intended purpose given by the manufacturer;"/>
          <p:cNvSpPr txBox="1">
            <a:spLocks noGrp="1"/>
          </p:cNvSpPr>
          <p:nvPr>
            <p:ph type="body" sz="half" idx="1"/>
          </p:nvPr>
        </p:nvSpPr>
        <p:spPr>
          <a:xfrm>
            <a:off x="1206500" y="4248504"/>
            <a:ext cx="9779000" cy="7786234"/>
          </a:xfrm>
          <a:prstGeom prst="rect">
            <a:avLst/>
          </a:prstGeom>
          <a:ln w="152400">
            <a:solidFill>
              <a:schemeClr val="accent5"/>
            </a:solidFill>
          </a:ln>
        </p:spPr>
        <p:txBody>
          <a:bodyPr/>
          <a:lstStyle/>
          <a:p>
            <a:pPr>
              <a:defRPr b="1">
                <a:solidFill>
                  <a:schemeClr val="accent2">
                    <a:hueOff val="-202083"/>
                    <a:satOff val="17755"/>
                    <a:lumOff val="-16089"/>
                  </a:schemeClr>
                </a:solidFill>
              </a:defRPr>
            </a:pPr>
            <a:r>
              <a:t>(24) </a:t>
            </a:r>
            <a:r>
              <a:rPr u="sng"/>
              <a:t>‘</a:t>
            </a:r>
            <a:r>
              <a:rPr u="sng" cap="all">
                <a:ln w="12700" cap="flat">
                  <a:solidFill>
                    <a:srgbClr val="000000"/>
                  </a:solidFill>
                  <a:prstDash val="solid"/>
                  <a:miter lim="400000"/>
                </a:ln>
              </a:rPr>
              <a:t>benefit-risk determination</a:t>
            </a:r>
            <a:r>
              <a:t>’ means the </a:t>
            </a:r>
            <a:r>
              <a:rPr>
                <a:solidFill>
                  <a:schemeClr val="accent3"/>
                </a:solidFill>
              </a:rPr>
              <a:t>analysis of all assessments of benefit</a:t>
            </a:r>
            <a:r>
              <a:t> and </a:t>
            </a:r>
            <a:r>
              <a:rPr>
                <a:solidFill>
                  <a:schemeClr val="accent3"/>
                </a:solidFill>
              </a:rPr>
              <a:t>risk</a:t>
            </a:r>
            <a:r>
              <a:t> of possible relevance for the use of the device </a:t>
            </a:r>
            <a:r>
              <a:rPr u="sng"/>
              <a:t>for the intended purpose</a:t>
            </a:r>
            <a:r>
              <a:t>, </a:t>
            </a:r>
            <a:r>
              <a:rPr>
                <a:solidFill>
                  <a:schemeClr val="accent3"/>
                </a:solidFill>
              </a:rPr>
              <a:t>when used in accordance with the intended purpose given by the manufacturer;</a:t>
            </a:r>
          </a:p>
        </p:txBody>
      </p:sp>
      <p:sp>
        <p:nvSpPr>
          <p:cNvPr id="506" name="Terms defined in MDR Article 2 in CER context"/>
          <p:cNvSpPr txBox="1">
            <a:spLocks noGrp="1"/>
          </p:cNvSpPr>
          <p:nvPr>
            <p:ph type="title"/>
          </p:nvPr>
        </p:nvSpPr>
        <p:spPr>
          <a:xfrm>
            <a:off x="1206500" y="1079500"/>
            <a:ext cx="9779000" cy="2219325"/>
          </a:xfrm>
          <a:prstGeom prst="rect">
            <a:avLst/>
          </a:prstGeom>
          <a:ln w="9525">
            <a:round/>
          </a:ln>
        </p:spPr>
        <p:txBody>
          <a:bodyPr/>
          <a:lstStyle>
            <a:lvl1pPr defTabSz="1999437">
              <a:defRPr sz="6969" spc="-139">
                <a:solidFill>
                  <a:schemeClr val="accent2">
                    <a:hueOff val="192982"/>
                    <a:satOff val="17755"/>
                    <a:lumOff val="-28483"/>
                  </a:schemeClr>
                </a:solidFill>
              </a:defRPr>
            </a:lvl1pPr>
          </a:lstStyle>
          <a:p>
            <a:r>
              <a:t>Terms defined in MDR Article 2 in CER context </a:t>
            </a:r>
            <a:endParaRPr sz="984" spc="-19"/>
          </a:p>
        </p:txBody>
      </p:sp>
      <p:sp>
        <p:nvSpPr>
          <p:cNvPr id="507" name="o) Fayda-rİsk tespİtİ: İmalatçının beyan ettiği kullanım amacına uygun olarak kullanıldığında, cihazın amaçlanan kullanımı ile ilgili muhtemel fayda ve risklere ilişkin tüm değerlendirmelerin analizini,"/>
          <p:cNvSpPr txBox="1"/>
          <p:nvPr/>
        </p:nvSpPr>
        <p:spPr>
          <a:xfrm>
            <a:off x="13474700" y="4261204"/>
            <a:ext cx="9779000" cy="7786234"/>
          </a:xfrm>
          <a:prstGeom prst="rect">
            <a:avLst/>
          </a:prstGeom>
          <a:ln w="152400">
            <a:solidFill>
              <a:schemeClr val="accent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609600" indent="-609600" algn="l">
              <a:lnSpc>
                <a:spcPct val="90000"/>
              </a:lnSpc>
              <a:spcBef>
                <a:spcPts val="4500"/>
              </a:spcBef>
              <a:buSzPct val="123000"/>
              <a:buChar char="•"/>
              <a:defRPr sz="4800" b="1">
                <a:solidFill>
                  <a:schemeClr val="accent6">
                    <a:satOff val="-20754"/>
                    <a:lumOff val="-16738"/>
                  </a:schemeClr>
                </a:solidFill>
              </a:defRPr>
            </a:pPr>
            <a:r>
              <a:t>o) </a:t>
            </a:r>
            <a:r>
              <a:rPr u="sng" cap="all">
                <a:ln w="12700" cap="flat">
                  <a:solidFill>
                    <a:srgbClr val="000000"/>
                  </a:solidFill>
                  <a:prstDash val="solid"/>
                  <a:miter lim="400000"/>
                </a:ln>
              </a:rPr>
              <a:t>Fayda-rİsk tespİtİ</a:t>
            </a:r>
            <a:r>
              <a:rPr cap="all">
                <a:ln w="12700" cap="flat">
                  <a:solidFill>
                    <a:srgbClr val="000000"/>
                  </a:solidFill>
                  <a:prstDash val="solid"/>
                  <a:miter lim="400000"/>
                </a:ln>
              </a:rPr>
              <a:t>:</a:t>
            </a:r>
            <a:r>
              <a:t> </a:t>
            </a:r>
            <a:r>
              <a:rPr u="sng"/>
              <a:t>İmalatçının beyan ettiği kullanım amacına uygun olarak kullanıldığında</a:t>
            </a:r>
            <a:r>
              <a:t>, cihazın amaçlanan kullanımı ile ilgili </a:t>
            </a:r>
            <a:r>
              <a:rPr u="sng"/>
              <a:t>muhtemel fayda</a:t>
            </a:r>
            <a:r>
              <a:t> ve </a:t>
            </a:r>
            <a:r>
              <a:rPr u="sng"/>
              <a:t>risklere ilişkin tüm değerlendirmelerin analizini</a:t>
            </a:r>
            <a:r>
              <a:t>,</a:t>
            </a:r>
          </a:p>
        </p:txBody>
      </p:sp>
      <p:grpSp>
        <p:nvGrpSpPr>
          <p:cNvPr id="510" name="Tıbbi Cihaz Yönetmeliğinde ‘KLİNİK DEĞERLENDİRME RAPORU’ Bağlamında Yer Alan Tanımlar (MADDE 3)"/>
          <p:cNvGrpSpPr/>
          <p:nvPr/>
        </p:nvGrpSpPr>
        <p:grpSpPr>
          <a:xfrm>
            <a:off x="13258800" y="952500"/>
            <a:ext cx="10210800" cy="2752725"/>
            <a:chOff x="0" y="0"/>
            <a:chExt cx="10210800" cy="2752725"/>
          </a:xfrm>
        </p:grpSpPr>
        <p:sp>
          <p:nvSpPr>
            <p:cNvPr id="509" name="Tıbbi Cihaz Yönetmeliğinde ‘KLİNİK DEĞERLENDİRME RAPORU’ Bağlamında Yer Alan Tanımlar (MADDE 3)"/>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lvl1pPr algn="l" defTabSz="1146019">
                <a:lnSpc>
                  <a:spcPct val="80000"/>
                </a:lnSpc>
                <a:defRPr sz="3995" b="1" spc="-79">
                  <a:solidFill>
                    <a:schemeClr val="accent6">
                      <a:satOff val="-16844"/>
                      <a:lumOff val="-30747"/>
                    </a:schemeClr>
                  </a:solidFill>
                </a:defRPr>
              </a:lvl1pPr>
            </a:lstStyle>
            <a:p>
              <a:r>
                <a:t>Tıbbi Cihaz Yönetmeliğinde ‘KLİNİK DEĞERLENDİRME RAPORU’ Bağlamında Yer Alan Tanımlar (MADDE 3) </a:t>
              </a:r>
            </a:p>
          </p:txBody>
        </p:sp>
        <p:pic>
          <p:nvPicPr>
            <p:cNvPr id="508" name="Tıbbi Cihaz Yönetmeliğinde ‘KLİNİK DEĞERLENDİRME RAPORU’ Bağlamında Yer Alan Tanımlar (MADDE 3) Tıbbi Cihaz Yönetmeliğinde ‘KLİNİK DEĞERLENDİRME RAPORU’ Bağlamında Yer Alan Tanımlar (MADDE 3) " descr="Tıbbi Cihaz Yönetmeliğinde ‘KLİNİK DEĞERLENDİRME RAPORU’ Bağlamında Yer Alan Tanımlar (MADDE 3) Tıbbi Cihaz Yönetmeliğinde ‘KLİNİK DEĞERLENDİRME RAPORU’ Bağlamında Yer Alan Tanımlar (MADDE 3) "/>
            <p:cNvPicPr>
              <a:picLocks/>
            </p:cNvPicPr>
            <p:nvPr/>
          </p:nvPicPr>
          <p:blipFill>
            <a:blip r:embed="rId2"/>
            <a:stretch>
              <a:fillRect/>
            </a:stretch>
          </p:blipFill>
          <p:spPr>
            <a:xfrm>
              <a:off x="0" y="0"/>
              <a:ext cx="10210800" cy="2752725"/>
            </a:xfrm>
            <a:prstGeom prst="rect">
              <a:avLst/>
            </a:prstGeom>
            <a:effectLst/>
          </p:spPr>
        </p:pic>
      </p:grpSp>
      <p:grpSp>
        <p:nvGrpSpPr>
          <p:cNvPr id="513" name="!"/>
          <p:cNvGrpSpPr/>
          <p:nvPr/>
        </p:nvGrpSpPr>
        <p:grpSpPr>
          <a:xfrm>
            <a:off x="47485" y="88085"/>
            <a:ext cx="768630" cy="1906630"/>
            <a:chOff x="0" y="0"/>
            <a:chExt cx="768629" cy="1906629"/>
          </a:xfrm>
        </p:grpSpPr>
        <p:sp>
          <p:nvSpPr>
            <p:cNvPr id="512" name="!"/>
            <p:cNvSpPr txBox="1"/>
            <p:nvPr/>
          </p:nvSpPr>
          <p:spPr>
            <a:xfrm>
              <a:off x="76200" y="76200"/>
              <a:ext cx="616230" cy="1754230"/>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9900" b="1">
                  <a:solidFill>
                    <a:schemeClr val="accent5"/>
                  </a:solidFill>
                </a:defRPr>
              </a:lvl1pPr>
            </a:lstStyle>
            <a:p>
              <a:r>
                <a:t>!</a:t>
              </a:r>
            </a:p>
          </p:txBody>
        </p:sp>
        <p:pic>
          <p:nvPicPr>
            <p:cNvPr id="511" name="! !" descr="! !"/>
            <p:cNvPicPr>
              <a:picLocks/>
            </p:cNvPicPr>
            <p:nvPr/>
          </p:nvPicPr>
          <p:blipFill>
            <a:blip r:embed="rId3"/>
            <a:stretch>
              <a:fillRect/>
            </a:stretch>
          </p:blipFill>
          <p:spPr>
            <a:xfrm>
              <a:off x="0" y="0"/>
              <a:ext cx="768630" cy="1906630"/>
            </a:xfrm>
            <a:prstGeom prst="rect">
              <a:avLst/>
            </a:prstGeom>
            <a:effectLst/>
          </p:spPr>
        </p:pic>
      </p:grpSp>
      <p:sp>
        <p:nvSpPr>
          <p:cNvPr id="2" name="Slide Number Placeholder 1">
            <a:extLst>
              <a:ext uri="{FF2B5EF4-FFF2-40B4-BE49-F238E27FC236}">
                <a16:creationId xmlns:a16="http://schemas.microsoft.com/office/drawing/2014/main" id="{5D4098CE-2A5B-0565-6656-7076826B4A73}"/>
              </a:ext>
            </a:extLst>
          </p:cNvPr>
          <p:cNvSpPr>
            <a:spLocks noGrp="1"/>
          </p:cNvSpPr>
          <p:nvPr>
            <p:ph type="sldNum" sz="quarter" idx="2"/>
          </p:nvPr>
        </p:nvSpPr>
        <p:spPr/>
        <p:txBody>
          <a:bodyPr/>
          <a:lstStyle/>
          <a:p>
            <a:fld id="{86CB4B4D-7CA3-9044-876B-883B54F8677D}" type="slidenum">
              <a:rPr lang="en-US" smtClean="0"/>
              <a:t>63</a:t>
            </a:fld>
            <a:endParaRPr lang="en-US"/>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44) ‘clinical evaluation’ means a systematic and planned process to continuously generate, collect, analyze and assess the clinical data pertaining to a device in order to verify the safety and performance, including clinical benefits, of the device whe"/>
          <p:cNvSpPr txBox="1">
            <a:spLocks noGrp="1"/>
          </p:cNvSpPr>
          <p:nvPr>
            <p:ph type="body" sz="half" idx="1"/>
          </p:nvPr>
        </p:nvSpPr>
        <p:spPr>
          <a:prstGeom prst="rect">
            <a:avLst/>
          </a:prstGeom>
          <a:ln w="152400">
            <a:solidFill>
              <a:schemeClr val="accent5"/>
            </a:solidFill>
          </a:ln>
        </p:spPr>
        <p:txBody>
          <a:bodyPr/>
          <a:lstStyle/>
          <a:p>
            <a:pPr marL="603504" indent="-603504" defTabSz="2413955">
              <a:spcBef>
                <a:spcPts val="4400"/>
              </a:spcBef>
              <a:defRPr sz="4752" b="1">
                <a:solidFill>
                  <a:schemeClr val="accent2">
                    <a:hueOff val="-202083"/>
                    <a:satOff val="17755"/>
                    <a:lumOff val="-16089"/>
                  </a:schemeClr>
                </a:solidFill>
              </a:defRPr>
            </a:pPr>
            <a:r>
              <a:t>(44) ‘</a:t>
            </a:r>
            <a:r>
              <a:rPr u="sng" cap="all">
                <a:ln w="12700" cap="flat">
                  <a:solidFill>
                    <a:srgbClr val="000000"/>
                  </a:solidFill>
                  <a:prstDash val="solid"/>
                  <a:miter lim="400000"/>
                </a:ln>
              </a:rPr>
              <a:t>clinical evaluation</a:t>
            </a:r>
            <a:r>
              <a:t>’ means </a:t>
            </a:r>
            <a:r>
              <a:rPr>
                <a:solidFill>
                  <a:schemeClr val="accent3">
                    <a:hueOff val="362282"/>
                    <a:satOff val="31803"/>
                    <a:lumOff val="-18242"/>
                  </a:schemeClr>
                </a:solidFill>
              </a:rPr>
              <a:t>a systematic and planned process</a:t>
            </a:r>
            <a:r>
              <a:t> </a:t>
            </a:r>
            <a:r>
              <a:rPr>
                <a:solidFill>
                  <a:schemeClr val="accent3"/>
                </a:solidFill>
              </a:rPr>
              <a:t>to continuously generate, collect, analyze and assess</a:t>
            </a:r>
            <a:r>
              <a:t> </a:t>
            </a:r>
            <a:r>
              <a:rPr>
                <a:solidFill>
                  <a:schemeClr val="accent3">
                    <a:hueOff val="-274225"/>
                    <a:satOff val="26768"/>
                    <a:lumOff val="11368"/>
                  </a:schemeClr>
                </a:solidFill>
              </a:rPr>
              <a:t>the clinical data pertaining to a device</a:t>
            </a:r>
            <a:r>
              <a:t> in order to verify the </a:t>
            </a:r>
            <a:r>
              <a:rPr u="sng" cap="all"/>
              <a:t>safety</a:t>
            </a:r>
            <a:r>
              <a:t> and </a:t>
            </a:r>
            <a:r>
              <a:rPr u="sng" cap="all"/>
              <a:t>performance</a:t>
            </a:r>
            <a:r>
              <a:t>, </a:t>
            </a:r>
            <a:r>
              <a:rPr u="sng"/>
              <a:t>including clinical benefits</a:t>
            </a:r>
            <a:r>
              <a:t>, of the device </a:t>
            </a:r>
            <a:r>
              <a:rPr u="sng" cap="all"/>
              <a:t>when used as intended by the manufacturer</a:t>
            </a:r>
            <a:r>
              <a:t>;</a:t>
            </a:r>
          </a:p>
        </p:txBody>
      </p:sp>
      <p:sp>
        <p:nvSpPr>
          <p:cNvPr id="516" name="Terms defined in MDR Article 2 in CER context"/>
          <p:cNvSpPr txBox="1">
            <a:spLocks noGrp="1"/>
          </p:cNvSpPr>
          <p:nvPr>
            <p:ph type="title"/>
          </p:nvPr>
        </p:nvSpPr>
        <p:spPr>
          <a:xfrm>
            <a:off x="1206500" y="1079500"/>
            <a:ext cx="9779000" cy="2219325"/>
          </a:xfrm>
          <a:prstGeom prst="rect">
            <a:avLst/>
          </a:prstGeom>
          <a:ln w="9525">
            <a:round/>
          </a:ln>
        </p:spPr>
        <p:txBody>
          <a:bodyPr/>
          <a:lstStyle>
            <a:lvl1pPr defTabSz="1999437">
              <a:defRPr sz="6969" spc="-139">
                <a:solidFill>
                  <a:schemeClr val="accent2">
                    <a:hueOff val="192982"/>
                    <a:satOff val="17755"/>
                    <a:lumOff val="-28483"/>
                  </a:schemeClr>
                </a:solidFill>
              </a:defRPr>
            </a:lvl1pPr>
          </a:lstStyle>
          <a:p>
            <a:r>
              <a:t>Terms defined in MDR Article 2 in CER context </a:t>
            </a:r>
            <a:endParaRPr sz="984" spc="-19"/>
          </a:p>
        </p:txBody>
      </p:sp>
      <p:sp>
        <p:nvSpPr>
          <p:cNvPr id="517" name="cc) Klİnİk değerlendİrme: İmalatçının belİrledİĞİ amaç kapsamında kullanıldığında, cihazın; klinik faydaları dâhil güvenlİLİĞİNİ ve performansını doğrulamak üzere cihazla ilgili klinik verileri sürekli olarak oluşturma, toplama, analiz etme ve değe"/>
          <p:cNvSpPr txBox="1"/>
          <p:nvPr/>
        </p:nvSpPr>
        <p:spPr>
          <a:xfrm>
            <a:off x="13474700" y="4261204"/>
            <a:ext cx="9779000" cy="8256630"/>
          </a:xfrm>
          <a:prstGeom prst="rect">
            <a:avLst/>
          </a:prstGeom>
          <a:ln w="152400">
            <a:solidFill>
              <a:schemeClr val="accent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554736" indent="-554736" algn="l" defTabSz="2218888">
              <a:lnSpc>
                <a:spcPct val="90000"/>
              </a:lnSpc>
              <a:spcBef>
                <a:spcPts val="4000"/>
              </a:spcBef>
              <a:buSzPct val="123000"/>
              <a:buChar char="•"/>
              <a:defRPr sz="4368" b="1">
                <a:solidFill>
                  <a:schemeClr val="accent6">
                    <a:satOff val="-20754"/>
                    <a:lumOff val="-16738"/>
                  </a:schemeClr>
                </a:solidFill>
              </a:defRPr>
            </a:pPr>
            <a:r>
              <a:t>cc) </a:t>
            </a:r>
            <a:r>
              <a:rPr u="sng" cap="all">
                <a:ln w="12700" cap="flat">
                  <a:solidFill>
                    <a:srgbClr val="000000"/>
                  </a:solidFill>
                  <a:prstDash val="solid"/>
                  <a:miter lim="400000"/>
                </a:ln>
              </a:rPr>
              <a:t>Klİnİk değerlendİrme</a:t>
            </a:r>
            <a:r>
              <a:rPr cap="all">
                <a:ln w="12700" cap="flat">
                  <a:solidFill>
                    <a:srgbClr val="000000"/>
                  </a:solidFill>
                  <a:prstDash val="solid"/>
                  <a:miter lim="400000"/>
                </a:ln>
              </a:rPr>
              <a:t>:</a:t>
            </a:r>
            <a:r>
              <a:t> </a:t>
            </a:r>
            <a:r>
              <a:rPr cap="all"/>
              <a:t>İmalatçının belİrledİĞİ amaç kapsamında kullanıldığında</a:t>
            </a:r>
            <a:r>
              <a:t>, </a:t>
            </a:r>
            <a:r>
              <a:rPr u="sng"/>
              <a:t>cihazın; klinik faydaları dâhil </a:t>
            </a:r>
            <a:r>
              <a:rPr u="sng" cap="all">
                <a:solidFill>
                  <a:schemeClr val="accent6"/>
                </a:solidFill>
              </a:rPr>
              <a:t>güvenlİLİĞİNİ</a:t>
            </a:r>
            <a:r>
              <a:t> ve </a:t>
            </a:r>
            <a:r>
              <a:rPr u="sng" cap="all">
                <a:solidFill>
                  <a:schemeClr val="accent6"/>
                </a:solidFill>
              </a:rPr>
              <a:t>performansını</a:t>
            </a:r>
            <a:r>
              <a:t> doğrulamak üzere </a:t>
            </a:r>
            <a:r>
              <a:rPr u="sng"/>
              <a:t>cihazla ilgili klinik verileri </a:t>
            </a:r>
            <a:r>
              <a:rPr u="sng">
                <a:solidFill>
                  <a:schemeClr val="accent6">
                    <a:satOff val="-16844"/>
                    <a:lumOff val="-30747"/>
                  </a:schemeClr>
                </a:solidFill>
              </a:rPr>
              <a:t>sürekli olarak oluşturma,</a:t>
            </a:r>
            <a:r>
              <a:rPr u="sng"/>
              <a:t> </a:t>
            </a:r>
            <a:r>
              <a:rPr u="sng">
                <a:solidFill>
                  <a:schemeClr val="accent6"/>
                </a:solidFill>
              </a:rPr>
              <a:t>toplama,</a:t>
            </a:r>
            <a:r>
              <a:rPr u="sng"/>
              <a:t> </a:t>
            </a:r>
            <a:r>
              <a:rPr u="sng">
                <a:solidFill>
                  <a:schemeClr val="accent6">
                    <a:lumOff val="16165"/>
                  </a:schemeClr>
                </a:solidFill>
              </a:rPr>
              <a:t>analiz etme</a:t>
            </a:r>
            <a:r>
              <a:rPr u="sng"/>
              <a:t> ve </a:t>
            </a:r>
            <a:r>
              <a:rPr u="sng">
                <a:solidFill>
                  <a:schemeClr val="accent6">
                    <a:satOff val="-16844"/>
                    <a:lumOff val="-30747"/>
                  </a:schemeClr>
                </a:solidFill>
              </a:rPr>
              <a:t>değerlendirmeye yönelik</a:t>
            </a:r>
            <a:r>
              <a:rPr u="sng"/>
              <a:t> </a:t>
            </a:r>
            <a:r>
              <a:rPr u="sng" cap="all"/>
              <a:t>sİstematİk ve planlı bİr sürecİ</a:t>
            </a:r>
            <a:r>
              <a:rPr cap="all"/>
              <a:t>,</a:t>
            </a:r>
          </a:p>
        </p:txBody>
      </p:sp>
      <p:grpSp>
        <p:nvGrpSpPr>
          <p:cNvPr id="520" name="Tıbbi Cihaz Yönetmeliğinde ‘KLİNİK DEĞERLENDİRME RAPORU’ Bağlamında Yer Alan Tanımlar (MADDE 3)"/>
          <p:cNvGrpSpPr/>
          <p:nvPr/>
        </p:nvGrpSpPr>
        <p:grpSpPr>
          <a:xfrm>
            <a:off x="13258800" y="952500"/>
            <a:ext cx="10210800" cy="2752725"/>
            <a:chOff x="0" y="0"/>
            <a:chExt cx="10210800" cy="2752725"/>
          </a:xfrm>
        </p:grpSpPr>
        <p:sp>
          <p:nvSpPr>
            <p:cNvPr id="519" name="Tıbbi Cihaz Yönetmeliğinde ‘KLİNİK DEĞERLENDİRME RAPORU’ Bağlamında Yer Alan Tanımlar (MADDE 3)"/>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lvl1pPr algn="l" defTabSz="1146019">
                <a:lnSpc>
                  <a:spcPct val="80000"/>
                </a:lnSpc>
                <a:defRPr sz="3995" b="1" spc="-79">
                  <a:solidFill>
                    <a:schemeClr val="accent6">
                      <a:satOff val="-16844"/>
                      <a:lumOff val="-30747"/>
                    </a:schemeClr>
                  </a:solidFill>
                </a:defRPr>
              </a:lvl1pPr>
            </a:lstStyle>
            <a:p>
              <a:r>
                <a:t>Tıbbi Cihaz Yönetmeliğinde ‘KLİNİK DEĞERLENDİRME RAPORU’ Bağlamında Yer Alan Tanımlar (MADDE 3) </a:t>
              </a:r>
            </a:p>
          </p:txBody>
        </p:sp>
        <p:pic>
          <p:nvPicPr>
            <p:cNvPr id="518" name="Tıbbi Cihaz Yönetmeliğinde ‘KLİNİK DEĞERLENDİRME RAPORU’ Bağlamında Yer Alan Tanımlar (MADDE 3) Tıbbi Cihaz Yönetmeliğinde ‘KLİNİK DEĞERLENDİRME RAPORU’ Bağlamında Yer Alan Tanımlar (MADDE 3) " descr="Tıbbi Cihaz Yönetmeliğinde ‘KLİNİK DEĞERLENDİRME RAPORU’ Bağlamında Yer Alan Tanımlar (MADDE 3) Tıbbi Cihaz Yönetmeliğinde ‘KLİNİK DEĞERLENDİRME RAPORU’ Bağlamında Yer Alan Tanımlar (MADDE 3) "/>
            <p:cNvPicPr>
              <a:picLocks/>
            </p:cNvPicPr>
            <p:nvPr/>
          </p:nvPicPr>
          <p:blipFill>
            <a:blip r:embed="rId2"/>
            <a:stretch>
              <a:fillRect/>
            </a:stretch>
          </p:blipFill>
          <p:spPr>
            <a:xfrm>
              <a:off x="0" y="0"/>
              <a:ext cx="10210800" cy="2752725"/>
            </a:xfrm>
            <a:prstGeom prst="rect">
              <a:avLst/>
            </a:prstGeom>
            <a:effectLst/>
          </p:spPr>
        </p:pic>
      </p:grpSp>
      <p:grpSp>
        <p:nvGrpSpPr>
          <p:cNvPr id="523" name="!"/>
          <p:cNvGrpSpPr/>
          <p:nvPr/>
        </p:nvGrpSpPr>
        <p:grpSpPr>
          <a:xfrm>
            <a:off x="47485" y="88085"/>
            <a:ext cx="768630" cy="1906630"/>
            <a:chOff x="0" y="0"/>
            <a:chExt cx="768629" cy="1906629"/>
          </a:xfrm>
        </p:grpSpPr>
        <p:sp>
          <p:nvSpPr>
            <p:cNvPr id="522" name="!"/>
            <p:cNvSpPr txBox="1"/>
            <p:nvPr/>
          </p:nvSpPr>
          <p:spPr>
            <a:xfrm>
              <a:off x="76200" y="76200"/>
              <a:ext cx="616230" cy="1754230"/>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9900" b="1">
                  <a:solidFill>
                    <a:schemeClr val="accent5"/>
                  </a:solidFill>
                </a:defRPr>
              </a:lvl1pPr>
            </a:lstStyle>
            <a:p>
              <a:r>
                <a:t>!</a:t>
              </a:r>
            </a:p>
          </p:txBody>
        </p:sp>
        <p:pic>
          <p:nvPicPr>
            <p:cNvPr id="521" name="! !" descr="! !"/>
            <p:cNvPicPr>
              <a:picLocks/>
            </p:cNvPicPr>
            <p:nvPr/>
          </p:nvPicPr>
          <p:blipFill>
            <a:blip r:embed="rId3"/>
            <a:stretch>
              <a:fillRect/>
            </a:stretch>
          </p:blipFill>
          <p:spPr>
            <a:xfrm>
              <a:off x="0" y="0"/>
              <a:ext cx="768630" cy="1906630"/>
            </a:xfrm>
            <a:prstGeom prst="rect">
              <a:avLst/>
            </a:prstGeom>
            <a:effectLst/>
          </p:spPr>
        </p:pic>
      </p:grpSp>
      <p:sp>
        <p:nvSpPr>
          <p:cNvPr id="2" name="Slide Number Placeholder 1">
            <a:extLst>
              <a:ext uri="{FF2B5EF4-FFF2-40B4-BE49-F238E27FC236}">
                <a16:creationId xmlns:a16="http://schemas.microsoft.com/office/drawing/2014/main" id="{371053AA-3500-895F-C135-C5FB42DE9998}"/>
              </a:ext>
            </a:extLst>
          </p:cNvPr>
          <p:cNvSpPr>
            <a:spLocks noGrp="1"/>
          </p:cNvSpPr>
          <p:nvPr>
            <p:ph type="sldNum" sz="quarter" idx="2"/>
          </p:nvPr>
        </p:nvSpPr>
        <p:spPr/>
        <p:txBody>
          <a:bodyPr/>
          <a:lstStyle/>
          <a:p>
            <a:fld id="{86CB4B4D-7CA3-9044-876B-883B54F8677D}" type="slidenum">
              <a:rPr lang="en-US" smtClean="0"/>
              <a:t>64</a:t>
            </a:fld>
            <a:endParaRPr lang="en-US"/>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45) ‘clinical investigation’ means any systematic investigation involving one or more human subjects, undertaken to assess the safety or performance of a device;"/>
          <p:cNvSpPr txBox="1">
            <a:spLocks noGrp="1"/>
          </p:cNvSpPr>
          <p:nvPr>
            <p:ph type="body" sz="quarter" idx="1"/>
          </p:nvPr>
        </p:nvSpPr>
        <p:spPr>
          <a:xfrm>
            <a:off x="1206500" y="4248504"/>
            <a:ext cx="9779000" cy="6752772"/>
          </a:xfrm>
          <a:prstGeom prst="rect">
            <a:avLst/>
          </a:prstGeom>
          <a:ln w="152400">
            <a:solidFill>
              <a:schemeClr val="accent5"/>
            </a:solidFill>
          </a:ln>
        </p:spPr>
        <p:txBody>
          <a:bodyPr/>
          <a:lstStyle/>
          <a:p>
            <a:pPr>
              <a:defRPr b="1">
                <a:solidFill>
                  <a:schemeClr val="accent2">
                    <a:hueOff val="-202083"/>
                    <a:satOff val="17755"/>
                    <a:lumOff val="-16089"/>
                  </a:schemeClr>
                </a:solidFill>
              </a:defRPr>
            </a:pPr>
            <a:r>
              <a:t>(45) ‘</a:t>
            </a:r>
            <a:r>
              <a:rPr u="sng" cap="all">
                <a:ln w="12700" cap="flat">
                  <a:solidFill>
                    <a:srgbClr val="000000"/>
                  </a:solidFill>
                  <a:prstDash val="solid"/>
                  <a:miter lim="400000"/>
                </a:ln>
              </a:rPr>
              <a:t>clinical investigation</a:t>
            </a:r>
            <a:r>
              <a:t>’ means </a:t>
            </a:r>
            <a:r>
              <a:rPr u="sng">
                <a:solidFill>
                  <a:schemeClr val="accent3">
                    <a:hueOff val="-274225"/>
                    <a:satOff val="26768"/>
                    <a:lumOff val="11368"/>
                  </a:schemeClr>
                </a:solidFill>
              </a:rPr>
              <a:t>any systematic investigation</a:t>
            </a:r>
            <a:r>
              <a:t> </a:t>
            </a:r>
            <a:r>
              <a:rPr u="sng">
                <a:solidFill>
                  <a:schemeClr val="accent3"/>
                </a:solidFill>
              </a:rPr>
              <a:t>involving one or more human subjects,</a:t>
            </a:r>
            <a:r>
              <a:t> undertaken to assess the </a:t>
            </a:r>
            <a:r>
              <a:rPr u="sng" cap="all">
                <a:solidFill>
                  <a:schemeClr val="accent3">
                    <a:hueOff val="914338"/>
                    <a:satOff val="31515"/>
                    <a:lumOff val="-30790"/>
                  </a:schemeClr>
                </a:solidFill>
              </a:rPr>
              <a:t>safety</a:t>
            </a:r>
            <a:r>
              <a:t> or </a:t>
            </a:r>
            <a:r>
              <a:rPr u="sng" cap="all">
                <a:solidFill>
                  <a:schemeClr val="accent3">
                    <a:hueOff val="914338"/>
                    <a:satOff val="31515"/>
                    <a:lumOff val="-30790"/>
                  </a:schemeClr>
                </a:solidFill>
              </a:rPr>
              <a:t>performance</a:t>
            </a:r>
            <a:r>
              <a:t> of a device;</a:t>
            </a:r>
          </a:p>
        </p:txBody>
      </p:sp>
      <p:sp>
        <p:nvSpPr>
          <p:cNvPr id="526" name="Terms defined in MDR Article 2 in CER context"/>
          <p:cNvSpPr txBox="1">
            <a:spLocks noGrp="1"/>
          </p:cNvSpPr>
          <p:nvPr>
            <p:ph type="title"/>
          </p:nvPr>
        </p:nvSpPr>
        <p:spPr>
          <a:xfrm>
            <a:off x="1206500" y="1079500"/>
            <a:ext cx="9779000" cy="2219325"/>
          </a:xfrm>
          <a:prstGeom prst="rect">
            <a:avLst/>
          </a:prstGeom>
          <a:ln w="9525">
            <a:round/>
          </a:ln>
        </p:spPr>
        <p:txBody>
          <a:bodyPr/>
          <a:lstStyle>
            <a:lvl1pPr defTabSz="1999437">
              <a:defRPr sz="6969" spc="-139">
                <a:solidFill>
                  <a:schemeClr val="accent2">
                    <a:hueOff val="192982"/>
                    <a:satOff val="17755"/>
                    <a:lumOff val="-28483"/>
                  </a:schemeClr>
                </a:solidFill>
              </a:defRPr>
            </a:lvl1pPr>
          </a:lstStyle>
          <a:p>
            <a:r>
              <a:t>Terms defined in MDR Article 2 in CER context </a:t>
            </a:r>
            <a:endParaRPr sz="984" spc="-19"/>
          </a:p>
        </p:txBody>
      </p:sp>
      <p:sp>
        <p:nvSpPr>
          <p:cNvPr id="527" name="aa) Klİnİk araştırma: Bir cihazın güvenlİLİĞİNİ veya performansını değerlendirmek üzere yürütülen, bir veya daha fazla gönüllü insanın dâhil olduğu her türlü sistematik araştırmayı,"/>
          <p:cNvSpPr txBox="1"/>
          <p:nvPr/>
        </p:nvSpPr>
        <p:spPr>
          <a:xfrm>
            <a:off x="13474700" y="4261204"/>
            <a:ext cx="9779000" cy="6752772"/>
          </a:xfrm>
          <a:prstGeom prst="rect">
            <a:avLst/>
          </a:prstGeom>
          <a:ln w="152400">
            <a:solidFill>
              <a:schemeClr val="accent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609600" indent="-609600" algn="l">
              <a:lnSpc>
                <a:spcPct val="90000"/>
              </a:lnSpc>
              <a:spcBef>
                <a:spcPts val="4500"/>
              </a:spcBef>
              <a:buSzPct val="123000"/>
              <a:buChar char="•"/>
              <a:defRPr sz="4800" b="1">
                <a:solidFill>
                  <a:schemeClr val="accent6">
                    <a:satOff val="-20754"/>
                    <a:lumOff val="-16738"/>
                  </a:schemeClr>
                </a:solidFill>
              </a:defRPr>
            </a:pPr>
            <a:r>
              <a:t>aa) </a:t>
            </a:r>
            <a:r>
              <a:rPr u="sng" cap="all">
                <a:ln w="12700" cap="flat">
                  <a:solidFill>
                    <a:srgbClr val="000000"/>
                  </a:solidFill>
                  <a:prstDash val="solid"/>
                  <a:miter lim="400000"/>
                </a:ln>
              </a:rPr>
              <a:t>Klİnİk araştırma</a:t>
            </a:r>
            <a:r>
              <a:rPr cap="all">
                <a:ln w="12700" cap="flat">
                  <a:solidFill>
                    <a:srgbClr val="000000"/>
                  </a:solidFill>
                  <a:prstDash val="solid"/>
                  <a:miter lim="400000"/>
                </a:ln>
              </a:rPr>
              <a:t>:</a:t>
            </a:r>
            <a:r>
              <a:t> Bir cihazın </a:t>
            </a:r>
            <a:r>
              <a:rPr u="sng" cap="all"/>
              <a:t>güvenlİLİĞİNİ</a:t>
            </a:r>
            <a:r>
              <a:t> veya </a:t>
            </a:r>
            <a:r>
              <a:rPr u="sng" cap="all"/>
              <a:t>performansını</a:t>
            </a:r>
            <a:r>
              <a:t> değerlendirmek üzere yürütülen, </a:t>
            </a:r>
            <a:r>
              <a:rPr u="sng">
                <a:solidFill>
                  <a:schemeClr val="accent6">
                    <a:satOff val="-16844"/>
                    <a:lumOff val="-30747"/>
                  </a:schemeClr>
                </a:solidFill>
              </a:rPr>
              <a:t>bir veya daha fazla gönüllü insanın dâhil olduğu</a:t>
            </a:r>
            <a:r>
              <a:t> </a:t>
            </a:r>
            <a:r>
              <a:rPr u="sng">
                <a:solidFill>
                  <a:schemeClr val="accent6"/>
                </a:solidFill>
              </a:rPr>
              <a:t>her türlü sistematik araştırmayı,</a:t>
            </a:r>
          </a:p>
        </p:txBody>
      </p:sp>
      <p:grpSp>
        <p:nvGrpSpPr>
          <p:cNvPr id="530" name="Tıbbi Cihaz Yönetmeliğinde ‘KLİNİK DEĞERLENDİRME RAPORU’ Bağlamında Yer Alan Tanımlar (MADDE 3)"/>
          <p:cNvGrpSpPr/>
          <p:nvPr/>
        </p:nvGrpSpPr>
        <p:grpSpPr>
          <a:xfrm>
            <a:off x="13258800" y="952500"/>
            <a:ext cx="10210800" cy="2752725"/>
            <a:chOff x="0" y="0"/>
            <a:chExt cx="10210800" cy="2752725"/>
          </a:xfrm>
        </p:grpSpPr>
        <p:sp>
          <p:nvSpPr>
            <p:cNvPr id="529" name="Tıbbi Cihaz Yönetmeliğinde ‘KLİNİK DEĞERLENDİRME RAPORU’ Bağlamında Yer Alan Tanımlar (MADDE 3)"/>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lvl1pPr algn="l" defTabSz="1146019">
                <a:lnSpc>
                  <a:spcPct val="80000"/>
                </a:lnSpc>
                <a:defRPr sz="3995" b="1" spc="-79">
                  <a:solidFill>
                    <a:schemeClr val="accent6">
                      <a:satOff val="-16844"/>
                      <a:lumOff val="-30747"/>
                    </a:schemeClr>
                  </a:solidFill>
                </a:defRPr>
              </a:lvl1pPr>
            </a:lstStyle>
            <a:p>
              <a:r>
                <a:t>Tıbbi Cihaz Yönetmeliğinde ‘KLİNİK DEĞERLENDİRME RAPORU’ Bağlamında Yer Alan Tanımlar (MADDE 3) </a:t>
              </a:r>
            </a:p>
          </p:txBody>
        </p:sp>
        <p:pic>
          <p:nvPicPr>
            <p:cNvPr id="528" name="Tıbbi Cihaz Yönetmeliğinde ‘KLİNİK DEĞERLENDİRME RAPORU’ Bağlamında Yer Alan Tanımlar (MADDE 3) Tıbbi Cihaz Yönetmeliğinde ‘KLİNİK DEĞERLENDİRME RAPORU’ Bağlamında Yer Alan Tanımlar (MADDE 3) " descr="Tıbbi Cihaz Yönetmeliğinde ‘KLİNİK DEĞERLENDİRME RAPORU’ Bağlamında Yer Alan Tanımlar (MADDE 3) Tıbbi Cihaz Yönetmeliğinde ‘KLİNİK DEĞERLENDİRME RAPORU’ Bağlamında Yer Alan Tanımlar (MADDE 3) "/>
            <p:cNvPicPr>
              <a:picLocks/>
            </p:cNvPicPr>
            <p:nvPr/>
          </p:nvPicPr>
          <p:blipFill>
            <a:blip r:embed="rId2"/>
            <a:stretch>
              <a:fillRect/>
            </a:stretch>
          </p:blipFill>
          <p:spPr>
            <a:xfrm>
              <a:off x="0" y="0"/>
              <a:ext cx="10210800" cy="2752725"/>
            </a:xfrm>
            <a:prstGeom prst="rect">
              <a:avLst/>
            </a:prstGeom>
            <a:effectLst/>
          </p:spPr>
        </p:pic>
      </p:grpSp>
      <p:sp>
        <p:nvSpPr>
          <p:cNvPr id="2" name="Slide Number Placeholder 1">
            <a:extLst>
              <a:ext uri="{FF2B5EF4-FFF2-40B4-BE49-F238E27FC236}">
                <a16:creationId xmlns:a16="http://schemas.microsoft.com/office/drawing/2014/main" id="{C6A45E7C-3B4F-3A66-E8A5-16D8A4BC7A79}"/>
              </a:ext>
            </a:extLst>
          </p:cNvPr>
          <p:cNvSpPr>
            <a:spLocks noGrp="1"/>
          </p:cNvSpPr>
          <p:nvPr>
            <p:ph type="sldNum" sz="quarter" idx="2"/>
          </p:nvPr>
        </p:nvSpPr>
        <p:spPr/>
        <p:txBody>
          <a:bodyPr/>
          <a:lstStyle/>
          <a:p>
            <a:fld id="{86CB4B4D-7CA3-9044-876B-883B54F8677D}" type="slidenum">
              <a:rPr lang="en-US" smtClean="0"/>
              <a:t>65</a:t>
            </a:fld>
            <a:endParaRPr lang="en-US"/>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48) ‘clinical data’ means information concerning safety or performance that is generated from the use of a device and is sourced from the following:…"/>
          <p:cNvSpPr txBox="1">
            <a:spLocks noGrp="1"/>
          </p:cNvSpPr>
          <p:nvPr>
            <p:ph type="body" sz="half" idx="1"/>
          </p:nvPr>
        </p:nvSpPr>
        <p:spPr>
          <a:prstGeom prst="rect">
            <a:avLst/>
          </a:prstGeom>
          <a:ln w="152400">
            <a:solidFill>
              <a:schemeClr val="accent5"/>
            </a:solidFill>
          </a:ln>
        </p:spPr>
        <p:txBody>
          <a:bodyPr/>
          <a:lstStyle/>
          <a:p>
            <a:pPr marL="469391" indent="-469391" defTabSz="1877520">
              <a:spcBef>
                <a:spcPts val="3400"/>
              </a:spcBef>
              <a:defRPr sz="3696" b="1">
                <a:solidFill>
                  <a:schemeClr val="accent2">
                    <a:hueOff val="-202083"/>
                    <a:satOff val="17755"/>
                    <a:lumOff val="-16089"/>
                  </a:schemeClr>
                </a:solidFill>
              </a:defRPr>
            </a:pPr>
            <a:r>
              <a:t>(48) ‘</a:t>
            </a:r>
            <a:r>
              <a:rPr u="sng" cap="all">
                <a:ln w="12700" cap="flat">
                  <a:solidFill>
                    <a:srgbClr val="000000"/>
                  </a:solidFill>
                  <a:prstDash val="solid"/>
                  <a:miter lim="400000"/>
                </a:ln>
              </a:rPr>
              <a:t>clinical data</a:t>
            </a:r>
            <a:r>
              <a:t>’ means information concerning safety or performance that is generated from the use of a device and is sourced from the following: </a:t>
            </a:r>
            <a:endParaRPr sz="924"/>
          </a:p>
          <a:p>
            <a:pPr marL="938783" lvl="1" indent="-469391" defTabSz="1877520">
              <a:spcBef>
                <a:spcPts val="3400"/>
              </a:spcBef>
              <a:defRPr sz="2464" b="1">
                <a:solidFill>
                  <a:schemeClr val="accent2">
                    <a:hueOff val="-202083"/>
                    <a:satOff val="17755"/>
                    <a:lumOff val="-16089"/>
                  </a:schemeClr>
                </a:solidFill>
              </a:defRPr>
            </a:pPr>
            <a:r>
              <a:t>clinical investigation(s) of the device concerned, </a:t>
            </a:r>
          </a:p>
          <a:p>
            <a:pPr marL="938783" lvl="1" indent="-469391" defTabSz="1877520">
              <a:spcBef>
                <a:spcPts val="3400"/>
              </a:spcBef>
              <a:defRPr sz="2464" b="1">
                <a:solidFill>
                  <a:schemeClr val="accent2">
                    <a:hueOff val="-202083"/>
                    <a:satOff val="17755"/>
                    <a:lumOff val="-16089"/>
                  </a:schemeClr>
                </a:solidFill>
              </a:defRPr>
            </a:pPr>
            <a:r>
              <a:t>clinical investigation(s) or other studies reported in scientific literature, of a device for which equivalence to the device in question can be demonstrated, </a:t>
            </a:r>
          </a:p>
          <a:p>
            <a:pPr marL="938783" lvl="1" indent="-469391" defTabSz="1877520">
              <a:spcBef>
                <a:spcPts val="3400"/>
              </a:spcBef>
              <a:defRPr sz="2464" b="1">
                <a:solidFill>
                  <a:schemeClr val="accent2">
                    <a:hueOff val="-202083"/>
                    <a:satOff val="17755"/>
                    <a:lumOff val="-16089"/>
                  </a:schemeClr>
                </a:solidFill>
              </a:defRPr>
            </a:pPr>
            <a:r>
              <a:t>reports published in peer reviewed scientific literature on other clinical experience of either the device in question or a device for which equivalence to the device in question can be demonstrated, </a:t>
            </a:r>
          </a:p>
          <a:p>
            <a:pPr marL="938783" lvl="1" indent="-469391" defTabSz="1877520">
              <a:spcBef>
                <a:spcPts val="3400"/>
              </a:spcBef>
              <a:defRPr sz="2464" b="1">
                <a:solidFill>
                  <a:schemeClr val="accent2">
                    <a:hueOff val="-202083"/>
                    <a:satOff val="17755"/>
                    <a:lumOff val="-16089"/>
                  </a:schemeClr>
                </a:solidFill>
              </a:defRPr>
            </a:pPr>
            <a:r>
              <a:t>clinically relevant information coming from post-market surveillance, in particular the post-market clinical follow-up; </a:t>
            </a:r>
          </a:p>
        </p:txBody>
      </p:sp>
      <p:sp>
        <p:nvSpPr>
          <p:cNvPr id="533" name="Terms defined in MDR Article 2 in CER context"/>
          <p:cNvSpPr txBox="1">
            <a:spLocks noGrp="1"/>
          </p:cNvSpPr>
          <p:nvPr>
            <p:ph type="title"/>
          </p:nvPr>
        </p:nvSpPr>
        <p:spPr>
          <a:xfrm>
            <a:off x="1206500" y="1079500"/>
            <a:ext cx="9779000" cy="2219325"/>
          </a:xfrm>
          <a:prstGeom prst="rect">
            <a:avLst/>
          </a:prstGeom>
          <a:ln w="9525">
            <a:round/>
          </a:ln>
        </p:spPr>
        <p:txBody>
          <a:bodyPr/>
          <a:lstStyle>
            <a:lvl1pPr defTabSz="1999437">
              <a:defRPr sz="6969" spc="-139">
                <a:solidFill>
                  <a:schemeClr val="accent2">
                    <a:hueOff val="192982"/>
                    <a:satOff val="17755"/>
                    <a:lumOff val="-28483"/>
                  </a:schemeClr>
                </a:solidFill>
              </a:defRPr>
            </a:lvl1pPr>
          </a:lstStyle>
          <a:p>
            <a:r>
              <a:t>Terms defined in MDR Article 2 in CER context </a:t>
            </a:r>
            <a:endParaRPr sz="984" spc="-19"/>
          </a:p>
        </p:txBody>
      </p:sp>
      <p:sp>
        <p:nvSpPr>
          <p:cNvPr id="534" name="ff) Klİnİk verİ: Bir cihazın kullanımından elde edilen ve bu Yönetmelik uyarınca;…"/>
          <p:cNvSpPr txBox="1"/>
          <p:nvPr/>
        </p:nvSpPr>
        <p:spPr>
          <a:xfrm>
            <a:off x="13474700" y="4261204"/>
            <a:ext cx="9779000" cy="8256630"/>
          </a:xfrm>
          <a:prstGeom prst="rect">
            <a:avLst/>
          </a:prstGeom>
          <a:ln w="152400">
            <a:solidFill>
              <a:schemeClr val="accent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432815" indent="-432815" algn="l" defTabSz="1731220">
              <a:lnSpc>
                <a:spcPct val="90000"/>
              </a:lnSpc>
              <a:spcBef>
                <a:spcPts val="3100"/>
              </a:spcBef>
              <a:buSzPct val="123000"/>
              <a:buChar char="•"/>
              <a:defRPr sz="3407" b="1">
                <a:solidFill>
                  <a:schemeClr val="accent6">
                    <a:satOff val="-20754"/>
                    <a:lumOff val="-16738"/>
                  </a:schemeClr>
                </a:solidFill>
              </a:defRPr>
            </a:pPr>
            <a:r>
              <a:t>ff) </a:t>
            </a:r>
            <a:r>
              <a:rPr u="sng" cap="all">
                <a:ln w="12700" cap="flat">
                  <a:solidFill>
                    <a:schemeClr val="accent6">
                      <a:satOff val="-16844"/>
                      <a:lumOff val="-30747"/>
                    </a:schemeClr>
                  </a:solidFill>
                  <a:prstDash val="solid"/>
                  <a:miter lim="400000"/>
                </a:ln>
              </a:rPr>
              <a:t>Klİnİk verİ: </a:t>
            </a:r>
            <a:r>
              <a:t>Bir cihazın kullanımından elde edilen ve bu Yönetmelik uyarınca;</a:t>
            </a:r>
            <a:br/>
            <a:endParaRPr/>
          </a:p>
          <a:p>
            <a:pPr marL="766444" lvl="1" indent="-333628" algn="l" defTabSz="1731220">
              <a:lnSpc>
                <a:spcPct val="90000"/>
              </a:lnSpc>
              <a:spcBef>
                <a:spcPts val="3100"/>
              </a:spcBef>
              <a:buSzPct val="123000"/>
              <a:buChar char="•"/>
              <a:defRPr sz="3407" b="1">
                <a:solidFill>
                  <a:schemeClr val="accent6">
                    <a:satOff val="-20754"/>
                    <a:lumOff val="-16738"/>
                  </a:schemeClr>
                </a:solidFill>
              </a:defRPr>
            </a:pPr>
            <a:r>
              <a:rPr sz="2626"/>
              <a:t>1) İlgili cihazın klinik araştırmasından veya araştırmalarından,</a:t>
            </a:r>
          </a:p>
          <a:p>
            <a:pPr marL="766444" lvl="1" indent="-333628" algn="l" defTabSz="1731220">
              <a:lnSpc>
                <a:spcPct val="90000"/>
              </a:lnSpc>
              <a:spcBef>
                <a:spcPts val="3100"/>
              </a:spcBef>
              <a:buSzPct val="123000"/>
              <a:buChar char="•"/>
              <a:defRPr sz="3407" b="1">
                <a:solidFill>
                  <a:schemeClr val="accent6">
                    <a:satOff val="-20754"/>
                    <a:lumOff val="-16738"/>
                  </a:schemeClr>
                </a:solidFill>
              </a:defRPr>
            </a:pPr>
            <a:r>
              <a:rPr sz="2626"/>
              <a:t>2) Söz konusu cihaza eşdeğerliliği gösterilebilen bir cihazla ilgili klinik araştırma/araştırmalardan ya da bilimsel literatürde raporlanan diğer çalışmalardan,</a:t>
            </a:r>
          </a:p>
          <a:p>
            <a:pPr marL="766444" lvl="1" indent="-333628" algn="l" defTabSz="1731220">
              <a:lnSpc>
                <a:spcPct val="90000"/>
              </a:lnSpc>
              <a:spcBef>
                <a:spcPts val="3100"/>
              </a:spcBef>
              <a:buSzPct val="123000"/>
              <a:buChar char="•"/>
              <a:defRPr sz="3407" b="1">
                <a:solidFill>
                  <a:schemeClr val="accent6">
                    <a:satOff val="-20754"/>
                    <a:lumOff val="-16738"/>
                  </a:schemeClr>
                </a:solidFill>
              </a:defRPr>
            </a:pPr>
            <a:r>
              <a:rPr sz="2626"/>
              <a:t>3) Söz konusu cihaza veya bu cihaza eşdeğerliliği gösterilebilen bir cihaza yönelik diğer klinik tecrübelere ilişkin hakemli bilimsel literatürde yayımlanmış raporlardan,</a:t>
            </a:r>
          </a:p>
          <a:p>
            <a:pPr marL="766444" lvl="1" indent="-333628" algn="l" defTabSz="1731220">
              <a:lnSpc>
                <a:spcPct val="90000"/>
              </a:lnSpc>
              <a:spcBef>
                <a:spcPts val="3100"/>
              </a:spcBef>
              <a:buSzPct val="123000"/>
              <a:buChar char="•"/>
              <a:defRPr sz="3407" b="1">
                <a:solidFill>
                  <a:schemeClr val="accent6">
                    <a:satOff val="-20754"/>
                    <a:lumOff val="-16738"/>
                  </a:schemeClr>
                </a:solidFill>
              </a:defRPr>
            </a:pPr>
            <a:r>
              <a:rPr sz="2626"/>
              <a:t>4) Piyasaya arz sonrası gözetimden, özellikle piyasaya arz sonrası klinik takipten gelen klinik açıdan ilgili bilgilerden, sağlanan güvenlilik ve performansa ilişkin bilgileri,</a:t>
            </a:r>
          </a:p>
        </p:txBody>
      </p:sp>
      <p:grpSp>
        <p:nvGrpSpPr>
          <p:cNvPr id="537" name="Tıbbi Cihaz Yönetmeliğinde ‘KLİNİK DEĞERLENDİRME RAPORU’ Bağlamında Yer Alan Tanımlar (MADDE 3)"/>
          <p:cNvGrpSpPr/>
          <p:nvPr/>
        </p:nvGrpSpPr>
        <p:grpSpPr>
          <a:xfrm>
            <a:off x="13258800" y="952500"/>
            <a:ext cx="10210800" cy="2752725"/>
            <a:chOff x="0" y="0"/>
            <a:chExt cx="10210800" cy="2752725"/>
          </a:xfrm>
        </p:grpSpPr>
        <p:sp>
          <p:nvSpPr>
            <p:cNvPr id="536" name="Tıbbi Cihaz Yönetmeliğinde ‘KLİNİK DEĞERLENDİRME RAPORU’ Bağlamında Yer Alan Tanımlar (MADDE 3)"/>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lvl1pPr algn="l" defTabSz="1146019">
                <a:lnSpc>
                  <a:spcPct val="80000"/>
                </a:lnSpc>
                <a:defRPr sz="3995" b="1" spc="-79">
                  <a:solidFill>
                    <a:schemeClr val="accent6">
                      <a:satOff val="-16844"/>
                      <a:lumOff val="-30747"/>
                    </a:schemeClr>
                  </a:solidFill>
                </a:defRPr>
              </a:lvl1pPr>
            </a:lstStyle>
            <a:p>
              <a:r>
                <a:t>Tıbbi Cihaz Yönetmeliğinde ‘KLİNİK DEĞERLENDİRME RAPORU’ Bağlamında Yer Alan Tanımlar (MADDE 3) </a:t>
              </a:r>
            </a:p>
          </p:txBody>
        </p:sp>
        <p:pic>
          <p:nvPicPr>
            <p:cNvPr id="535" name="Tıbbi Cihaz Yönetmeliğinde ‘KLİNİK DEĞERLENDİRME RAPORU’ Bağlamında Yer Alan Tanımlar (MADDE 3) Tıbbi Cihaz Yönetmeliğinde ‘KLİNİK DEĞERLENDİRME RAPORU’ Bağlamında Yer Alan Tanımlar (MADDE 3) " descr="Tıbbi Cihaz Yönetmeliğinde ‘KLİNİK DEĞERLENDİRME RAPORU’ Bağlamında Yer Alan Tanımlar (MADDE 3) Tıbbi Cihaz Yönetmeliğinde ‘KLİNİK DEĞERLENDİRME RAPORU’ Bağlamında Yer Alan Tanımlar (MADDE 3) "/>
            <p:cNvPicPr>
              <a:picLocks/>
            </p:cNvPicPr>
            <p:nvPr/>
          </p:nvPicPr>
          <p:blipFill>
            <a:blip r:embed="rId2"/>
            <a:stretch>
              <a:fillRect/>
            </a:stretch>
          </p:blipFill>
          <p:spPr>
            <a:xfrm>
              <a:off x="0" y="0"/>
              <a:ext cx="10210800" cy="2752725"/>
            </a:xfrm>
            <a:prstGeom prst="rect">
              <a:avLst/>
            </a:prstGeom>
            <a:effectLst/>
          </p:spPr>
        </p:pic>
      </p:grpSp>
      <p:grpSp>
        <p:nvGrpSpPr>
          <p:cNvPr id="540" name="!"/>
          <p:cNvGrpSpPr/>
          <p:nvPr/>
        </p:nvGrpSpPr>
        <p:grpSpPr>
          <a:xfrm>
            <a:off x="47485" y="88085"/>
            <a:ext cx="768630" cy="1906630"/>
            <a:chOff x="0" y="0"/>
            <a:chExt cx="768629" cy="1906629"/>
          </a:xfrm>
        </p:grpSpPr>
        <p:sp>
          <p:nvSpPr>
            <p:cNvPr id="539" name="!"/>
            <p:cNvSpPr txBox="1"/>
            <p:nvPr/>
          </p:nvSpPr>
          <p:spPr>
            <a:xfrm>
              <a:off x="76200" y="76200"/>
              <a:ext cx="616230" cy="1754230"/>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9900" b="1">
                  <a:solidFill>
                    <a:schemeClr val="accent5"/>
                  </a:solidFill>
                </a:defRPr>
              </a:lvl1pPr>
            </a:lstStyle>
            <a:p>
              <a:r>
                <a:t>!</a:t>
              </a:r>
            </a:p>
          </p:txBody>
        </p:sp>
        <p:pic>
          <p:nvPicPr>
            <p:cNvPr id="538" name="! !" descr="! !"/>
            <p:cNvPicPr>
              <a:picLocks/>
            </p:cNvPicPr>
            <p:nvPr/>
          </p:nvPicPr>
          <p:blipFill>
            <a:blip r:embed="rId3"/>
            <a:stretch>
              <a:fillRect/>
            </a:stretch>
          </p:blipFill>
          <p:spPr>
            <a:xfrm>
              <a:off x="0" y="0"/>
              <a:ext cx="768630" cy="1906630"/>
            </a:xfrm>
            <a:prstGeom prst="rect">
              <a:avLst/>
            </a:prstGeom>
            <a:effectLst/>
          </p:spPr>
        </p:pic>
      </p:grpSp>
      <p:sp>
        <p:nvSpPr>
          <p:cNvPr id="2" name="Slide Number Placeholder 1">
            <a:extLst>
              <a:ext uri="{FF2B5EF4-FFF2-40B4-BE49-F238E27FC236}">
                <a16:creationId xmlns:a16="http://schemas.microsoft.com/office/drawing/2014/main" id="{99520D07-4225-1AF8-AE72-7CC179E219AA}"/>
              </a:ext>
            </a:extLst>
          </p:cNvPr>
          <p:cNvSpPr>
            <a:spLocks noGrp="1"/>
          </p:cNvSpPr>
          <p:nvPr>
            <p:ph type="sldNum" sz="quarter" idx="2"/>
          </p:nvPr>
        </p:nvSpPr>
        <p:spPr/>
        <p:txBody>
          <a:bodyPr/>
          <a:lstStyle/>
          <a:p>
            <a:fld id="{86CB4B4D-7CA3-9044-876B-883B54F8677D}" type="slidenum">
              <a:rPr lang="en-US" smtClean="0"/>
              <a:t>66</a:t>
            </a:fld>
            <a:endParaRPr lang="en-US"/>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51) ‘clinical evidence’ means clinical data and clinical evaluation results pertaining to a device of a sufficient amount and quality to allow a qualified assessment of whether the device is safe and achieves the intended clinical benefit(s), when used "/>
          <p:cNvSpPr txBox="1">
            <a:spLocks noGrp="1"/>
          </p:cNvSpPr>
          <p:nvPr>
            <p:ph type="body" sz="half" idx="1"/>
          </p:nvPr>
        </p:nvSpPr>
        <p:spPr>
          <a:xfrm>
            <a:off x="1206500" y="4248504"/>
            <a:ext cx="9779000" cy="7975941"/>
          </a:xfrm>
          <a:prstGeom prst="rect">
            <a:avLst/>
          </a:prstGeom>
          <a:ln w="152400">
            <a:solidFill>
              <a:schemeClr val="accent5"/>
            </a:solidFill>
          </a:ln>
        </p:spPr>
        <p:txBody>
          <a:bodyPr/>
          <a:lstStyle/>
          <a:p>
            <a:pPr>
              <a:defRPr b="1">
                <a:solidFill>
                  <a:schemeClr val="accent2">
                    <a:hueOff val="-202083"/>
                    <a:satOff val="17755"/>
                    <a:lumOff val="-16089"/>
                  </a:schemeClr>
                </a:solidFill>
              </a:defRPr>
            </a:pPr>
            <a:r>
              <a:t>(51) ‘</a:t>
            </a:r>
            <a:r>
              <a:rPr u="sng" cap="all">
                <a:ln w="12700" cap="flat">
                  <a:solidFill>
                    <a:srgbClr val="000000"/>
                  </a:solidFill>
                  <a:prstDash val="solid"/>
                  <a:miter lim="400000"/>
                </a:ln>
              </a:rPr>
              <a:t>clinical evidence</a:t>
            </a:r>
            <a:r>
              <a:t>’ means clinical data and clinical evaluation results pertaining to a device of a sufficient amount and quality to allow a qualified assessment of whether the device is safe and achieves the intended clinical benefit(s), when used as intended by the manufacturer;</a:t>
            </a:r>
          </a:p>
        </p:txBody>
      </p:sp>
      <p:sp>
        <p:nvSpPr>
          <p:cNvPr id="543" name="Terms defined in MDR Article 2 in CER context"/>
          <p:cNvSpPr txBox="1">
            <a:spLocks noGrp="1"/>
          </p:cNvSpPr>
          <p:nvPr>
            <p:ph type="title"/>
          </p:nvPr>
        </p:nvSpPr>
        <p:spPr>
          <a:xfrm>
            <a:off x="1206500" y="1079500"/>
            <a:ext cx="9779000" cy="2219325"/>
          </a:xfrm>
          <a:prstGeom prst="rect">
            <a:avLst/>
          </a:prstGeom>
          <a:ln w="9525">
            <a:round/>
          </a:ln>
        </p:spPr>
        <p:txBody>
          <a:bodyPr/>
          <a:lstStyle>
            <a:lvl1pPr defTabSz="1999437">
              <a:defRPr sz="6969" spc="-139">
                <a:solidFill>
                  <a:schemeClr val="accent2">
                    <a:hueOff val="192982"/>
                    <a:satOff val="17755"/>
                    <a:lumOff val="-28483"/>
                  </a:schemeClr>
                </a:solidFill>
              </a:defRPr>
            </a:lvl1pPr>
          </a:lstStyle>
          <a:p>
            <a:r>
              <a:t>Terms defined in MDR Article 2 in CER context </a:t>
            </a:r>
            <a:endParaRPr sz="984" spc="-19"/>
          </a:p>
        </p:txBody>
      </p:sp>
      <p:sp>
        <p:nvSpPr>
          <p:cNvPr id="544" name="dd) Klİnİk kanıt: İmalatçının belirlediği amaç kapsamında kullanıldığında, cihazın güvenliliğine ve amaçlanan klinik faydasına/faydalarına yönelik nitelikli bir değerlendirmeye imkân tanımak üzere cihaza ilişkin yeterli miktarda ve kalitede klinik "/>
          <p:cNvSpPr txBox="1"/>
          <p:nvPr/>
        </p:nvSpPr>
        <p:spPr>
          <a:xfrm>
            <a:off x="13474700" y="4261204"/>
            <a:ext cx="9779000" cy="7950541"/>
          </a:xfrm>
          <a:prstGeom prst="rect">
            <a:avLst/>
          </a:prstGeom>
          <a:ln w="152400">
            <a:solidFill>
              <a:schemeClr val="accent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609600" indent="-609600" algn="l">
              <a:lnSpc>
                <a:spcPct val="90000"/>
              </a:lnSpc>
              <a:spcBef>
                <a:spcPts val="4500"/>
              </a:spcBef>
              <a:buSzPct val="123000"/>
              <a:buChar char="•"/>
              <a:defRPr sz="4800" b="1">
                <a:solidFill>
                  <a:schemeClr val="accent6">
                    <a:satOff val="-20754"/>
                    <a:lumOff val="-16738"/>
                  </a:schemeClr>
                </a:solidFill>
              </a:defRPr>
            </a:pPr>
            <a:r>
              <a:t>dd) </a:t>
            </a:r>
            <a:r>
              <a:rPr u="sng" cap="all">
                <a:ln w="12700" cap="flat">
                  <a:solidFill>
                    <a:srgbClr val="000000"/>
                  </a:solidFill>
                  <a:prstDash val="solid"/>
                  <a:miter lim="400000"/>
                </a:ln>
              </a:rPr>
              <a:t>Klİnİk kanıt</a:t>
            </a:r>
            <a:r>
              <a:rPr cap="all">
                <a:ln w="12700" cap="flat">
                  <a:solidFill>
                    <a:srgbClr val="000000"/>
                  </a:solidFill>
                  <a:prstDash val="solid"/>
                  <a:miter lim="400000"/>
                </a:ln>
              </a:rPr>
              <a:t>:</a:t>
            </a:r>
            <a:r>
              <a:t> İmalatçının belirlediği amaç kapsamında kullanıldığında, cihazın güvenliliğine ve amaçlanan klinik faydasına/faydalarına yönelik nitelikli bir değerlendirmeye imkân tanımak üzere cihaza ilişkin yeterli miktarda ve kalitede klinik veriyi ve klinik değerlendirme sonuçlarını,</a:t>
            </a:r>
          </a:p>
        </p:txBody>
      </p:sp>
      <p:grpSp>
        <p:nvGrpSpPr>
          <p:cNvPr id="547" name="Tıbbi Cihaz Yönetmeliğinde ‘KLİNİK DEĞERLENDİRME RAPORU’ Bağlamında Yer Alan Tanımlar (MADDE 3)"/>
          <p:cNvGrpSpPr/>
          <p:nvPr/>
        </p:nvGrpSpPr>
        <p:grpSpPr>
          <a:xfrm>
            <a:off x="13258800" y="952500"/>
            <a:ext cx="10210800" cy="2752725"/>
            <a:chOff x="0" y="0"/>
            <a:chExt cx="10210800" cy="2752725"/>
          </a:xfrm>
        </p:grpSpPr>
        <p:sp>
          <p:nvSpPr>
            <p:cNvPr id="546" name="Tıbbi Cihaz Yönetmeliğinde ‘KLİNİK DEĞERLENDİRME RAPORU’ Bağlamında Yer Alan Tanımlar (MADDE 3)"/>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lvl1pPr algn="l" defTabSz="1146019">
                <a:lnSpc>
                  <a:spcPct val="80000"/>
                </a:lnSpc>
                <a:defRPr sz="3995" b="1" spc="-79">
                  <a:solidFill>
                    <a:schemeClr val="accent6">
                      <a:satOff val="-16844"/>
                      <a:lumOff val="-30747"/>
                    </a:schemeClr>
                  </a:solidFill>
                </a:defRPr>
              </a:lvl1pPr>
            </a:lstStyle>
            <a:p>
              <a:r>
                <a:t>Tıbbi Cihaz Yönetmeliğinde ‘KLİNİK DEĞERLENDİRME RAPORU’ Bağlamında Yer Alan Tanımlar (MADDE 3) </a:t>
              </a:r>
            </a:p>
          </p:txBody>
        </p:sp>
        <p:pic>
          <p:nvPicPr>
            <p:cNvPr id="545" name="Tıbbi Cihaz Yönetmeliğinde ‘KLİNİK DEĞERLENDİRME RAPORU’ Bağlamında Yer Alan Tanımlar (MADDE 3) Tıbbi Cihaz Yönetmeliğinde ‘KLİNİK DEĞERLENDİRME RAPORU’ Bağlamında Yer Alan Tanımlar (MADDE 3) " descr="Tıbbi Cihaz Yönetmeliğinde ‘KLİNİK DEĞERLENDİRME RAPORU’ Bağlamında Yer Alan Tanımlar (MADDE 3) Tıbbi Cihaz Yönetmeliğinde ‘KLİNİK DEĞERLENDİRME RAPORU’ Bağlamında Yer Alan Tanımlar (MADDE 3) "/>
            <p:cNvPicPr>
              <a:picLocks/>
            </p:cNvPicPr>
            <p:nvPr/>
          </p:nvPicPr>
          <p:blipFill>
            <a:blip r:embed="rId2"/>
            <a:stretch>
              <a:fillRect/>
            </a:stretch>
          </p:blipFill>
          <p:spPr>
            <a:xfrm>
              <a:off x="0" y="0"/>
              <a:ext cx="10210800" cy="2752725"/>
            </a:xfrm>
            <a:prstGeom prst="rect">
              <a:avLst/>
            </a:prstGeom>
            <a:effectLst/>
          </p:spPr>
        </p:pic>
      </p:grpSp>
      <p:sp>
        <p:nvSpPr>
          <p:cNvPr id="2" name="Slide Number Placeholder 1">
            <a:extLst>
              <a:ext uri="{FF2B5EF4-FFF2-40B4-BE49-F238E27FC236}">
                <a16:creationId xmlns:a16="http://schemas.microsoft.com/office/drawing/2014/main" id="{F309C463-8015-74B8-A6EC-1AB87E929ABE}"/>
              </a:ext>
            </a:extLst>
          </p:cNvPr>
          <p:cNvSpPr>
            <a:spLocks noGrp="1"/>
          </p:cNvSpPr>
          <p:nvPr>
            <p:ph type="sldNum" sz="quarter" idx="2"/>
          </p:nvPr>
        </p:nvSpPr>
        <p:spPr/>
        <p:txBody>
          <a:bodyPr/>
          <a:lstStyle/>
          <a:p>
            <a:fld id="{86CB4B4D-7CA3-9044-876B-883B54F8677D}" type="slidenum">
              <a:rPr lang="en-US" smtClean="0"/>
              <a:t>67</a:t>
            </a:fld>
            <a:endParaRPr lang="en-US"/>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52) ‘clinical performance’ means the ability of a device, resulting from any direct or indirect medical effects which stem from its technical or functional characteristics, including diagnostic characteristics, to achieve its intended purpose as claimed"/>
          <p:cNvSpPr txBox="1">
            <a:spLocks noGrp="1"/>
          </p:cNvSpPr>
          <p:nvPr>
            <p:ph type="body" sz="half" idx="1"/>
          </p:nvPr>
        </p:nvSpPr>
        <p:spPr>
          <a:prstGeom prst="rect">
            <a:avLst/>
          </a:prstGeom>
          <a:ln w="152400">
            <a:solidFill>
              <a:schemeClr val="accent5"/>
            </a:solidFill>
          </a:ln>
        </p:spPr>
        <p:txBody>
          <a:bodyPr/>
          <a:lstStyle/>
          <a:p>
            <a:pPr marL="554736" indent="-554736" defTabSz="2218888">
              <a:spcBef>
                <a:spcPts val="4000"/>
              </a:spcBef>
              <a:defRPr sz="4368" b="1">
                <a:solidFill>
                  <a:schemeClr val="accent2">
                    <a:hueOff val="-202083"/>
                    <a:satOff val="17755"/>
                    <a:lumOff val="-16089"/>
                  </a:schemeClr>
                </a:solidFill>
              </a:defRPr>
            </a:pPr>
            <a:r>
              <a:t>(52) ‘</a:t>
            </a:r>
            <a:r>
              <a:rPr u="sng" cap="all">
                <a:ln w="12700" cap="flat">
                  <a:solidFill>
                    <a:srgbClr val="000000"/>
                  </a:solidFill>
                  <a:prstDash val="solid"/>
                  <a:miter lim="400000"/>
                </a:ln>
              </a:rPr>
              <a:t>clinical performance</a:t>
            </a:r>
            <a:r>
              <a:t>’ means the ability of a device, resulting from any direct or indirect medical effects which stem from its technical or functional characteristics, including diagnostic characteristics, to achieve its intended purpose as claimed by the manufacturer, thereby leading to a clinical benefit for patients, when used as intended by the manufacturer;</a:t>
            </a:r>
          </a:p>
        </p:txBody>
      </p:sp>
      <p:sp>
        <p:nvSpPr>
          <p:cNvPr id="550" name="Terms defined in MDR Article 2 in CER context"/>
          <p:cNvSpPr txBox="1">
            <a:spLocks noGrp="1"/>
          </p:cNvSpPr>
          <p:nvPr>
            <p:ph type="title"/>
          </p:nvPr>
        </p:nvSpPr>
        <p:spPr>
          <a:xfrm>
            <a:off x="1206500" y="1079500"/>
            <a:ext cx="9779000" cy="2219325"/>
          </a:xfrm>
          <a:prstGeom prst="rect">
            <a:avLst/>
          </a:prstGeom>
          <a:ln w="9525">
            <a:round/>
          </a:ln>
        </p:spPr>
        <p:txBody>
          <a:bodyPr/>
          <a:lstStyle>
            <a:lvl1pPr defTabSz="1999437">
              <a:defRPr sz="6969" spc="-139">
                <a:solidFill>
                  <a:schemeClr val="accent2">
                    <a:hueOff val="192982"/>
                    <a:satOff val="17755"/>
                    <a:lumOff val="-28483"/>
                  </a:schemeClr>
                </a:solidFill>
              </a:defRPr>
            </a:lvl1pPr>
          </a:lstStyle>
          <a:p>
            <a:r>
              <a:t>Terms defined in MDR Article 2 in CER context </a:t>
            </a:r>
            <a:endParaRPr sz="984" spc="-19"/>
          </a:p>
        </p:txBody>
      </p:sp>
      <p:sp>
        <p:nvSpPr>
          <p:cNvPr id="551" name="ee) Klİnİk performans: İmalatçının belirlediği amaç kapsamında kullanıldığında cihazın, imalatçı tarafından beyan edilen kullanım amacını yerine getirmek ve bu suretle hastalar üzerinde klinik fayda sağlamak üzere diyagnostik karakteristikleri de dâh"/>
          <p:cNvSpPr txBox="1"/>
          <p:nvPr/>
        </p:nvSpPr>
        <p:spPr>
          <a:xfrm>
            <a:off x="13474700" y="4261204"/>
            <a:ext cx="9779000" cy="8256630"/>
          </a:xfrm>
          <a:prstGeom prst="rect">
            <a:avLst/>
          </a:prstGeom>
          <a:ln w="152400">
            <a:solidFill>
              <a:schemeClr val="accent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554736" indent="-554736" algn="l" defTabSz="2218888">
              <a:lnSpc>
                <a:spcPct val="90000"/>
              </a:lnSpc>
              <a:spcBef>
                <a:spcPts val="4000"/>
              </a:spcBef>
              <a:buSzPct val="123000"/>
              <a:buChar char="•"/>
              <a:defRPr sz="4368" b="1">
                <a:solidFill>
                  <a:schemeClr val="accent6">
                    <a:satOff val="-20754"/>
                    <a:lumOff val="-16738"/>
                  </a:schemeClr>
                </a:solidFill>
              </a:defRPr>
            </a:pPr>
            <a:r>
              <a:t>ee) </a:t>
            </a:r>
            <a:r>
              <a:rPr u="sng" cap="all">
                <a:ln w="12700" cap="flat">
                  <a:solidFill>
                    <a:srgbClr val="000000"/>
                  </a:solidFill>
                  <a:prstDash val="solid"/>
                  <a:miter lim="400000"/>
                </a:ln>
              </a:rPr>
              <a:t>Klİnİk performans</a:t>
            </a:r>
            <a:r>
              <a:rPr cap="all">
                <a:ln w="12700" cap="flat">
                  <a:solidFill>
                    <a:srgbClr val="000000"/>
                  </a:solidFill>
                  <a:prstDash val="solid"/>
                  <a:miter lim="400000"/>
                </a:ln>
              </a:rPr>
              <a:t>:</a:t>
            </a:r>
            <a:r>
              <a:t> İmalatçının belirlediği amaç kapsamında kullanıldığında cihazın, imalatçı tarafından beyan edilen kullanım amacını yerine getirmek ve bu suretle hastalar üzerinde klinik fayda sağlamak üzere diyagnostik karakteristikleri de dâhil olmak üzere, teknik veya işlevsel karakteristiklerinden ortaya çıkan doğrudan veya dolaylı herhangi bir tıbbi etkiyle sonuçlanan kabiliyetini,</a:t>
            </a:r>
          </a:p>
        </p:txBody>
      </p:sp>
      <p:grpSp>
        <p:nvGrpSpPr>
          <p:cNvPr id="554" name="Tıbbi Cihaz Yönetmeliğinde ‘KLİNİK DEĞERLENDİRME RAPORU’ Bağlamında Yer Alan Tanımlar (MADDE 3)"/>
          <p:cNvGrpSpPr/>
          <p:nvPr/>
        </p:nvGrpSpPr>
        <p:grpSpPr>
          <a:xfrm>
            <a:off x="13258800" y="952500"/>
            <a:ext cx="10210800" cy="2752725"/>
            <a:chOff x="0" y="0"/>
            <a:chExt cx="10210800" cy="2752725"/>
          </a:xfrm>
        </p:grpSpPr>
        <p:sp>
          <p:nvSpPr>
            <p:cNvPr id="553" name="Tıbbi Cihaz Yönetmeliğinde ‘KLİNİK DEĞERLENDİRME RAPORU’ Bağlamında Yer Alan Tanımlar (MADDE 3)"/>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lvl1pPr algn="l" defTabSz="1146019">
                <a:lnSpc>
                  <a:spcPct val="80000"/>
                </a:lnSpc>
                <a:defRPr sz="3995" b="1" spc="-79">
                  <a:solidFill>
                    <a:schemeClr val="accent6">
                      <a:satOff val="-16844"/>
                      <a:lumOff val="-30747"/>
                    </a:schemeClr>
                  </a:solidFill>
                </a:defRPr>
              </a:lvl1pPr>
            </a:lstStyle>
            <a:p>
              <a:r>
                <a:t>Tıbbi Cihaz Yönetmeliğinde ‘KLİNİK DEĞERLENDİRME RAPORU’ Bağlamında Yer Alan Tanımlar (MADDE 3) </a:t>
              </a:r>
            </a:p>
          </p:txBody>
        </p:sp>
        <p:pic>
          <p:nvPicPr>
            <p:cNvPr id="552" name="Tıbbi Cihaz Yönetmeliğinde ‘KLİNİK DEĞERLENDİRME RAPORU’ Bağlamında Yer Alan Tanımlar (MADDE 3) Tıbbi Cihaz Yönetmeliğinde ‘KLİNİK DEĞERLENDİRME RAPORU’ Bağlamında Yer Alan Tanımlar (MADDE 3) " descr="Tıbbi Cihaz Yönetmeliğinde ‘KLİNİK DEĞERLENDİRME RAPORU’ Bağlamında Yer Alan Tanımlar (MADDE 3) Tıbbi Cihaz Yönetmeliğinde ‘KLİNİK DEĞERLENDİRME RAPORU’ Bağlamında Yer Alan Tanımlar (MADDE 3) "/>
            <p:cNvPicPr>
              <a:picLocks/>
            </p:cNvPicPr>
            <p:nvPr/>
          </p:nvPicPr>
          <p:blipFill>
            <a:blip r:embed="rId2"/>
            <a:stretch>
              <a:fillRect/>
            </a:stretch>
          </p:blipFill>
          <p:spPr>
            <a:xfrm>
              <a:off x="0" y="0"/>
              <a:ext cx="10210800" cy="2752725"/>
            </a:xfrm>
            <a:prstGeom prst="rect">
              <a:avLst/>
            </a:prstGeom>
            <a:effectLst/>
          </p:spPr>
        </p:pic>
      </p:grpSp>
      <p:sp>
        <p:nvSpPr>
          <p:cNvPr id="2" name="Slide Number Placeholder 1">
            <a:extLst>
              <a:ext uri="{FF2B5EF4-FFF2-40B4-BE49-F238E27FC236}">
                <a16:creationId xmlns:a16="http://schemas.microsoft.com/office/drawing/2014/main" id="{965C3786-D280-FDA7-591C-9EFDDC2B9C22}"/>
              </a:ext>
            </a:extLst>
          </p:cNvPr>
          <p:cNvSpPr>
            <a:spLocks noGrp="1"/>
          </p:cNvSpPr>
          <p:nvPr>
            <p:ph type="sldNum" sz="quarter" idx="2"/>
          </p:nvPr>
        </p:nvSpPr>
        <p:spPr/>
        <p:txBody>
          <a:bodyPr/>
          <a:lstStyle/>
          <a:p>
            <a:fld id="{86CB4B4D-7CA3-9044-876B-883B54F8677D}" type="slidenum">
              <a:rPr lang="en-US" smtClean="0"/>
              <a:t>68</a:t>
            </a:fld>
            <a:endParaRPr lang="en-US"/>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 name="(53) ‘clinical benefit’ means the positive impact of a device on the health of an individual, expressed in terms of a meaningful, measurable, patient-relevant clinical outcome(s), including outcome(s) related to diagnosis, or a positive impact on patient"/>
          <p:cNvSpPr txBox="1">
            <a:spLocks noGrp="1"/>
          </p:cNvSpPr>
          <p:nvPr>
            <p:ph type="body" sz="half" idx="1"/>
          </p:nvPr>
        </p:nvSpPr>
        <p:spPr>
          <a:prstGeom prst="rect">
            <a:avLst/>
          </a:prstGeom>
          <a:ln w="152400">
            <a:solidFill>
              <a:schemeClr val="accent5"/>
            </a:solidFill>
          </a:ln>
        </p:spPr>
        <p:txBody>
          <a:bodyPr/>
          <a:lstStyle/>
          <a:p>
            <a:pPr>
              <a:defRPr b="1">
                <a:solidFill>
                  <a:schemeClr val="accent2">
                    <a:hueOff val="-202083"/>
                    <a:satOff val="17755"/>
                    <a:lumOff val="-16089"/>
                  </a:schemeClr>
                </a:solidFill>
              </a:defRPr>
            </a:pPr>
            <a:r>
              <a:t>(53) ‘</a:t>
            </a:r>
            <a:r>
              <a:rPr u="sng" cap="all">
                <a:ln w="12700" cap="flat">
                  <a:solidFill>
                    <a:srgbClr val="000000"/>
                  </a:solidFill>
                  <a:prstDash val="solid"/>
                  <a:miter lim="400000"/>
                </a:ln>
              </a:rPr>
              <a:t>clinical benefit</a:t>
            </a:r>
            <a:r>
              <a:t>’ means the positive impact of a device on the health of an individual, expressed in terms of a meaningful, measurable, patient-relevant clinical outcome(s), including outcome(s) related to diagnosis, or a positive impact on patient management or public health;</a:t>
            </a:r>
          </a:p>
        </p:txBody>
      </p:sp>
      <p:sp>
        <p:nvSpPr>
          <p:cNvPr id="557" name="Terms defined in MDR Article 2 in CER context"/>
          <p:cNvSpPr txBox="1">
            <a:spLocks noGrp="1"/>
          </p:cNvSpPr>
          <p:nvPr>
            <p:ph type="title"/>
          </p:nvPr>
        </p:nvSpPr>
        <p:spPr>
          <a:xfrm>
            <a:off x="1206500" y="1079500"/>
            <a:ext cx="9779000" cy="2219325"/>
          </a:xfrm>
          <a:prstGeom prst="rect">
            <a:avLst/>
          </a:prstGeom>
          <a:ln w="9525">
            <a:round/>
          </a:ln>
        </p:spPr>
        <p:txBody>
          <a:bodyPr/>
          <a:lstStyle>
            <a:lvl1pPr defTabSz="1999437">
              <a:defRPr sz="6969" spc="-139">
                <a:solidFill>
                  <a:schemeClr val="accent2">
                    <a:hueOff val="192982"/>
                    <a:satOff val="17755"/>
                    <a:lumOff val="-28483"/>
                  </a:schemeClr>
                </a:solidFill>
              </a:defRPr>
            </a:lvl1pPr>
          </a:lstStyle>
          <a:p>
            <a:r>
              <a:t>Terms defined in MDR Article 2 in CER context </a:t>
            </a:r>
            <a:endParaRPr sz="984" spc="-19"/>
          </a:p>
        </p:txBody>
      </p:sp>
      <p:sp>
        <p:nvSpPr>
          <p:cNvPr id="558" name="çç) Klİnİk fayda: Bir cihazın, bireyin sağlığı üzerindeki tanıyla ilgili çıktı/çıktılar da dâhil olmak üzere anlamlı, ölçülebilir, hastayla ilişkili klinik çıktı/çıktılar açısından ifade edilebilen olumlu etkisini ya da cihazın hasta yönetimi veya kam"/>
          <p:cNvSpPr txBox="1"/>
          <p:nvPr/>
        </p:nvSpPr>
        <p:spPr>
          <a:xfrm>
            <a:off x="13474700" y="4261204"/>
            <a:ext cx="9779000" cy="8256630"/>
          </a:xfrm>
          <a:prstGeom prst="rect">
            <a:avLst/>
          </a:prstGeom>
          <a:ln w="152400">
            <a:solidFill>
              <a:schemeClr val="accent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609600" indent="-609600" algn="l">
              <a:lnSpc>
                <a:spcPct val="90000"/>
              </a:lnSpc>
              <a:spcBef>
                <a:spcPts val="4500"/>
              </a:spcBef>
              <a:buSzPct val="123000"/>
              <a:buChar char="•"/>
              <a:defRPr sz="4800" b="1">
                <a:solidFill>
                  <a:schemeClr val="accent6">
                    <a:satOff val="-20754"/>
                    <a:lumOff val="-16738"/>
                  </a:schemeClr>
                </a:solidFill>
              </a:defRPr>
            </a:pPr>
            <a:r>
              <a:t>çç) </a:t>
            </a:r>
            <a:r>
              <a:rPr u="sng" cap="all">
                <a:ln w="12700" cap="flat">
                  <a:solidFill>
                    <a:srgbClr val="000000"/>
                  </a:solidFill>
                  <a:prstDash val="solid"/>
                  <a:miter lim="400000"/>
                </a:ln>
              </a:rPr>
              <a:t>Klİnİk fayda</a:t>
            </a:r>
            <a:r>
              <a:rPr cap="all">
                <a:ln w="12700" cap="flat">
                  <a:solidFill>
                    <a:srgbClr val="000000"/>
                  </a:solidFill>
                  <a:prstDash val="solid"/>
                  <a:miter lim="400000"/>
                </a:ln>
              </a:rPr>
              <a:t>:</a:t>
            </a:r>
            <a:r>
              <a:t> Bir cihazın, bireyin sağlığı üzerindeki tanıyla ilgili çıktı/çıktılar da dâhil olmak üzere anlamlı, ölçülebilir, hastayla ilişkili klinik çıktı/çıktılar açısından ifade edilebilen olumlu etkisini ya da cihazın hasta yönetimi veya kamu sağlığı üzerindeki olumlu etkisini,</a:t>
            </a:r>
          </a:p>
        </p:txBody>
      </p:sp>
      <p:grpSp>
        <p:nvGrpSpPr>
          <p:cNvPr id="561" name="Tıbbi Cihaz Yönetmeliğinde ‘KLİNİK DEĞERLENDİRME RAPORU’ Bağlamında Yer Alan Tanımlar (MADDE 3)"/>
          <p:cNvGrpSpPr/>
          <p:nvPr/>
        </p:nvGrpSpPr>
        <p:grpSpPr>
          <a:xfrm>
            <a:off x="13258800" y="952500"/>
            <a:ext cx="10210800" cy="2752725"/>
            <a:chOff x="0" y="0"/>
            <a:chExt cx="10210800" cy="2752725"/>
          </a:xfrm>
        </p:grpSpPr>
        <p:sp>
          <p:nvSpPr>
            <p:cNvPr id="560" name="Tıbbi Cihaz Yönetmeliğinde ‘KLİNİK DEĞERLENDİRME RAPORU’ Bağlamında Yer Alan Tanımlar (MADDE 3)"/>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lvl1pPr algn="l" defTabSz="1146019">
                <a:lnSpc>
                  <a:spcPct val="80000"/>
                </a:lnSpc>
                <a:defRPr sz="3995" b="1" spc="-79">
                  <a:solidFill>
                    <a:schemeClr val="accent6">
                      <a:satOff val="-16844"/>
                      <a:lumOff val="-30747"/>
                    </a:schemeClr>
                  </a:solidFill>
                </a:defRPr>
              </a:lvl1pPr>
            </a:lstStyle>
            <a:p>
              <a:r>
                <a:t>Tıbbi Cihaz Yönetmeliğinde ‘KLİNİK DEĞERLENDİRME RAPORU’ Bağlamında Yer Alan Tanımlar (MADDE 3) </a:t>
              </a:r>
            </a:p>
          </p:txBody>
        </p:sp>
        <p:pic>
          <p:nvPicPr>
            <p:cNvPr id="559" name="Tıbbi Cihaz Yönetmeliğinde ‘KLİNİK DEĞERLENDİRME RAPORU’ Bağlamında Yer Alan Tanımlar (MADDE 3) Tıbbi Cihaz Yönetmeliğinde ‘KLİNİK DEĞERLENDİRME RAPORU’ Bağlamında Yer Alan Tanımlar (MADDE 3) " descr="Tıbbi Cihaz Yönetmeliğinde ‘KLİNİK DEĞERLENDİRME RAPORU’ Bağlamında Yer Alan Tanımlar (MADDE 3) Tıbbi Cihaz Yönetmeliğinde ‘KLİNİK DEĞERLENDİRME RAPORU’ Bağlamında Yer Alan Tanımlar (MADDE 3) "/>
            <p:cNvPicPr>
              <a:picLocks/>
            </p:cNvPicPr>
            <p:nvPr/>
          </p:nvPicPr>
          <p:blipFill>
            <a:blip r:embed="rId2"/>
            <a:stretch>
              <a:fillRect/>
            </a:stretch>
          </p:blipFill>
          <p:spPr>
            <a:xfrm>
              <a:off x="0" y="0"/>
              <a:ext cx="10210800" cy="2752725"/>
            </a:xfrm>
            <a:prstGeom prst="rect">
              <a:avLst/>
            </a:prstGeom>
            <a:effectLst/>
          </p:spPr>
        </p:pic>
      </p:grpSp>
      <p:sp>
        <p:nvSpPr>
          <p:cNvPr id="2" name="Slide Number Placeholder 1">
            <a:extLst>
              <a:ext uri="{FF2B5EF4-FFF2-40B4-BE49-F238E27FC236}">
                <a16:creationId xmlns:a16="http://schemas.microsoft.com/office/drawing/2014/main" id="{9D7575DE-9C98-EA20-95FF-D66E842D4579}"/>
              </a:ext>
            </a:extLst>
          </p:cNvPr>
          <p:cNvSpPr>
            <a:spLocks noGrp="1"/>
          </p:cNvSpPr>
          <p:nvPr>
            <p:ph type="sldNum" sz="quarter" idx="2"/>
          </p:nvPr>
        </p:nvSpPr>
        <p:spPr/>
        <p:txBody>
          <a:bodyPr/>
          <a:lstStyle/>
          <a:p>
            <a:fld id="{86CB4B4D-7CA3-9044-876B-883B54F8677D}" type="slidenum">
              <a:rPr lang="en-US" smtClean="0"/>
              <a:t>69</a:t>
            </a:fld>
            <a:endParaRPr lang="en-US"/>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EU-Medical Device Regulation (EU-MDR)"/>
          <p:cNvSpPr txBox="1">
            <a:spLocks noGrp="1"/>
          </p:cNvSpPr>
          <p:nvPr>
            <p:ph type="title"/>
          </p:nvPr>
        </p:nvSpPr>
        <p:spPr>
          <a:prstGeom prst="rect">
            <a:avLst/>
          </a:prstGeom>
        </p:spPr>
        <p:txBody>
          <a:bodyPr/>
          <a:lstStyle>
            <a:lvl1pPr>
              <a:defRPr>
                <a:solidFill>
                  <a:schemeClr val="accent1">
                    <a:hueOff val="114395"/>
                    <a:lumOff val="-24975"/>
                  </a:schemeClr>
                </a:solidFill>
              </a:defRPr>
            </a:lvl1pPr>
          </a:lstStyle>
          <a:p>
            <a:r>
              <a:t>EU-Medical Device Regulation (EU-MDR)</a:t>
            </a:r>
          </a:p>
        </p:txBody>
      </p:sp>
      <p:sp>
        <p:nvSpPr>
          <p:cNvPr id="181" name="Mayıs 2017 - Mayıs 2021 sektörün hazırlanması İçİn tanınan süre"/>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726440">
              <a:defRPr sz="4840">
                <a:solidFill>
                  <a:srgbClr val="5E5E5E"/>
                </a:solidFill>
              </a:defRPr>
            </a:pPr>
            <a:r>
              <a:rPr u="sng">
                <a:ln w="12700" cap="flat">
                  <a:solidFill>
                    <a:srgbClr val="000000"/>
                  </a:solidFill>
                  <a:prstDash val="solid"/>
                  <a:miter lim="400000"/>
                </a:ln>
                <a:effectLst>
                  <a:outerShdw blurRad="11176" dist="55880" dir="18900000" rotWithShape="0">
                    <a:srgbClr val="000000"/>
                  </a:outerShdw>
                </a:effectLst>
              </a:rPr>
              <a:t>Mayıs 2017 - Mayıs 2021</a:t>
            </a:r>
            <a:r>
              <a:t> </a:t>
            </a:r>
            <a:r>
              <a:rPr u="sng" cap="all">
                <a:ln w="12700" cap="flat">
                  <a:solidFill>
                    <a:srgbClr val="000000"/>
                  </a:solidFill>
                  <a:prstDash val="solid"/>
                  <a:miter lim="400000"/>
                </a:ln>
                <a:solidFill>
                  <a:schemeClr val="accent5"/>
                </a:solidFill>
              </a:rPr>
              <a:t>sektörün hazırlanması İçİn tanınan süre</a:t>
            </a:r>
          </a:p>
        </p:txBody>
      </p:sp>
      <p:sp>
        <p:nvSpPr>
          <p:cNvPr id="182" name="Yürürlüğe giren yeni kuralların doğru bir şekilde anlamlandırılması ve üreticilerin kurumlarında gerekli düzenlemeleri buna göre yapabilmesi çok önemlidir."/>
          <p:cNvSpPr txBox="1">
            <a:spLocks noGrp="1"/>
          </p:cNvSpPr>
          <p:nvPr>
            <p:ph type="body" idx="1"/>
          </p:nvPr>
        </p:nvSpPr>
        <p:spPr>
          <a:prstGeom prst="rect">
            <a:avLst/>
          </a:prstGeom>
          <a:ln w="9525">
            <a:round/>
          </a:ln>
        </p:spPr>
        <p:txBody>
          <a:bodyPr/>
          <a:lstStyle/>
          <a:p>
            <a:pPr marL="597408" indent="-597408" defTabSz="2389572">
              <a:spcBef>
                <a:spcPts val="4400"/>
              </a:spcBef>
              <a:defRPr sz="9800" b="1">
                <a:solidFill>
                  <a:schemeClr val="accent1">
                    <a:lumOff val="-13575"/>
                  </a:schemeClr>
                </a:solidFill>
              </a:defRPr>
            </a:pPr>
            <a:r>
              <a:t>Yürürlüğe giren yeni kuralların </a:t>
            </a:r>
            <a:r>
              <a:rPr>
                <a:ln w="12700" cap="flat">
                  <a:solidFill>
                    <a:srgbClr val="000000"/>
                  </a:solidFill>
                  <a:prstDash val="solid"/>
                  <a:miter lim="400000"/>
                </a:ln>
                <a:solidFill>
                  <a:schemeClr val="accent5"/>
                </a:solidFill>
              </a:rPr>
              <a:t>doğru bir şekilde anlamlandırılması</a:t>
            </a:r>
            <a:r>
              <a:t> ve üreticilerin kurumlarında </a:t>
            </a:r>
            <a:r>
              <a:rPr>
                <a:ln w="12700" cap="flat">
                  <a:solidFill>
                    <a:srgbClr val="000000"/>
                  </a:solidFill>
                  <a:prstDash val="solid"/>
                  <a:miter lim="400000"/>
                </a:ln>
                <a:solidFill>
                  <a:schemeClr val="accent5"/>
                </a:solidFill>
              </a:rPr>
              <a:t>gerekli düzenlemeleri buna göre yapabilmesi çok önemlidir.</a:t>
            </a:r>
          </a:p>
        </p:txBody>
      </p:sp>
      <p:sp>
        <p:nvSpPr>
          <p:cNvPr id="2" name="Slide Number Placeholder 1">
            <a:extLst>
              <a:ext uri="{FF2B5EF4-FFF2-40B4-BE49-F238E27FC236}">
                <a16:creationId xmlns:a16="http://schemas.microsoft.com/office/drawing/2014/main" id="{7C6179C0-7D84-F0AD-CD9C-678DD08AF093}"/>
              </a:ext>
            </a:extLst>
          </p:cNvPr>
          <p:cNvSpPr>
            <a:spLocks noGrp="1"/>
          </p:cNvSpPr>
          <p:nvPr>
            <p:ph type="sldNum" sz="quarter" idx="2"/>
          </p:nvPr>
        </p:nvSpPr>
        <p:spPr/>
        <p:txBody>
          <a:bodyPr/>
          <a:lstStyle/>
          <a:p>
            <a:fld id="{86CB4B4D-7CA3-9044-876B-883B54F8677D}" type="slidenum">
              <a:rPr lang="en-US" smtClean="0"/>
              <a:t>7</a:t>
            </a:fld>
            <a:endParaRPr lang="en-US"/>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7) ‘generic device group’ means a set of devices having the same or similar intended purposes or a commonality of technology allowing them to be classified in a generic manner not reflecting specific characteristics;"/>
          <p:cNvSpPr txBox="1">
            <a:spLocks noGrp="1"/>
          </p:cNvSpPr>
          <p:nvPr>
            <p:ph type="body" sz="half" idx="1"/>
          </p:nvPr>
        </p:nvSpPr>
        <p:spPr>
          <a:xfrm>
            <a:off x="1206500" y="4248504"/>
            <a:ext cx="9779000" cy="7022448"/>
          </a:xfrm>
          <a:prstGeom prst="rect">
            <a:avLst/>
          </a:prstGeom>
          <a:ln w="152400">
            <a:solidFill>
              <a:schemeClr val="accent5"/>
            </a:solidFill>
          </a:ln>
        </p:spPr>
        <p:txBody>
          <a:bodyPr/>
          <a:lstStyle/>
          <a:p>
            <a:pPr>
              <a:defRPr b="1">
                <a:solidFill>
                  <a:schemeClr val="accent2">
                    <a:hueOff val="-202083"/>
                    <a:satOff val="17755"/>
                    <a:lumOff val="-16089"/>
                  </a:schemeClr>
                </a:solidFill>
              </a:defRPr>
            </a:pPr>
            <a:r>
              <a:t>(7) ‘</a:t>
            </a:r>
            <a:r>
              <a:rPr u="sng" cap="all">
                <a:ln w="12700" cap="flat">
                  <a:solidFill>
                    <a:srgbClr val="000000"/>
                  </a:solidFill>
                  <a:prstDash val="solid"/>
                  <a:miter lim="400000"/>
                </a:ln>
              </a:rPr>
              <a:t>generic device group</a:t>
            </a:r>
            <a:r>
              <a:t>’ means a set of devices having the same or similar intended purposes or a commonality of technology allowing them to be classified in a generic manner not reflecting specific characteristics;</a:t>
            </a:r>
          </a:p>
        </p:txBody>
      </p:sp>
      <p:sp>
        <p:nvSpPr>
          <p:cNvPr id="564" name="Terms defined in MDR Article 2 in CER context"/>
          <p:cNvSpPr txBox="1">
            <a:spLocks noGrp="1"/>
          </p:cNvSpPr>
          <p:nvPr>
            <p:ph type="title"/>
          </p:nvPr>
        </p:nvSpPr>
        <p:spPr>
          <a:xfrm>
            <a:off x="1206500" y="1079500"/>
            <a:ext cx="9779000" cy="2219325"/>
          </a:xfrm>
          <a:prstGeom prst="rect">
            <a:avLst/>
          </a:prstGeom>
          <a:ln w="9525">
            <a:round/>
          </a:ln>
        </p:spPr>
        <p:txBody>
          <a:bodyPr/>
          <a:lstStyle>
            <a:lvl1pPr defTabSz="1999437">
              <a:defRPr sz="6969" spc="-139">
                <a:solidFill>
                  <a:schemeClr val="accent2">
                    <a:hueOff val="192982"/>
                    <a:satOff val="17755"/>
                    <a:lumOff val="-28483"/>
                  </a:schemeClr>
                </a:solidFill>
              </a:defRPr>
            </a:lvl1pPr>
          </a:lstStyle>
          <a:p>
            <a:r>
              <a:t>Terms defined in MDR Article 2 in CER context </a:t>
            </a:r>
            <a:endParaRPr sz="984" spc="-19"/>
          </a:p>
        </p:txBody>
      </p:sp>
      <p:sp>
        <p:nvSpPr>
          <p:cNvPr id="565" name="z) Jenerİk cİhaz grubu: Spesifik karakteristiklerini yansıtmadan jenerik olarak sınıflandırılmalarını mümkün kılacak şekilde aynı veya benzer kullanım amaçlarına veya ortak teknolojiye sahip cihaz grubunu/kümesini,"/>
          <p:cNvSpPr txBox="1"/>
          <p:nvPr/>
        </p:nvSpPr>
        <p:spPr>
          <a:xfrm>
            <a:off x="13474700" y="4261204"/>
            <a:ext cx="9779000" cy="7103609"/>
          </a:xfrm>
          <a:prstGeom prst="rect">
            <a:avLst/>
          </a:prstGeom>
          <a:ln w="152400">
            <a:solidFill>
              <a:schemeClr val="accent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609600" indent="-609600" algn="l">
              <a:lnSpc>
                <a:spcPct val="90000"/>
              </a:lnSpc>
              <a:spcBef>
                <a:spcPts val="4500"/>
              </a:spcBef>
              <a:buSzPct val="123000"/>
              <a:buChar char="•"/>
              <a:defRPr sz="4800" b="1">
                <a:solidFill>
                  <a:schemeClr val="accent6">
                    <a:satOff val="-20754"/>
                    <a:lumOff val="-16738"/>
                  </a:schemeClr>
                </a:solidFill>
              </a:defRPr>
            </a:pPr>
            <a:r>
              <a:t>z) </a:t>
            </a:r>
            <a:r>
              <a:rPr u="sng" cap="all">
                <a:ln w="12700" cap="flat">
                  <a:solidFill>
                    <a:srgbClr val="000000"/>
                  </a:solidFill>
                  <a:prstDash val="solid"/>
                  <a:miter lim="400000"/>
                </a:ln>
              </a:rPr>
              <a:t>Jenerİk cİhaz grubu</a:t>
            </a:r>
            <a:r>
              <a:rPr cap="all">
                <a:ln w="12700" cap="flat">
                  <a:solidFill>
                    <a:srgbClr val="000000"/>
                  </a:solidFill>
                  <a:prstDash val="solid"/>
                  <a:miter lim="400000"/>
                </a:ln>
              </a:rPr>
              <a:t>:</a:t>
            </a:r>
            <a:r>
              <a:t> Spesifik karakteristiklerini yansıtmadan jenerik olarak sınıflandırılmalarını mümkün kılacak şekilde aynı veya benzer kullanım amaçlarına veya ortak teknolojiye sahip cihaz grubunu/kümesini,</a:t>
            </a:r>
          </a:p>
        </p:txBody>
      </p:sp>
      <p:grpSp>
        <p:nvGrpSpPr>
          <p:cNvPr id="568" name="Tıbbi Cihaz Yönetmeliğinde ‘KLİNİK DEĞERLENDİRME RAPORU’ Bağlamında Yer Alan Tanımlar (MADDE 3)"/>
          <p:cNvGrpSpPr/>
          <p:nvPr/>
        </p:nvGrpSpPr>
        <p:grpSpPr>
          <a:xfrm>
            <a:off x="13258800" y="952500"/>
            <a:ext cx="10210800" cy="2752725"/>
            <a:chOff x="0" y="0"/>
            <a:chExt cx="10210800" cy="2752725"/>
          </a:xfrm>
        </p:grpSpPr>
        <p:sp>
          <p:nvSpPr>
            <p:cNvPr id="567" name="Tıbbi Cihaz Yönetmeliğinde ‘KLİNİK DEĞERLENDİRME RAPORU’ Bağlamında Yer Alan Tanımlar (MADDE 3)"/>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lvl1pPr algn="l" defTabSz="1146019">
                <a:lnSpc>
                  <a:spcPct val="80000"/>
                </a:lnSpc>
                <a:defRPr sz="3995" b="1" spc="-79">
                  <a:solidFill>
                    <a:schemeClr val="accent6">
                      <a:satOff val="-16844"/>
                      <a:lumOff val="-30747"/>
                    </a:schemeClr>
                  </a:solidFill>
                </a:defRPr>
              </a:lvl1pPr>
            </a:lstStyle>
            <a:p>
              <a:r>
                <a:t>Tıbbi Cihaz Yönetmeliğinde ‘KLİNİK DEĞERLENDİRME RAPORU’ Bağlamında Yer Alan Tanımlar (MADDE 3) </a:t>
              </a:r>
            </a:p>
          </p:txBody>
        </p:sp>
        <p:pic>
          <p:nvPicPr>
            <p:cNvPr id="566" name="Tıbbi Cihaz Yönetmeliğinde ‘KLİNİK DEĞERLENDİRME RAPORU’ Bağlamında Yer Alan Tanımlar (MADDE 3) Tıbbi Cihaz Yönetmeliğinde ‘KLİNİK DEĞERLENDİRME RAPORU’ Bağlamında Yer Alan Tanımlar (MADDE 3) " descr="Tıbbi Cihaz Yönetmeliğinde ‘KLİNİK DEĞERLENDİRME RAPORU’ Bağlamında Yer Alan Tanımlar (MADDE 3) Tıbbi Cihaz Yönetmeliğinde ‘KLİNİK DEĞERLENDİRME RAPORU’ Bağlamında Yer Alan Tanımlar (MADDE 3) "/>
            <p:cNvPicPr>
              <a:picLocks/>
            </p:cNvPicPr>
            <p:nvPr/>
          </p:nvPicPr>
          <p:blipFill>
            <a:blip r:embed="rId2"/>
            <a:stretch>
              <a:fillRect/>
            </a:stretch>
          </p:blipFill>
          <p:spPr>
            <a:xfrm>
              <a:off x="0" y="0"/>
              <a:ext cx="10210800" cy="2752725"/>
            </a:xfrm>
            <a:prstGeom prst="rect">
              <a:avLst/>
            </a:prstGeom>
            <a:effectLst/>
          </p:spPr>
        </p:pic>
      </p:grpSp>
      <p:grpSp>
        <p:nvGrpSpPr>
          <p:cNvPr id="571" name="!"/>
          <p:cNvGrpSpPr/>
          <p:nvPr/>
        </p:nvGrpSpPr>
        <p:grpSpPr>
          <a:xfrm>
            <a:off x="47485" y="88085"/>
            <a:ext cx="768630" cy="1906630"/>
            <a:chOff x="0" y="0"/>
            <a:chExt cx="768629" cy="1906629"/>
          </a:xfrm>
        </p:grpSpPr>
        <p:sp>
          <p:nvSpPr>
            <p:cNvPr id="570" name="!"/>
            <p:cNvSpPr txBox="1"/>
            <p:nvPr/>
          </p:nvSpPr>
          <p:spPr>
            <a:xfrm>
              <a:off x="76200" y="76200"/>
              <a:ext cx="616230" cy="1754230"/>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9900" b="1">
                  <a:solidFill>
                    <a:schemeClr val="accent5"/>
                  </a:solidFill>
                </a:defRPr>
              </a:lvl1pPr>
            </a:lstStyle>
            <a:p>
              <a:r>
                <a:t>!</a:t>
              </a:r>
            </a:p>
          </p:txBody>
        </p:sp>
        <p:pic>
          <p:nvPicPr>
            <p:cNvPr id="569" name="! !" descr="! !"/>
            <p:cNvPicPr>
              <a:picLocks/>
            </p:cNvPicPr>
            <p:nvPr/>
          </p:nvPicPr>
          <p:blipFill>
            <a:blip r:embed="rId3"/>
            <a:stretch>
              <a:fillRect/>
            </a:stretch>
          </p:blipFill>
          <p:spPr>
            <a:xfrm>
              <a:off x="0" y="0"/>
              <a:ext cx="768630" cy="1906630"/>
            </a:xfrm>
            <a:prstGeom prst="rect">
              <a:avLst/>
            </a:prstGeom>
            <a:effectLst/>
          </p:spPr>
        </p:pic>
      </p:grpSp>
      <p:sp>
        <p:nvSpPr>
          <p:cNvPr id="2" name="Slide Number Placeholder 1">
            <a:extLst>
              <a:ext uri="{FF2B5EF4-FFF2-40B4-BE49-F238E27FC236}">
                <a16:creationId xmlns:a16="http://schemas.microsoft.com/office/drawing/2014/main" id="{29807AFD-586A-1ED8-C221-D022C0A64441}"/>
              </a:ext>
            </a:extLst>
          </p:cNvPr>
          <p:cNvSpPr>
            <a:spLocks noGrp="1"/>
          </p:cNvSpPr>
          <p:nvPr>
            <p:ph type="sldNum" sz="quarter" idx="2"/>
          </p:nvPr>
        </p:nvSpPr>
        <p:spPr/>
        <p:txBody>
          <a:bodyPr/>
          <a:lstStyle/>
          <a:p>
            <a:fld id="{86CB4B4D-7CA3-9044-876B-883B54F8677D}" type="slidenum">
              <a:rPr lang="en-US" smtClean="0"/>
              <a:t>70</a:t>
            </a:fld>
            <a:endParaRPr lang="en-US"/>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Terms defined in MDR within CER context"/>
          <p:cNvSpPr txBox="1">
            <a:spLocks noGrp="1"/>
          </p:cNvSpPr>
          <p:nvPr>
            <p:ph type="title"/>
          </p:nvPr>
        </p:nvSpPr>
        <p:spPr>
          <a:prstGeom prst="rect">
            <a:avLst/>
          </a:prstGeom>
        </p:spPr>
        <p:txBody>
          <a:bodyPr/>
          <a:lstStyle>
            <a:lvl1pPr>
              <a:defRPr>
                <a:solidFill>
                  <a:schemeClr val="accent2">
                    <a:hueOff val="192982"/>
                    <a:satOff val="17755"/>
                    <a:lumOff val="-28483"/>
                  </a:schemeClr>
                </a:solidFill>
              </a:defRPr>
            </a:lvl1pPr>
          </a:lstStyle>
          <a:p>
            <a:r>
              <a:t>Terms defined in MDR within CER context </a:t>
            </a:r>
            <a:endParaRPr sz="1200" spc="-24"/>
          </a:p>
        </p:txBody>
      </p:sp>
      <p:sp>
        <p:nvSpPr>
          <p:cNvPr id="574" name="Slide Subtitle"/>
          <p:cNvSpPr txBox="1">
            <a:spLocks noGrp="1"/>
          </p:cNvSpPr>
          <p:nvPr>
            <p:ph type="body" idx="21"/>
          </p:nvPr>
        </p:nvSpPr>
        <p:spPr>
          <a:prstGeom prst="rect">
            <a:avLst/>
          </a:prstGeom>
        </p:spPr>
        <p:txBody>
          <a:bodyPr/>
          <a:lstStyle/>
          <a:p>
            <a:endParaRPr/>
          </a:p>
        </p:txBody>
      </p:sp>
      <p:sp>
        <p:nvSpPr>
          <p:cNvPr id="575" name="‘well-established technology’: this terminology is used in Article 52(5) and Article 61(8) of the MDR, but is not defined in these articles. Bu tanım MDCG 2020-6’da veriliyor)…"/>
          <p:cNvSpPr txBox="1">
            <a:spLocks noGrp="1"/>
          </p:cNvSpPr>
          <p:nvPr>
            <p:ph type="body" idx="1"/>
          </p:nvPr>
        </p:nvSpPr>
        <p:spPr>
          <a:xfrm>
            <a:off x="1206500" y="3829404"/>
            <a:ext cx="21971000" cy="8256012"/>
          </a:xfrm>
          <a:prstGeom prst="rect">
            <a:avLst/>
          </a:prstGeom>
        </p:spPr>
        <p:txBody>
          <a:bodyPr/>
          <a:lstStyle/>
          <a:p>
            <a:pPr marL="475488" indent="-475488" defTabSz="1901904">
              <a:spcBef>
                <a:spcPts val="3500"/>
              </a:spcBef>
              <a:defRPr sz="4914" b="1">
                <a:solidFill>
                  <a:schemeClr val="accent2">
                    <a:hueOff val="-202083"/>
                    <a:satOff val="17755"/>
                    <a:lumOff val="-16089"/>
                  </a:schemeClr>
                </a:solidFill>
              </a:defRPr>
            </a:pPr>
            <a:r>
              <a:t>‘</a:t>
            </a:r>
            <a:r>
              <a:rPr cap="all">
                <a:ln w="12700" cap="flat">
                  <a:solidFill>
                    <a:schemeClr val="accent3">
                      <a:hueOff val="-274225"/>
                      <a:satOff val="26768"/>
                      <a:lumOff val="11368"/>
                    </a:schemeClr>
                  </a:solidFill>
                  <a:prstDash val="solid"/>
                  <a:miter lim="400000"/>
                </a:ln>
                <a:solidFill>
                  <a:schemeClr val="accent2">
                    <a:hueOff val="192982"/>
                    <a:satOff val="17755"/>
                    <a:lumOff val="-28483"/>
                  </a:schemeClr>
                </a:solidFill>
                <a:effectLst>
                  <a:outerShdw blurRad="9906" dist="49530" dir="18900000" rotWithShape="0">
                    <a:srgbClr val="000000"/>
                  </a:outerShdw>
                </a:effectLst>
              </a:rPr>
              <a:t>well-established technology</a:t>
            </a:r>
            <a:r>
              <a:t>’: this terminology is </a:t>
            </a:r>
            <a:r>
              <a:rPr u="sng"/>
              <a:t>used in </a:t>
            </a:r>
            <a:r>
              <a:rPr u="sng">
                <a:ln w="12700" cap="flat">
                  <a:solidFill>
                    <a:srgbClr val="000000"/>
                  </a:solidFill>
                  <a:prstDash val="solid"/>
                  <a:miter lim="400000"/>
                </a:ln>
                <a:solidFill>
                  <a:schemeClr val="accent5"/>
                </a:solidFill>
              </a:rPr>
              <a:t>Article 52(5)</a:t>
            </a:r>
            <a:r>
              <a:rPr u="sng"/>
              <a:t> and </a:t>
            </a:r>
            <a:r>
              <a:rPr u="sng">
                <a:ln w="12700" cap="flat">
                  <a:solidFill>
                    <a:srgbClr val="000000"/>
                  </a:solidFill>
                  <a:prstDash val="solid"/>
                  <a:miter lim="400000"/>
                </a:ln>
                <a:solidFill>
                  <a:schemeClr val="accent5"/>
                </a:solidFill>
              </a:rPr>
              <a:t>Article 61(8)</a:t>
            </a:r>
            <a:r>
              <a:rPr u="sng"/>
              <a:t> of the MDR, but is not defined in these articles</a:t>
            </a:r>
            <a:r>
              <a:t>. Bu tanım MDCG 2020-6’da veriliyor)</a:t>
            </a:r>
          </a:p>
          <a:p>
            <a:pPr marL="475488" indent="-475488" defTabSz="1901904">
              <a:spcBef>
                <a:spcPts val="3500"/>
              </a:spcBef>
              <a:defRPr sz="4914" b="1">
                <a:solidFill>
                  <a:schemeClr val="accent2">
                    <a:hueOff val="-202083"/>
                    <a:satOff val="17755"/>
                    <a:lumOff val="-16089"/>
                  </a:schemeClr>
                </a:solidFill>
              </a:defRPr>
            </a:pPr>
            <a:r>
              <a:t>The term is not restricted to the devices listed in Article 61(6b </a:t>
            </a:r>
            <a:r>
              <a:rPr>
                <a:solidFill>
                  <a:schemeClr val="accent5"/>
                </a:solidFill>
              </a:rPr>
              <a:t>[that are sutures, staples, dental fillings, dental braces, tooth crowns, screws, wedges, plates, wires, pins, clips or connectors for which the clinical evaluation is based on sufficient clinical data and is in compliance with the relevant product-specific CS, where such a CS is available.]</a:t>
            </a:r>
            <a:r>
              <a:t>); </a:t>
            </a:r>
            <a:r>
              <a:rPr u="sng"/>
              <a:t>Article 61(8) explicitly states that this includes devices similar to the exempted devices listed in Article 61(6b), which might be added to that list in future</a:t>
            </a:r>
            <a:r>
              <a:t>.                                                                                                                                                                                                                                                                                               </a:t>
            </a:r>
          </a:p>
        </p:txBody>
      </p:sp>
      <p:grpSp>
        <p:nvGrpSpPr>
          <p:cNvPr id="578" name="!"/>
          <p:cNvGrpSpPr/>
          <p:nvPr/>
        </p:nvGrpSpPr>
        <p:grpSpPr>
          <a:xfrm>
            <a:off x="47485" y="88085"/>
            <a:ext cx="768630" cy="1906630"/>
            <a:chOff x="0" y="0"/>
            <a:chExt cx="768629" cy="1906629"/>
          </a:xfrm>
        </p:grpSpPr>
        <p:sp>
          <p:nvSpPr>
            <p:cNvPr id="577" name="!"/>
            <p:cNvSpPr txBox="1"/>
            <p:nvPr/>
          </p:nvSpPr>
          <p:spPr>
            <a:xfrm>
              <a:off x="76200" y="76200"/>
              <a:ext cx="616230" cy="1754230"/>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9900" b="1">
                  <a:solidFill>
                    <a:schemeClr val="accent5"/>
                  </a:solidFill>
                </a:defRPr>
              </a:lvl1pPr>
            </a:lstStyle>
            <a:p>
              <a:r>
                <a:t>!</a:t>
              </a:r>
            </a:p>
          </p:txBody>
        </p:sp>
        <p:pic>
          <p:nvPicPr>
            <p:cNvPr id="576" name="! !" descr="! !"/>
            <p:cNvPicPr>
              <a:picLocks/>
            </p:cNvPicPr>
            <p:nvPr/>
          </p:nvPicPr>
          <p:blipFill>
            <a:blip r:embed="rId2"/>
            <a:stretch>
              <a:fillRect/>
            </a:stretch>
          </p:blipFill>
          <p:spPr>
            <a:xfrm>
              <a:off x="0" y="0"/>
              <a:ext cx="768630" cy="1906630"/>
            </a:xfrm>
            <a:prstGeom prst="rect">
              <a:avLst/>
            </a:prstGeom>
            <a:effectLst/>
          </p:spPr>
        </p:pic>
      </p:grpSp>
      <p:sp>
        <p:nvSpPr>
          <p:cNvPr id="2" name="Slide Number Placeholder 1">
            <a:extLst>
              <a:ext uri="{FF2B5EF4-FFF2-40B4-BE49-F238E27FC236}">
                <a16:creationId xmlns:a16="http://schemas.microsoft.com/office/drawing/2014/main" id="{406CD51A-84BD-B38B-987F-F97D0AE4942F}"/>
              </a:ext>
            </a:extLst>
          </p:cNvPr>
          <p:cNvSpPr>
            <a:spLocks noGrp="1"/>
          </p:cNvSpPr>
          <p:nvPr>
            <p:ph type="sldNum" sz="quarter" idx="2"/>
          </p:nvPr>
        </p:nvSpPr>
        <p:spPr/>
        <p:txBody>
          <a:bodyPr/>
          <a:lstStyle/>
          <a:p>
            <a:fld id="{86CB4B4D-7CA3-9044-876B-883B54F8677D}" type="slidenum">
              <a:rPr lang="en-US" smtClean="0"/>
              <a:t>71</a:t>
            </a:fld>
            <a:endParaRPr lang="en-US"/>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Terms defined in MDR within CER context"/>
          <p:cNvSpPr txBox="1">
            <a:spLocks noGrp="1"/>
          </p:cNvSpPr>
          <p:nvPr>
            <p:ph type="title"/>
          </p:nvPr>
        </p:nvSpPr>
        <p:spPr>
          <a:prstGeom prst="rect">
            <a:avLst/>
          </a:prstGeom>
        </p:spPr>
        <p:txBody>
          <a:bodyPr/>
          <a:lstStyle>
            <a:lvl1pPr>
              <a:defRPr>
                <a:solidFill>
                  <a:schemeClr val="accent2">
                    <a:hueOff val="192982"/>
                    <a:satOff val="17755"/>
                    <a:lumOff val="-28483"/>
                  </a:schemeClr>
                </a:solidFill>
              </a:defRPr>
            </a:lvl1pPr>
          </a:lstStyle>
          <a:p>
            <a:r>
              <a:t>Terms defined in MDR within CER context </a:t>
            </a:r>
            <a:endParaRPr sz="1200" spc="-24"/>
          </a:p>
        </p:txBody>
      </p:sp>
      <p:sp>
        <p:nvSpPr>
          <p:cNvPr id="581" name="Slide Subtitle"/>
          <p:cNvSpPr txBox="1">
            <a:spLocks noGrp="1"/>
          </p:cNvSpPr>
          <p:nvPr>
            <p:ph type="body" idx="21"/>
          </p:nvPr>
        </p:nvSpPr>
        <p:spPr>
          <a:prstGeom prst="rect">
            <a:avLst/>
          </a:prstGeom>
        </p:spPr>
        <p:txBody>
          <a:bodyPr/>
          <a:lstStyle/>
          <a:p>
            <a:endParaRPr/>
          </a:p>
        </p:txBody>
      </p:sp>
      <p:sp>
        <p:nvSpPr>
          <p:cNvPr id="582" name="‘well-established technology’: The common features of the devices which are well-established technologies are that they all have:…"/>
          <p:cNvSpPr txBox="1">
            <a:spLocks noGrp="1"/>
          </p:cNvSpPr>
          <p:nvPr>
            <p:ph type="body" idx="1"/>
          </p:nvPr>
        </p:nvSpPr>
        <p:spPr>
          <a:xfrm>
            <a:off x="1206500" y="3829404"/>
            <a:ext cx="21971000" cy="8256012"/>
          </a:xfrm>
          <a:prstGeom prst="rect">
            <a:avLst/>
          </a:prstGeom>
        </p:spPr>
        <p:txBody>
          <a:bodyPr/>
          <a:lstStyle/>
          <a:p>
            <a:pPr marL="579119" indent="-579119" defTabSz="2316421">
              <a:spcBef>
                <a:spcPts val="4200"/>
              </a:spcBef>
              <a:defRPr sz="4560" b="1">
                <a:solidFill>
                  <a:schemeClr val="accent2">
                    <a:hueOff val="-202083"/>
                    <a:satOff val="17755"/>
                    <a:lumOff val="-16089"/>
                  </a:schemeClr>
                </a:solidFill>
              </a:defRPr>
            </a:pPr>
            <a:r>
              <a:t>‘</a:t>
            </a:r>
            <a:r>
              <a:rPr cap="all">
                <a:ln w="12700" cap="flat">
                  <a:solidFill>
                    <a:schemeClr val="accent3">
                      <a:hueOff val="-274225"/>
                      <a:satOff val="26768"/>
                      <a:lumOff val="11368"/>
                    </a:schemeClr>
                  </a:solidFill>
                  <a:prstDash val="solid"/>
                  <a:miter lim="400000"/>
                </a:ln>
                <a:solidFill>
                  <a:schemeClr val="accent2">
                    <a:hueOff val="192982"/>
                    <a:satOff val="17755"/>
                    <a:lumOff val="-28483"/>
                  </a:schemeClr>
                </a:solidFill>
                <a:effectLst>
                  <a:outerShdw blurRad="12065" dist="60325" dir="18900000" rotWithShape="0">
                    <a:srgbClr val="000000"/>
                  </a:outerShdw>
                </a:effectLst>
              </a:rPr>
              <a:t>well-established technology</a:t>
            </a:r>
            <a:r>
              <a:t>’: The common features of the devices which are well-established technologies are that they all have: </a:t>
            </a:r>
            <a:br>
              <a:rPr sz="1140"/>
            </a:br>
            <a:endParaRPr sz="1140"/>
          </a:p>
          <a:p>
            <a:pPr marL="1737360" lvl="2" indent="-579119" defTabSz="2316421">
              <a:spcBef>
                <a:spcPts val="4200"/>
              </a:spcBef>
              <a:defRPr sz="4560" b="1">
                <a:solidFill>
                  <a:schemeClr val="accent2">
                    <a:hueOff val="-202083"/>
                    <a:satOff val="17755"/>
                    <a:lumOff val="-16089"/>
                  </a:schemeClr>
                </a:solidFill>
              </a:defRPr>
            </a:pPr>
            <a:r>
              <a:t>relatively </a:t>
            </a:r>
            <a:r>
              <a:rPr>
                <a:ln w="12700" cap="flat">
                  <a:solidFill>
                    <a:srgbClr val="000000"/>
                  </a:solidFill>
                  <a:prstDash val="solid"/>
                  <a:miter lim="400000"/>
                </a:ln>
                <a:solidFill>
                  <a:schemeClr val="accent2">
                    <a:hueOff val="192982"/>
                    <a:satOff val="17755"/>
                    <a:lumOff val="-28483"/>
                  </a:schemeClr>
                </a:solidFill>
              </a:rPr>
              <a:t>simple, common and stable designs with little evolution</a:t>
            </a:r>
            <a:r>
              <a:rPr>
                <a:solidFill>
                  <a:schemeClr val="accent2">
                    <a:hueOff val="192982"/>
                    <a:satOff val="17755"/>
                    <a:lumOff val="-28483"/>
                  </a:schemeClr>
                </a:solidFill>
              </a:rPr>
              <a:t>;</a:t>
            </a:r>
          </a:p>
          <a:p>
            <a:pPr marL="1737360" lvl="2" indent="-579119" defTabSz="2316421">
              <a:spcBef>
                <a:spcPts val="4200"/>
              </a:spcBef>
              <a:defRPr sz="4560" b="1">
                <a:solidFill>
                  <a:schemeClr val="accent2">
                    <a:hueOff val="-202083"/>
                    <a:satOff val="17755"/>
                    <a:lumOff val="-16089"/>
                  </a:schemeClr>
                </a:solidFill>
              </a:defRPr>
            </a:pPr>
            <a:r>
              <a:t>their generic device group has </a:t>
            </a:r>
            <a:r>
              <a:rPr>
                <a:ln w="12700" cap="flat">
                  <a:solidFill>
                    <a:srgbClr val="000000"/>
                  </a:solidFill>
                  <a:prstDash val="solid"/>
                  <a:miter lim="400000"/>
                </a:ln>
                <a:solidFill>
                  <a:schemeClr val="accent2">
                    <a:hueOff val="192982"/>
                    <a:satOff val="17755"/>
                    <a:lumOff val="-28483"/>
                  </a:schemeClr>
                </a:solidFill>
              </a:rPr>
              <a:t>well-known safety and has not been associated with safety issues in the past;</a:t>
            </a:r>
          </a:p>
          <a:p>
            <a:pPr marL="1737360" lvl="2" indent="-579119" defTabSz="2316421">
              <a:spcBef>
                <a:spcPts val="4200"/>
              </a:spcBef>
              <a:defRPr sz="4560" b="1">
                <a:solidFill>
                  <a:schemeClr val="accent2">
                    <a:hueOff val="-202083"/>
                    <a:satOff val="17755"/>
                    <a:lumOff val="-16089"/>
                  </a:schemeClr>
                </a:solidFill>
              </a:defRPr>
            </a:pPr>
            <a:r>
              <a:rPr>
                <a:ln w="12700" cap="flat">
                  <a:solidFill>
                    <a:srgbClr val="000000"/>
                  </a:solidFill>
                  <a:prstDash val="solid"/>
                  <a:miter lim="400000"/>
                </a:ln>
                <a:solidFill>
                  <a:schemeClr val="accent2">
                    <a:hueOff val="192982"/>
                    <a:satOff val="17755"/>
                    <a:lumOff val="-28483"/>
                  </a:schemeClr>
                </a:solidFill>
              </a:rPr>
              <a:t>well-known clinical performance characteristics</a:t>
            </a:r>
            <a:r>
              <a:t> and </a:t>
            </a:r>
            <a:r>
              <a:rPr>
                <a:ln w="12700" cap="flat">
                  <a:solidFill>
                    <a:srgbClr val="000000"/>
                  </a:solidFill>
                  <a:prstDash val="solid"/>
                  <a:miter lim="400000"/>
                </a:ln>
                <a:solidFill>
                  <a:schemeClr val="accent2">
                    <a:hueOff val="192982"/>
                    <a:satOff val="17755"/>
                    <a:lumOff val="-28483"/>
                  </a:schemeClr>
                </a:solidFill>
              </a:rPr>
              <a:t>their generic device group are standard of care devices</a:t>
            </a:r>
            <a:r>
              <a:t> </a:t>
            </a:r>
            <a:r>
              <a:rPr>
                <a:ln w="12700" cap="flat">
                  <a:solidFill>
                    <a:srgbClr val="000000"/>
                  </a:solidFill>
                  <a:prstDash val="solid"/>
                  <a:miter lim="400000"/>
                </a:ln>
                <a:solidFill>
                  <a:schemeClr val="accent3">
                    <a:hueOff val="362282"/>
                    <a:satOff val="31803"/>
                    <a:lumOff val="-18242"/>
                  </a:schemeClr>
                </a:solidFill>
              </a:rPr>
              <a:t>where there is little evolution in indications and the state of the art; </a:t>
            </a:r>
          </a:p>
          <a:p>
            <a:pPr marL="1737360" lvl="2" indent="-579119" defTabSz="2316421">
              <a:spcBef>
                <a:spcPts val="4200"/>
              </a:spcBef>
              <a:defRPr sz="4560" b="1">
                <a:solidFill>
                  <a:schemeClr val="accent2">
                    <a:hueOff val="-202083"/>
                    <a:satOff val="17755"/>
                    <a:lumOff val="-16089"/>
                  </a:schemeClr>
                </a:solidFill>
              </a:defRPr>
            </a:pPr>
            <a:r>
              <a:rPr>
                <a:ln w="12700" cap="flat">
                  <a:solidFill>
                    <a:srgbClr val="000000"/>
                  </a:solidFill>
                  <a:prstDash val="solid"/>
                  <a:miter lim="400000"/>
                </a:ln>
                <a:solidFill>
                  <a:schemeClr val="accent2">
                    <a:hueOff val="192982"/>
                    <a:satOff val="17755"/>
                    <a:lumOff val="-28483"/>
                  </a:schemeClr>
                </a:solidFill>
              </a:rPr>
              <a:t>a long history on the market.</a:t>
            </a:r>
            <a:r>
              <a:t>                                                                                                                                                                                                                                                                                                 </a:t>
            </a:r>
          </a:p>
        </p:txBody>
      </p:sp>
      <p:grpSp>
        <p:nvGrpSpPr>
          <p:cNvPr id="585" name="Therefore, any devices that meet all these criteria may be considered “well- established technologies”."/>
          <p:cNvGrpSpPr/>
          <p:nvPr/>
        </p:nvGrpSpPr>
        <p:grpSpPr>
          <a:xfrm>
            <a:off x="761999" y="11920704"/>
            <a:ext cx="23547834" cy="1761792"/>
            <a:chOff x="0" y="0"/>
            <a:chExt cx="23547832" cy="1761790"/>
          </a:xfrm>
        </p:grpSpPr>
        <p:sp>
          <p:nvSpPr>
            <p:cNvPr id="584" name="Therefore, any devices that meet all these criteria may be considered “well- established technologies”."/>
            <p:cNvSpPr txBox="1"/>
            <p:nvPr/>
          </p:nvSpPr>
          <p:spPr>
            <a:xfrm>
              <a:off x="76199" y="76200"/>
              <a:ext cx="23395434" cy="1609391"/>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defTabSz="457200">
                <a:spcBef>
                  <a:spcPts val="1200"/>
                </a:spcBef>
                <a:defRPr sz="4400" b="1" u="sng" cap="all">
                  <a:ln w="12700" cap="flat">
                    <a:solidFill>
                      <a:srgbClr val="000000"/>
                    </a:solidFill>
                    <a:prstDash val="solid"/>
                    <a:miter lim="400000"/>
                  </a:ln>
                  <a:solidFill>
                    <a:schemeClr val="accent5"/>
                  </a:solidFill>
                </a:defRPr>
              </a:lvl1pPr>
            </a:lstStyle>
            <a:p>
              <a:r>
                <a:t>Therefore, any devices that meet all these criteria may be considered “well- established technologies”. </a:t>
              </a:r>
            </a:p>
          </p:txBody>
        </p:sp>
        <p:pic>
          <p:nvPicPr>
            <p:cNvPr id="583" name="Therefore, any devices that meet all these criteria may be considered “well- established technologies”. Therefore, any devices that meet all these criteria may be considered “well- established technologies”. " descr="Therefore, any devices that meet all these criteria may be considered “well- established technologies”. Therefore, any devices that meet all these criteria may be considered “well- established technologies”. "/>
            <p:cNvPicPr>
              <a:picLocks/>
            </p:cNvPicPr>
            <p:nvPr/>
          </p:nvPicPr>
          <p:blipFill>
            <a:blip r:embed="rId2"/>
            <a:stretch>
              <a:fillRect/>
            </a:stretch>
          </p:blipFill>
          <p:spPr>
            <a:xfrm>
              <a:off x="-1" y="0"/>
              <a:ext cx="23547834" cy="1761791"/>
            </a:xfrm>
            <a:prstGeom prst="rect">
              <a:avLst/>
            </a:prstGeom>
            <a:effectLst/>
          </p:spPr>
        </p:pic>
      </p:grpSp>
      <p:grpSp>
        <p:nvGrpSpPr>
          <p:cNvPr id="588" name="!"/>
          <p:cNvGrpSpPr/>
          <p:nvPr/>
        </p:nvGrpSpPr>
        <p:grpSpPr>
          <a:xfrm>
            <a:off x="47485" y="88085"/>
            <a:ext cx="768630" cy="1906630"/>
            <a:chOff x="0" y="0"/>
            <a:chExt cx="768629" cy="1906629"/>
          </a:xfrm>
        </p:grpSpPr>
        <p:sp>
          <p:nvSpPr>
            <p:cNvPr id="587" name="!"/>
            <p:cNvSpPr txBox="1"/>
            <p:nvPr/>
          </p:nvSpPr>
          <p:spPr>
            <a:xfrm>
              <a:off x="76200" y="76200"/>
              <a:ext cx="616230" cy="1754230"/>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9900" b="1">
                  <a:solidFill>
                    <a:schemeClr val="accent5"/>
                  </a:solidFill>
                </a:defRPr>
              </a:lvl1pPr>
            </a:lstStyle>
            <a:p>
              <a:r>
                <a:t>!</a:t>
              </a:r>
            </a:p>
          </p:txBody>
        </p:sp>
        <p:pic>
          <p:nvPicPr>
            <p:cNvPr id="586" name="! !" descr="! !"/>
            <p:cNvPicPr>
              <a:picLocks/>
            </p:cNvPicPr>
            <p:nvPr/>
          </p:nvPicPr>
          <p:blipFill>
            <a:blip r:embed="rId3"/>
            <a:stretch>
              <a:fillRect/>
            </a:stretch>
          </p:blipFill>
          <p:spPr>
            <a:xfrm>
              <a:off x="0" y="0"/>
              <a:ext cx="768630" cy="1906630"/>
            </a:xfrm>
            <a:prstGeom prst="rect">
              <a:avLst/>
            </a:prstGeom>
            <a:effectLst/>
          </p:spPr>
        </p:pic>
      </p:grpSp>
      <p:sp>
        <p:nvSpPr>
          <p:cNvPr id="2" name="Slide Number Placeholder 1">
            <a:extLst>
              <a:ext uri="{FF2B5EF4-FFF2-40B4-BE49-F238E27FC236}">
                <a16:creationId xmlns:a16="http://schemas.microsoft.com/office/drawing/2014/main" id="{450757CF-8999-37FE-B40D-C58CD515FF01}"/>
              </a:ext>
            </a:extLst>
          </p:cNvPr>
          <p:cNvSpPr>
            <a:spLocks noGrp="1"/>
          </p:cNvSpPr>
          <p:nvPr>
            <p:ph type="sldNum" sz="quarter" idx="2"/>
          </p:nvPr>
        </p:nvSpPr>
        <p:spPr/>
        <p:txBody>
          <a:bodyPr/>
          <a:lstStyle/>
          <a:p>
            <a:fld id="{86CB4B4D-7CA3-9044-876B-883B54F8677D}" type="slidenum">
              <a:rPr lang="en-US" smtClean="0"/>
              <a:t>72</a:t>
            </a:fld>
            <a:endParaRPr lang="en-US"/>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legacy devices’: this is considered to include all devices previously CE marked under the European Medical Devices Directive 93/42/EEC (MDD) or Active Implantable Medical Devices Directive 90/385/EEC (AIMDD);"/>
          <p:cNvSpPr txBox="1">
            <a:spLocks noGrp="1"/>
          </p:cNvSpPr>
          <p:nvPr>
            <p:ph type="body" sz="half" idx="1"/>
          </p:nvPr>
        </p:nvSpPr>
        <p:spPr>
          <a:xfrm>
            <a:off x="1206500" y="4248504"/>
            <a:ext cx="9779000" cy="7022448"/>
          </a:xfrm>
          <a:prstGeom prst="rect">
            <a:avLst/>
          </a:prstGeom>
          <a:ln w="152400">
            <a:solidFill>
              <a:schemeClr val="accent5"/>
            </a:solidFill>
          </a:ln>
        </p:spPr>
        <p:txBody>
          <a:bodyPr/>
          <a:lstStyle/>
          <a:p>
            <a:pPr>
              <a:defRPr b="1">
                <a:solidFill>
                  <a:schemeClr val="accent2">
                    <a:hueOff val="-202083"/>
                    <a:satOff val="17755"/>
                    <a:lumOff val="-16089"/>
                  </a:schemeClr>
                </a:solidFill>
              </a:defRPr>
            </a:pPr>
            <a:r>
              <a:t>‘</a:t>
            </a:r>
            <a:r>
              <a:rPr u="sng" cap="all">
                <a:ln w="12700" cap="flat">
                  <a:solidFill>
                    <a:srgbClr val="000000"/>
                  </a:solidFill>
                  <a:prstDash val="solid"/>
                  <a:miter lim="400000"/>
                </a:ln>
              </a:rPr>
              <a:t>legacy devices</a:t>
            </a:r>
            <a:r>
              <a:rPr>
                <a:ln w="12700" cap="flat">
                  <a:solidFill>
                    <a:srgbClr val="000000"/>
                  </a:solidFill>
                  <a:prstDash val="solid"/>
                  <a:miter lim="400000"/>
                </a:ln>
              </a:rPr>
              <a:t>’:</a:t>
            </a:r>
            <a:r>
              <a:t> this is considered to include </a:t>
            </a:r>
            <a:r>
              <a:rPr u="sng">
                <a:ln w="12700" cap="flat">
                  <a:solidFill>
                    <a:srgbClr val="000000"/>
                  </a:solidFill>
                  <a:prstDash val="solid"/>
                  <a:miter lim="400000"/>
                </a:ln>
                <a:effectLst>
                  <a:outerShdw blurRad="12700" dist="63500" dir="18900000" rotWithShape="0">
                    <a:srgbClr val="000000"/>
                  </a:outerShdw>
                </a:effectLst>
              </a:rPr>
              <a:t>all devices previously CE marked</a:t>
            </a:r>
            <a:r>
              <a:t> under the European Medical Devices Directive 93/42/EEC (MDD) or Active Implantable Medical Devices Directive 90/385/EEC (AIMDD);</a:t>
            </a:r>
          </a:p>
        </p:txBody>
      </p:sp>
      <p:sp>
        <p:nvSpPr>
          <p:cNvPr id="591" name="Terms defined in MDR within CER context"/>
          <p:cNvSpPr txBox="1">
            <a:spLocks noGrp="1"/>
          </p:cNvSpPr>
          <p:nvPr>
            <p:ph type="title"/>
          </p:nvPr>
        </p:nvSpPr>
        <p:spPr>
          <a:xfrm>
            <a:off x="1206500" y="1079500"/>
            <a:ext cx="9779000" cy="2219325"/>
          </a:xfrm>
          <a:prstGeom prst="rect">
            <a:avLst/>
          </a:prstGeom>
          <a:ln w="9525">
            <a:round/>
          </a:ln>
        </p:spPr>
        <p:txBody>
          <a:bodyPr/>
          <a:lstStyle>
            <a:lvl1pPr defTabSz="2145738">
              <a:defRPr sz="7480" spc="-149">
                <a:solidFill>
                  <a:schemeClr val="accent2">
                    <a:hueOff val="192982"/>
                    <a:satOff val="17755"/>
                    <a:lumOff val="-28483"/>
                  </a:schemeClr>
                </a:solidFill>
              </a:defRPr>
            </a:lvl1pPr>
          </a:lstStyle>
          <a:p>
            <a:r>
              <a:t>Terms defined in MDR within CER context </a:t>
            </a:r>
            <a:endParaRPr sz="1056" spc="-21"/>
          </a:p>
        </p:txBody>
      </p:sp>
      <p:sp>
        <p:nvSpPr>
          <p:cNvPr id="592" name="‘‘Tıbbi Cihaz Yönetmeliği ve Vücuda Yerleştirilebilir Aktif Tıbbi Cihazlar Yönetmeliği uyarınca geçerli olan bir sertifikaya sahip bir cihaz.’’"/>
          <p:cNvSpPr txBox="1"/>
          <p:nvPr/>
        </p:nvSpPr>
        <p:spPr>
          <a:xfrm>
            <a:off x="13474700" y="4261204"/>
            <a:ext cx="9779000" cy="7103609"/>
          </a:xfrm>
          <a:prstGeom prst="rect">
            <a:avLst/>
          </a:prstGeom>
          <a:ln w="152400">
            <a:solidFill>
              <a:schemeClr val="accent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609600" indent="-609600" algn="l">
              <a:lnSpc>
                <a:spcPct val="90000"/>
              </a:lnSpc>
              <a:spcBef>
                <a:spcPts val="4500"/>
              </a:spcBef>
              <a:buSzPct val="123000"/>
              <a:buChar char="•"/>
              <a:defRPr sz="5600" b="1">
                <a:solidFill>
                  <a:schemeClr val="accent6">
                    <a:satOff val="-20754"/>
                    <a:lumOff val="-16738"/>
                  </a:schemeClr>
                </a:solidFill>
              </a:defRPr>
            </a:pPr>
            <a:r>
              <a:t>‘‘Tıbbi Cihaz Yönetmeliği ve Vücuda Yerleştirilebilir Aktif Tıbbi Cihazlar Yönetmeliği uyarınca </a:t>
            </a:r>
            <a:r>
              <a:rPr u="sng">
                <a:ln w="12700" cap="flat">
                  <a:solidFill>
                    <a:srgbClr val="000000"/>
                  </a:solidFill>
                  <a:prstDash val="solid"/>
                  <a:miter lim="400000"/>
                </a:ln>
                <a:effectLst>
                  <a:outerShdw blurRad="12700" dist="63500" dir="18900000" rotWithShape="0">
                    <a:srgbClr val="000000"/>
                  </a:outerShdw>
                </a:effectLst>
              </a:rPr>
              <a:t>geçerli olan bir sertifikaya sahip bir cihaz.</a:t>
            </a:r>
            <a:r>
              <a:t>’’</a:t>
            </a:r>
          </a:p>
        </p:txBody>
      </p:sp>
      <p:grpSp>
        <p:nvGrpSpPr>
          <p:cNvPr id="595" name="Tıbbi Cihaz Yönetmeliğinde ‘KLİNİK DEĞERLENDİRME RAPORU’ Bağlamında Yer Alan Tanımlar"/>
          <p:cNvGrpSpPr/>
          <p:nvPr/>
        </p:nvGrpSpPr>
        <p:grpSpPr>
          <a:xfrm>
            <a:off x="13258800" y="952500"/>
            <a:ext cx="10210800" cy="2752725"/>
            <a:chOff x="0" y="0"/>
            <a:chExt cx="10210800" cy="2752725"/>
          </a:xfrm>
        </p:grpSpPr>
        <p:sp>
          <p:nvSpPr>
            <p:cNvPr id="594" name="Tıbbi Cihaz Yönetmeliğinde ‘KLİNİK DEĞERLENDİRME RAPORU’ Bağlamında Yer Alan Tanımlar"/>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lvl1pPr algn="l" defTabSz="1316703">
                <a:lnSpc>
                  <a:spcPct val="80000"/>
                </a:lnSpc>
                <a:defRPr sz="4590" b="1" spc="-91">
                  <a:solidFill>
                    <a:schemeClr val="accent6">
                      <a:satOff val="-16844"/>
                      <a:lumOff val="-30747"/>
                    </a:schemeClr>
                  </a:solidFill>
                </a:defRPr>
              </a:lvl1pPr>
            </a:lstStyle>
            <a:p>
              <a:r>
                <a:t>Tıbbi Cihaz Yönetmeliğinde ‘KLİNİK DEĞERLENDİRME RAPORU’ Bağlamında Yer Alan Tanımlar </a:t>
              </a:r>
            </a:p>
          </p:txBody>
        </p:sp>
        <p:pic>
          <p:nvPicPr>
            <p:cNvPr id="593" name="Tıbbi Cihaz Yönetmeliğinde ‘KLİNİK DEĞERLENDİRME RAPORU’ Bağlamında Yer Alan Tanımlar Tıbbi Cihaz Yönetmeliğinde ‘KLİNİK DEĞERLENDİRME RAPORU’ Bağlamında Yer Alan Tanımlar " descr="Tıbbi Cihaz Yönetmeliğinde ‘KLİNİK DEĞERLENDİRME RAPORU’ Bağlamında Yer Alan Tanımlar Tıbbi Cihaz Yönetmeliğinde ‘KLİNİK DEĞERLENDİRME RAPORU’ Bağlamında Yer Alan Tanımlar "/>
            <p:cNvPicPr>
              <a:picLocks/>
            </p:cNvPicPr>
            <p:nvPr/>
          </p:nvPicPr>
          <p:blipFill>
            <a:blip r:embed="rId2"/>
            <a:stretch>
              <a:fillRect/>
            </a:stretch>
          </p:blipFill>
          <p:spPr>
            <a:xfrm>
              <a:off x="0" y="0"/>
              <a:ext cx="10210800" cy="2752725"/>
            </a:xfrm>
            <a:prstGeom prst="rect">
              <a:avLst/>
            </a:prstGeom>
            <a:effectLst/>
          </p:spPr>
        </p:pic>
      </p:grpSp>
      <p:grpSp>
        <p:nvGrpSpPr>
          <p:cNvPr id="598" name="!"/>
          <p:cNvGrpSpPr/>
          <p:nvPr/>
        </p:nvGrpSpPr>
        <p:grpSpPr>
          <a:xfrm>
            <a:off x="47485" y="88085"/>
            <a:ext cx="768630" cy="1906630"/>
            <a:chOff x="0" y="0"/>
            <a:chExt cx="768629" cy="1906629"/>
          </a:xfrm>
        </p:grpSpPr>
        <p:sp>
          <p:nvSpPr>
            <p:cNvPr id="597" name="!"/>
            <p:cNvSpPr txBox="1"/>
            <p:nvPr/>
          </p:nvSpPr>
          <p:spPr>
            <a:xfrm>
              <a:off x="76200" y="76200"/>
              <a:ext cx="616230" cy="1754230"/>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9900" b="1">
                  <a:solidFill>
                    <a:schemeClr val="accent5"/>
                  </a:solidFill>
                </a:defRPr>
              </a:lvl1pPr>
            </a:lstStyle>
            <a:p>
              <a:r>
                <a:t>!</a:t>
              </a:r>
            </a:p>
          </p:txBody>
        </p:sp>
        <p:pic>
          <p:nvPicPr>
            <p:cNvPr id="596" name="! !" descr="! !"/>
            <p:cNvPicPr>
              <a:picLocks/>
            </p:cNvPicPr>
            <p:nvPr/>
          </p:nvPicPr>
          <p:blipFill>
            <a:blip r:embed="rId3"/>
            <a:stretch>
              <a:fillRect/>
            </a:stretch>
          </p:blipFill>
          <p:spPr>
            <a:xfrm>
              <a:off x="0" y="0"/>
              <a:ext cx="768630" cy="1906630"/>
            </a:xfrm>
            <a:prstGeom prst="rect">
              <a:avLst/>
            </a:prstGeom>
            <a:effectLst/>
          </p:spPr>
        </p:pic>
      </p:grpSp>
      <p:sp>
        <p:nvSpPr>
          <p:cNvPr id="2" name="Slide Number Placeholder 1">
            <a:extLst>
              <a:ext uri="{FF2B5EF4-FFF2-40B4-BE49-F238E27FC236}">
                <a16:creationId xmlns:a16="http://schemas.microsoft.com/office/drawing/2014/main" id="{8C592918-CA50-4280-2830-AA0189A4E473}"/>
              </a:ext>
            </a:extLst>
          </p:cNvPr>
          <p:cNvSpPr>
            <a:spLocks noGrp="1"/>
          </p:cNvSpPr>
          <p:nvPr>
            <p:ph type="sldNum" sz="quarter" idx="2"/>
          </p:nvPr>
        </p:nvSpPr>
        <p:spPr/>
        <p:txBody>
          <a:bodyPr/>
          <a:lstStyle/>
          <a:p>
            <a:fld id="{86CB4B4D-7CA3-9044-876B-883B54F8677D}" type="slidenum">
              <a:rPr lang="en-US" smtClean="0"/>
              <a:t>73</a:t>
            </a:fld>
            <a:endParaRPr lang="en-US"/>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Terms defined in MDR within CER context"/>
          <p:cNvSpPr txBox="1">
            <a:spLocks noGrp="1"/>
          </p:cNvSpPr>
          <p:nvPr>
            <p:ph type="title"/>
          </p:nvPr>
        </p:nvSpPr>
        <p:spPr>
          <a:prstGeom prst="rect">
            <a:avLst/>
          </a:prstGeom>
        </p:spPr>
        <p:txBody>
          <a:bodyPr/>
          <a:lstStyle>
            <a:lvl1pPr>
              <a:defRPr>
                <a:solidFill>
                  <a:schemeClr val="accent2">
                    <a:hueOff val="192982"/>
                    <a:satOff val="17755"/>
                    <a:lumOff val="-28483"/>
                  </a:schemeClr>
                </a:solidFill>
              </a:defRPr>
            </a:lvl1pPr>
          </a:lstStyle>
          <a:p>
            <a:r>
              <a:t>Terms defined in MDR within CER context </a:t>
            </a:r>
            <a:endParaRPr sz="1200" spc="-24"/>
          </a:p>
        </p:txBody>
      </p:sp>
      <p:sp>
        <p:nvSpPr>
          <p:cNvPr id="601" name="Slide Subtitle"/>
          <p:cNvSpPr txBox="1">
            <a:spLocks noGrp="1"/>
          </p:cNvSpPr>
          <p:nvPr>
            <p:ph type="body" idx="21"/>
          </p:nvPr>
        </p:nvSpPr>
        <p:spPr>
          <a:prstGeom prst="rect">
            <a:avLst/>
          </a:prstGeom>
        </p:spPr>
        <p:txBody>
          <a:bodyPr/>
          <a:lstStyle/>
          <a:p>
            <a:endParaRPr/>
          </a:p>
        </p:txBody>
      </p:sp>
      <p:sp>
        <p:nvSpPr>
          <p:cNvPr id="602" name="‘scientific validity’, ‘scientifically valid’: this terminology is used in the MDR in reference to clinical data planning, evaluation and conclusions.…"/>
          <p:cNvSpPr txBox="1">
            <a:spLocks noGrp="1"/>
          </p:cNvSpPr>
          <p:nvPr>
            <p:ph type="body" idx="1"/>
          </p:nvPr>
        </p:nvSpPr>
        <p:spPr>
          <a:prstGeom prst="rect">
            <a:avLst/>
          </a:prstGeom>
        </p:spPr>
        <p:txBody>
          <a:bodyPr/>
          <a:lstStyle/>
          <a:p>
            <a:pPr marL="609600" indent="-609600">
              <a:defRPr sz="6900" b="1">
                <a:solidFill>
                  <a:schemeClr val="accent2">
                    <a:hueOff val="-202083"/>
                    <a:satOff val="17755"/>
                    <a:lumOff val="-16089"/>
                  </a:schemeClr>
                </a:solidFill>
              </a:defRPr>
            </a:pPr>
            <a:r>
              <a:t>‘</a:t>
            </a:r>
            <a:r>
              <a:rPr u="sng" cap="all">
                <a:ln w="12700" cap="flat">
                  <a:solidFill>
                    <a:schemeClr val="accent3"/>
                  </a:solidFill>
                  <a:prstDash val="solid"/>
                  <a:miter lim="400000"/>
                </a:ln>
                <a:solidFill>
                  <a:schemeClr val="accent3"/>
                </a:solidFill>
                <a:effectLst>
                  <a:outerShdw blurRad="12700" dist="63500" dir="18900000" rotWithShape="0">
                    <a:srgbClr val="000000"/>
                  </a:outerShdw>
                </a:effectLst>
              </a:rPr>
              <a:t>scientific validity</a:t>
            </a:r>
            <a:r>
              <a:t>’, ‘</a:t>
            </a:r>
            <a:r>
              <a:rPr u="sng" cap="all">
                <a:ln w="12700" cap="flat">
                  <a:solidFill>
                    <a:srgbClr val="000000"/>
                  </a:solidFill>
                  <a:prstDash val="solid"/>
                  <a:miter lim="400000"/>
                </a:ln>
                <a:solidFill>
                  <a:schemeClr val="accent3"/>
                </a:solidFill>
                <a:effectLst>
                  <a:outerShdw blurRad="12700" dist="63500" dir="18900000" rotWithShape="0">
                    <a:srgbClr val="000000"/>
                  </a:outerShdw>
                </a:effectLst>
              </a:rPr>
              <a:t>scientifically valid</a:t>
            </a:r>
            <a:r>
              <a:t>’: this terminology is used in the MDR in reference to </a:t>
            </a:r>
            <a:r>
              <a:rPr u="sng" cap="all">
                <a:ln w="12700" cap="flat">
                  <a:solidFill>
                    <a:srgbClr val="000000"/>
                  </a:solidFill>
                  <a:prstDash val="solid"/>
                  <a:miter lim="400000"/>
                </a:ln>
              </a:rPr>
              <a:t>clinical data planning, evaluation</a:t>
            </a:r>
            <a:r>
              <a:rPr u="sng">
                <a:ln w="12700" cap="flat">
                  <a:solidFill>
                    <a:srgbClr val="000000"/>
                  </a:solidFill>
                  <a:prstDash val="solid"/>
                  <a:miter lim="400000"/>
                </a:ln>
              </a:rPr>
              <a:t> and </a:t>
            </a:r>
            <a:r>
              <a:rPr u="sng" cap="all">
                <a:ln w="12700" cap="flat">
                  <a:solidFill>
                    <a:srgbClr val="000000"/>
                  </a:solidFill>
                  <a:prstDash val="solid"/>
                  <a:miter lim="400000"/>
                </a:ln>
              </a:rPr>
              <a:t>conclusions</a:t>
            </a:r>
            <a:r>
              <a:t>. </a:t>
            </a:r>
          </a:p>
          <a:p>
            <a:pPr marL="609600" indent="-609600">
              <a:defRPr sz="6900" b="1">
                <a:solidFill>
                  <a:schemeClr val="accent2">
                    <a:hueOff val="-202083"/>
                    <a:satOff val="17755"/>
                    <a:lumOff val="-16089"/>
                  </a:schemeClr>
                </a:solidFill>
              </a:defRPr>
            </a:pPr>
            <a:r>
              <a:rPr cap="all">
                <a:ln w="12700" cap="flat">
                  <a:solidFill>
                    <a:srgbClr val="000000"/>
                  </a:solidFill>
                  <a:prstDash val="solid"/>
                  <a:miter lim="400000"/>
                </a:ln>
                <a:effectLst>
                  <a:outerShdw blurRad="12700" dist="63500" dir="18900000" rotWithShape="0">
                    <a:srgbClr val="000000"/>
                  </a:outerShdw>
                </a:effectLst>
              </a:rPr>
              <a:t>Clinical evaluations</a:t>
            </a:r>
            <a:r>
              <a:t> must follow a “</a:t>
            </a:r>
            <a:r>
              <a:rPr u="sng">
                <a:ln w="12700" cap="flat">
                  <a:solidFill>
                    <a:srgbClr val="000000"/>
                  </a:solidFill>
                  <a:prstDash val="solid"/>
                  <a:miter lim="400000"/>
                </a:ln>
                <a:solidFill>
                  <a:schemeClr val="accent2">
                    <a:hueOff val="192982"/>
                    <a:satOff val="17755"/>
                    <a:lumOff val="-28483"/>
                  </a:schemeClr>
                </a:solidFill>
              </a:rPr>
              <a:t>defined and methodologically sound procedure</a:t>
            </a:r>
            <a:r>
              <a:rPr u="sng"/>
              <a:t>”, for which expectations of scientific validity are implicit</a:t>
            </a:r>
            <a:r>
              <a:t>. </a:t>
            </a:r>
          </a:p>
        </p:txBody>
      </p:sp>
      <p:sp>
        <p:nvSpPr>
          <p:cNvPr id="2" name="Slide Number Placeholder 1">
            <a:extLst>
              <a:ext uri="{FF2B5EF4-FFF2-40B4-BE49-F238E27FC236}">
                <a16:creationId xmlns:a16="http://schemas.microsoft.com/office/drawing/2014/main" id="{60F6CE99-8EC3-5BDC-E23D-7AEFE8B55750}"/>
              </a:ext>
            </a:extLst>
          </p:cNvPr>
          <p:cNvSpPr>
            <a:spLocks noGrp="1"/>
          </p:cNvSpPr>
          <p:nvPr>
            <p:ph type="sldNum" sz="quarter" idx="2"/>
          </p:nvPr>
        </p:nvSpPr>
        <p:spPr/>
        <p:txBody>
          <a:bodyPr/>
          <a:lstStyle/>
          <a:p>
            <a:fld id="{86CB4B4D-7CA3-9044-876B-883B54F8677D}" type="slidenum">
              <a:rPr lang="en-US" smtClean="0"/>
              <a:t>74</a:t>
            </a:fld>
            <a:endParaRPr lang="en-US"/>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 name="Terms defined in MDR within CER context"/>
          <p:cNvSpPr txBox="1">
            <a:spLocks noGrp="1"/>
          </p:cNvSpPr>
          <p:nvPr>
            <p:ph type="title"/>
          </p:nvPr>
        </p:nvSpPr>
        <p:spPr>
          <a:prstGeom prst="rect">
            <a:avLst/>
          </a:prstGeom>
        </p:spPr>
        <p:txBody>
          <a:bodyPr/>
          <a:lstStyle>
            <a:lvl1pPr>
              <a:defRPr>
                <a:solidFill>
                  <a:schemeClr val="accent2">
                    <a:hueOff val="192982"/>
                    <a:satOff val="17755"/>
                    <a:lumOff val="-28483"/>
                  </a:schemeClr>
                </a:solidFill>
              </a:defRPr>
            </a:lvl1pPr>
          </a:lstStyle>
          <a:p>
            <a:r>
              <a:t>Terms defined in MDR within CER context </a:t>
            </a:r>
            <a:endParaRPr sz="1200" spc="-24"/>
          </a:p>
        </p:txBody>
      </p:sp>
      <p:sp>
        <p:nvSpPr>
          <p:cNvPr id="606" name="Embedded in the term ‘scientific validity’ are concepts including…"/>
          <p:cNvSpPr txBox="1">
            <a:spLocks noGrp="1"/>
          </p:cNvSpPr>
          <p:nvPr>
            <p:ph type="body" idx="1"/>
          </p:nvPr>
        </p:nvSpPr>
        <p:spPr>
          <a:prstGeom prst="rect">
            <a:avLst/>
          </a:prstGeom>
        </p:spPr>
        <p:txBody>
          <a:bodyPr/>
          <a:lstStyle/>
          <a:p>
            <a:pPr marL="451104" indent="-451104" defTabSz="1804370">
              <a:spcBef>
                <a:spcPts val="3300"/>
              </a:spcBef>
              <a:defRPr sz="5106" b="1">
                <a:solidFill>
                  <a:schemeClr val="accent2">
                    <a:hueOff val="-202083"/>
                    <a:satOff val="17755"/>
                    <a:lumOff val="-16089"/>
                  </a:schemeClr>
                </a:solidFill>
              </a:defRPr>
            </a:pPr>
            <a:r>
              <a:t>Embedded in the term ‘</a:t>
            </a:r>
            <a:r>
              <a:rPr u="sng" cap="all">
                <a:ln w="12700" cap="flat">
                  <a:solidFill>
                    <a:schemeClr val="accent3">
                      <a:hueOff val="-274225"/>
                      <a:satOff val="26768"/>
                      <a:lumOff val="11368"/>
                    </a:schemeClr>
                  </a:solidFill>
                  <a:prstDash val="solid"/>
                  <a:miter lim="400000"/>
                </a:ln>
                <a:solidFill>
                  <a:schemeClr val="accent2">
                    <a:hueOff val="192982"/>
                    <a:satOff val="17755"/>
                    <a:lumOff val="-28483"/>
                  </a:schemeClr>
                </a:solidFill>
                <a:effectLst>
                  <a:outerShdw blurRad="9398" dist="46990" dir="18900000" rotWithShape="0">
                    <a:srgbClr val="000000"/>
                  </a:outerShdw>
                </a:effectLst>
              </a:rPr>
              <a:t>scientific validity</a:t>
            </a:r>
            <a:r>
              <a:t>’ are concepts including </a:t>
            </a:r>
          </a:p>
          <a:p>
            <a:pPr marL="1353311" lvl="2" indent="-451104" defTabSz="1804370">
              <a:spcBef>
                <a:spcPts val="3300"/>
              </a:spcBef>
              <a:defRPr sz="4958" b="1">
                <a:solidFill>
                  <a:schemeClr val="accent2">
                    <a:hueOff val="-202083"/>
                    <a:satOff val="17755"/>
                    <a:lumOff val="-16089"/>
                  </a:schemeClr>
                </a:solidFill>
              </a:defRPr>
            </a:pPr>
            <a:r>
              <a:rPr u="sng">
                <a:solidFill>
                  <a:schemeClr val="accent6"/>
                </a:solidFill>
              </a:rPr>
              <a:t>adequacy of study design</a:t>
            </a:r>
            <a:r>
              <a:rPr>
                <a:solidFill>
                  <a:schemeClr val="accent6"/>
                </a:solidFill>
              </a:rPr>
              <a:t> and</a:t>
            </a:r>
            <a:r>
              <a:t> </a:t>
            </a:r>
            <a:r>
              <a:rPr u="sng">
                <a:solidFill>
                  <a:schemeClr val="accent6"/>
                </a:solidFill>
              </a:rPr>
              <a:t>controls for bias</a:t>
            </a:r>
            <a:r>
              <a:rPr>
                <a:solidFill>
                  <a:schemeClr val="accent6"/>
                </a:solidFill>
              </a:rPr>
              <a:t>,</a:t>
            </a:r>
          </a:p>
          <a:p>
            <a:pPr marL="1353311" lvl="2" indent="-451104" defTabSz="1804370">
              <a:spcBef>
                <a:spcPts val="3300"/>
              </a:spcBef>
              <a:defRPr sz="4958" b="1">
                <a:solidFill>
                  <a:schemeClr val="accent2">
                    <a:hueOff val="-202083"/>
                    <a:satOff val="17755"/>
                    <a:lumOff val="-16089"/>
                  </a:schemeClr>
                </a:solidFill>
              </a:defRPr>
            </a:pPr>
            <a:r>
              <a:rPr u="sng">
                <a:solidFill>
                  <a:schemeClr val="accent6">
                    <a:satOff val="-16844"/>
                    <a:lumOff val="-30747"/>
                  </a:schemeClr>
                </a:solidFill>
              </a:rPr>
              <a:t>appropriateness and relevance of research questions</a:t>
            </a:r>
            <a:r>
              <a:rPr>
                <a:solidFill>
                  <a:schemeClr val="accent6">
                    <a:satOff val="-16844"/>
                    <a:lumOff val="-30747"/>
                  </a:schemeClr>
                </a:solidFill>
              </a:rPr>
              <a:t>,</a:t>
            </a:r>
            <a:r>
              <a:t> </a:t>
            </a:r>
          </a:p>
          <a:p>
            <a:pPr marL="1353311" lvl="2" indent="-451104" defTabSz="1804370">
              <a:spcBef>
                <a:spcPts val="3300"/>
              </a:spcBef>
              <a:defRPr sz="4958" b="1">
                <a:solidFill>
                  <a:schemeClr val="accent2">
                    <a:hueOff val="-202083"/>
                    <a:satOff val="17755"/>
                    <a:lumOff val="-16089"/>
                  </a:schemeClr>
                </a:solidFill>
              </a:defRPr>
            </a:pPr>
            <a:r>
              <a:rPr u="sng">
                <a:solidFill>
                  <a:schemeClr val="accent5"/>
                </a:solidFill>
              </a:rPr>
              <a:t>adequacy of sample sizes and statistical analyses,</a:t>
            </a:r>
            <a:r>
              <a:t> </a:t>
            </a:r>
          </a:p>
          <a:p>
            <a:pPr marL="1353311" lvl="2" indent="-451104" defTabSz="1804370">
              <a:spcBef>
                <a:spcPts val="3300"/>
              </a:spcBef>
              <a:defRPr sz="4958" b="1">
                <a:solidFill>
                  <a:schemeClr val="accent2">
                    <a:hueOff val="-202083"/>
                    <a:satOff val="17755"/>
                    <a:lumOff val="-16089"/>
                  </a:schemeClr>
                </a:solidFill>
              </a:defRPr>
            </a:pPr>
            <a:r>
              <a:rPr u="sng">
                <a:solidFill>
                  <a:schemeClr val="accent6"/>
                </a:solidFill>
              </a:rPr>
              <a:t>completeness of data</a:t>
            </a:r>
            <a:r>
              <a:rPr>
                <a:solidFill>
                  <a:schemeClr val="accent6"/>
                </a:solidFill>
              </a:rPr>
              <a:t>,</a:t>
            </a:r>
            <a:r>
              <a:t> </a:t>
            </a:r>
          </a:p>
          <a:p>
            <a:pPr marL="1353311" lvl="2" indent="-451104" defTabSz="1804370">
              <a:spcBef>
                <a:spcPts val="3300"/>
              </a:spcBef>
              <a:defRPr sz="4958" b="1">
                <a:solidFill>
                  <a:schemeClr val="accent2">
                    <a:hueOff val="-202083"/>
                    <a:satOff val="17755"/>
                    <a:lumOff val="-16089"/>
                  </a:schemeClr>
                </a:solidFill>
              </a:defRPr>
            </a:pPr>
            <a:r>
              <a:rPr u="sng">
                <a:solidFill>
                  <a:schemeClr val="accent6">
                    <a:satOff val="-20754"/>
                    <a:lumOff val="-16738"/>
                  </a:schemeClr>
                </a:solidFill>
              </a:rPr>
              <a:t>adequacy of follow up period,</a:t>
            </a:r>
            <a:r>
              <a:t> and </a:t>
            </a:r>
          </a:p>
          <a:p>
            <a:pPr marL="1353311" lvl="2" indent="-451104" defTabSz="1804370">
              <a:spcBef>
                <a:spcPts val="3300"/>
              </a:spcBef>
              <a:defRPr sz="4958" b="1">
                <a:solidFill>
                  <a:schemeClr val="accent2">
                    <a:hueOff val="-202083"/>
                    <a:satOff val="17755"/>
                    <a:lumOff val="-16089"/>
                  </a:schemeClr>
                </a:solidFill>
              </a:defRPr>
            </a:pPr>
            <a:r>
              <a:rPr u="sng">
                <a:solidFill>
                  <a:schemeClr val="accent6">
                    <a:satOff val="-16844"/>
                    <a:lumOff val="-30747"/>
                  </a:schemeClr>
                </a:solidFill>
              </a:rPr>
              <a:t>appropriateness of conclusions on the basis of objective evidence.</a:t>
            </a:r>
          </a:p>
        </p:txBody>
      </p:sp>
      <p:grpSp>
        <p:nvGrpSpPr>
          <p:cNvPr id="609" name="!"/>
          <p:cNvGrpSpPr/>
          <p:nvPr/>
        </p:nvGrpSpPr>
        <p:grpSpPr>
          <a:xfrm>
            <a:off x="47485" y="88085"/>
            <a:ext cx="768630" cy="1906630"/>
            <a:chOff x="0" y="0"/>
            <a:chExt cx="768629" cy="1906629"/>
          </a:xfrm>
        </p:grpSpPr>
        <p:sp>
          <p:nvSpPr>
            <p:cNvPr id="608" name="!"/>
            <p:cNvSpPr txBox="1"/>
            <p:nvPr/>
          </p:nvSpPr>
          <p:spPr>
            <a:xfrm>
              <a:off x="76200" y="76200"/>
              <a:ext cx="616230" cy="1754230"/>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9900" b="1">
                  <a:solidFill>
                    <a:schemeClr val="accent5"/>
                  </a:solidFill>
                </a:defRPr>
              </a:lvl1pPr>
            </a:lstStyle>
            <a:p>
              <a:r>
                <a:t>!</a:t>
              </a:r>
            </a:p>
          </p:txBody>
        </p:sp>
        <p:pic>
          <p:nvPicPr>
            <p:cNvPr id="607" name="! !" descr="! !"/>
            <p:cNvPicPr>
              <a:picLocks/>
            </p:cNvPicPr>
            <p:nvPr/>
          </p:nvPicPr>
          <p:blipFill>
            <a:blip r:embed="rId2"/>
            <a:stretch>
              <a:fillRect/>
            </a:stretch>
          </p:blipFill>
          <p:spPr>
            <a:xfrm>
              <a:off x="0" y="0"/>
              <a:ext cx="768630" cy="1906630"/>
            </a:xfrm>
            <a:prstGeom prst="rect">
              <a:avLst/>
            </a:prstGeom>
            <a:effectLst/>
          </p:spPr>
        </p:pic>
      </p:grpSp>
      <p:sp>
        <p:nvSpPr>
          <p:cNvPr id="2" name="Slide Number Placeholder 1">
            <a:extLst>
              <a:ext uri="{FF2B5EF4-FFF2-40B4-BE49-F238E27FC236}">
                <a16:creationId xmlns:a16="http://schemas.microsoft.com/office/drawing/2014/main" id="{F0A2B2A8-F5C3-9942-7F24-79B1CA496818}"/>
              </a:ext>
            </a:extLst>
          </p:cNvPr>
          <p:cNvSpPr>
            <a:spLocks noGrp="1"/>
          </p:cNvSpPr>
          <p:nvPr>
            <p:ph type="sldNum" sz="quarter" idx="2"/>
          </p:nvPr>
        </p:nvSpPr>
        <p:spPr/>
        <p:txBody>
          <a:bodyPr/>
          <a:lstStyle/>
          <a:p>
            <a:fld id="{86CB4B4D-7CA3-9044-876B-883B54F8677D}" type="slidenum">
              <a:rPr lang="en-US" smtClean="0"/>
              <a:t>75</a:t>
            </a:fld>
            <a:endParaRPr lang="en-US"/>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Terms defined in MDR within CER context"/>
          <p:cNvSpPr txBox="1">
            <a:spLocks noGrp="1"/>
          </p:cNvSpPr>
          <p:nvPr>
            <p:ph type="title"/>
          </p:nvPr>
        </p:nvSpPr>
        <p:spPr>
          <a:prstGeom prst="rect">
            <a:avLst/>
          </a:prstGeom>
        </p:spPr>
        <p:txBody>
          <a:bodyPr/>
          <a:lstStyle>
            <a:lvl1pPr>
              <a:defRPr>
                <a:solidFill>
                  <a:schemeClr val="accent2">
                    <a:hueOff val="192982"/>
                    <a:satOff val="17755"/>
                    <a:lumOff val="-28483"/>
                  </a:schemeClr>
                </a:solidFill>
              </a:defRPr>
            </a:lvl1pPr>
          </a:lstStyle>
          <a:p>
            <a:r>
              <a:t>Terms defined in MDR within CER context </a:t>
            </a:r>
            <a:endParaRPr sz="1200" spc="-24"/>
          </a:p>
        </p:txBody>
      </p:sp>
      <p:sp>
        <p:nvSpPr>
          <p:cNvPr id="612" name="Slide Subtitle"/>
          <p:cNvSpPr txBox="1">
            <a:spLocks noGrp="1"/>
          </p:cNvSpPr>
          <p:nvPr>
            <p:ph type="body" idx="21"/>
          </p:nvPr>
        </p:nvSpPr>
        <p:spPr>
          <a:prstGeom prst="rect">
            <a:avLst/>
          </a:prstGeom>
        </p:spPr>
        <p:txBody>
          <a:bodyPr/>
          <a:lstStyle/>
          <a:p>
            <a:endParaRPr/>
          </a:p>
        </p:txBody>
      </p:sp>
      <p:sp>
        <p:nvSpPr>
          <p:cNvPr id="613" name="Section 9.3.1 of MEDDEV 2.7/1 rev. 4 provides guidance for the evaluation of methodological quality and scientific validity under the MDD/AIMDD which are equally valid under the MDR which can be considered to apply when referencing ‘scientific validity’ "/>
          <p:cNvSpPr txBox="1">
            <a:spLocks noGrp="1"/>
          </p:cNvSpPr>
          <p:nvPr>
            <p:ph type="body" idx="1"/>
          </p:nvPr>
        </p:nvSpPr>
        <p:spPr>
          <a:prstGeom prst="rect">
            <a:avLst/>
          </a:prstGeom>
        </p:spPr>
        <p:txBody>
          <a:bodyPr/>
          <a:lstStyle/>
          <a:p>
            <a:pPr marL="609600" indent="-609600">
              <a:defRPr sz="7400" b="1">
                <a:solidFill>
                  <a:schemeClr val="accent2">
                    <a:hueOff val="-202083"/>
                    <a:satOff val="17755"/>
                    <a:lumOff val="-16089"/>
                  </a:schemeClr>
                </a:solidFill>
              </a:defRPr>
            </a:pPr>
            <a:r>
              <a:rPr u="sng">
                <a:solidFill>
                  <a:schemeClr val="accent2">
                    <a:hueOff val="192982"/>
                    <a:satOff val="17755"/>
                    <a:lumOff val="-28483"/>
                  </a:schemeClr>
                </a:solidFill>
              </a:rPr>
              <a:t>Section 9.3.1 of MEDDEV 2.7/1 rev. 4</a:t>
            </a:r>
            <a:r>
              <a:t> provides guidance for the </a:t>
            </a:r>
            <a:r>
              <a:rPr u="sng">
                <a:solidFill>
                  <a:schemeClr val="accent6">
                    <a:satOff val="-16844"/>
                    <a:lumOff val="-30747"/>
                  </a:schemeClr>
                </a:solidFill>
              </a:rPr>
              <a:t>evaluation of methodological quality and scientific validity</a:t>
            </a:r>
            <a:r>
              <a:t> under the MDD/AIMDD </a:t>
            </a:r>
            <a:r>
              <a:rPr u="sng">
                <a:solidFill>
                  <a:schemeClr val="accent6"/>
                </a:solidFill>
              </a:rPr>
              <a:t>which are equally valid under the MDR</a:t>
            </a:r>
            <a:r>
              <a:t> </a:t>
            </a:r>
            <a:r>
              <a:rPr u="sng"/>
              <a:t>which can be considered to apply when referencing ‘scientific validity’ in this guidance</a:t>
            </a:r>
            <a:r>
              <a:t>. </a:t>
            </a:r>
          </a:p>
        </p:txBody>
      </p:sp>
      <p:grpSp>
        <p:nvGrpSpPr>
          <p:cNvPr id="616" name="!"/>
          <p:cNvGrpSpPr/>
          <p:nvPr/>
        </p:nvGrpSpPr>
        <p:grpSpPr>
          <a:xfrm>
            <a:off x="47485" y="88085"/>
            <a:ext cx="768630" cy="1906630"/>
            <a:chOff x="0" y="0"/>
            <a:chExt cx="768629" cy="1906629"/>
          </a:xfrm>
        </p:grpSpPr>
        <p:sp>
          <p:nvSpPr>
            <p:cNvPr id="615" name="!"/>
            <p:cNvSpPr txBox="1"/>
            <p:nvPr/>
          </p:nvSpPr>
          <p:spPr>
            <a:xfrm>
              <a:off x="76200" y="76200"/>
              <a:ext cx="616230" cy="1754230"/>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9900" b="1">
                  <a:solidFill>
                    <a:schemeClr val="accent5"/>
                  </a:solidFill>
                </a:defRPr>
              </a:lvl1pPr>
            </a:lstStyle>
            <a:p>
              <a:r>
                <a:t>!</a:t>
              </a:r>
            </a:p>
          </p:txBody>
        </p:sp>
        <p:pic>
          <p:nvPicPr>
            <p:cNvPr id="614" name="! !" descr="! !"/>
            <p:cNvPicPr>
              <a:picLocks/>
            </p:cNvPicPr>
            <p:nvPr/>
          </p:nvPicPr>
          <p:blipFill>
            <a:blip r:embed="rId2"/>
            <a:stretch>
              <a:fillRect/>
            </a:stretch>
          </p:blipFill>
          <p:spPr>
            <a:xfrm>
              <a:off x="0" y="0"/>
              <a:ext cx="768630" cy="1906630"/>
            </a:xfrm>
            <a:prstGeom prst="rect">
              <a:avLst/>
            </a:prstGeom>
            <a:effectLst/>
          </p:spPr>
        </p:pic>
      </p:grpSp>
      <p:sp>
        <p:nvSpPr>
          <p:cNvPr id="2" name="Slide Number Placeholder 1">
            <a:extLst>
              <a:ext uri="{FF2B5EF4-FFF2-40B4-BE49-F238E27FC236}">
                <a16:creationId xmlns:a16="http://schemas.microsoft.com/office/drawing/2014/main" id="{57347D3F-C971-CFFB-674A-B16AF56FB58D}"/>
              </a:ext>
            </a:extLst>
          </p:cNvPr>
          <p:cNvSpPr>
            <a:spLocks noGrp="1"/>
          </p:cNvSpPr>
          <p:nvPr>
            <p:ph type="sldNum" sz="quarter" idx="2"/>
          </p:nvPr>
        </p:nvSpPr>
        <p:spPr/>
        <p:txBody>
          <a:bodyPr/>
          <a:lstStyle/>
          <a:p>
            <a:fld id="{86CB4B4D-7CA3-9044-876B-883B54F8677D}" type="slidenum">
              <a:rPr lang="en-US" smtClean="0"/>
              <a:t>76</a:t>
            </a:fld>
            <a:endParaRPr lang="en-US"/>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 name="Terms defined in MDR within CER context"/>
          <p:cNvSpPr txBox="1">
            <a:spLocks noGrp="1"/>
          </p:cNvSpPr>
          <p:nvPr>
            <p:ph type="title"/>
          </p:nvPr>
        </p:nvSpPr>
        <p:spPr>
          <a:prstGeom prst="rect">
            <a:avLst/>
          </a:prstGeom>
        </p:spPr>
        <p:txBody>
          <a:bodyPr/>
          <a:lstStyle>
            <a:lvl1pPr>
              <a:defRPr>
                <a:solidFill>
                  <a:schemeClr val="accent2">
                    <a:hueOff val="192982"/>
                    <a:satOff val="17755"/>
                    <a:lumOff val="-28483"/>
                  </a:schemeClr>
                </a:solidFill>
              </a:defRPr>
            </a:lvl1pPr>
          </a:lstStyle>
          <a:p>
            <a:r>
              <a:t>Terms defined in MDR within CER context </a:t>
            </a:r>
            <a:endParaRPr sz="1200" spc="-24"/>
          </a:p>
        </p:txBody>
      </p:sp>
      <p:sp>
        <p:nvSpPr>
          <p:cNvPr id="619" name="Slide Subtitle"/>
          <p:cNvSpPr txBox="1">
            <a:spLocks noGrp="1"/>
          </p:cNvSpPr>
          <p:nvPr>
            <p:ph type="body" idx="21"/>
          </p:nvPr>
        </p:nvSpPr>
        <p:spPr>
          <a:prstGeom prst="rect">
            <a:avLst/>
          </a:prstGeom>
        </p:spPr>
        <p:txBody>
          <a:bodyPr/>
          <a:lstStyle/>
          <a:p>
            <a:endParaRPr/>
          </a:p>
        </p:txBody>
      </p:sp>
      <p:sp>
        <p:nvSpPr>
          <p:cNvPr id="620" name="‘level of clinical evidence’: this terminology is used in the MDR with respect to requirements for demonstration of conformity with the relevant GSPR and overall benefit-risk."/>
          <p:cNvSpPr txBox="1">
            <a:spLocks noGrp="1"/>
          </p:cNvSpPr>
          <p:nvPr>
            <p:ph type="body" idx="1"/>
          </p:nvPr>
        </p:nvSpPr>
        <p:spPr>
          <a:prstGeom prst="rect">
            <a:avLst/>
          </a:prstGeom>
          <a:ln w="9525">
            <a:round/>
          </a:ln>
        </p:spPr>
        <p:txBody>
          <a:bodyPr/>
          <a:lstStyle/>
          <a:p>
            <a:pPr>
              <a:defRPr sz="8900" b="1">
                <a:solidFill>
                  <a:schemeClr val="accent2">
                    <a:hueOff val="-202083"/>
                    <a:satOff val="17755"/>
                    <a:lumOff val="-16089"/>
                  </a:schemeClr>
                </a:solidFill>
              </a:defRPr>
            </a:pPr>
            <a:r>
              <a:t>‘</a:t>
            </a:r>
            <a:r>
              <a:rPr u="sng" cap="all">
                <a:ln w="12700" cap="flat">
                  <a:solidFill>
                    <a:schemeClr val="accent3">
                      <a:hueOff val="-274225"/>
                      <a:satOff val="26768"/>
                      <a:lumOff val="11368"/>
                    </a:schemeClr>
                  </a:solidFill>
                  <a:prstDash val="solid"/>
                  <a:miter lim="400000"/>
                </a:ln>
                <a:solidFill>
                  <a:schemeClr val="accent2">
                    <a:hueOff val="192982"/>
                    <a:satOff val="17755"/>
                    <a:lumOff val="-28483"/>
                  </a:schemeClr>
                </a:solidFill>
                <a:effectLst>
                  <a:outerShdw blurRad="12700" dist="63500" dir="18900000" rotWithShape="0">
                    <a:srgbClr val="000000"/>
                  </a:outerShdw>
                </a:effectLst>
              </a:rPr>
              <a:t>level of clinical evidence</a:t>
            </a:r>
            <a:r>
              <a:t>’: this terminology is used in the MDR </a:t>
            </a:r>
            <a:r>
              <a:rPr u="sng">
                <a:ln w="12700" cap="flat">
                  <a:solidFill>
                    <a:srgbClr val="000000"/>
                  </a:solidFill>
                  <a:prstDash val="solid"/>
                  <a:miter lim="400000"/>
                </a:ln>
              </a:rPr>
              <a:t>with respect to requirements for </a:t>
            </a:r>
            <a:r>
              <a:rPr u="sng" cap="all">
                <a:ln w="12700" cap="flat">
                  <a:solidFill>
                    <a:srgbClr val="000000"/>
                  </a:solidFill>
                  <a:prstDash val="solid"/>
                  <a:miter lim="400000"/>
                </a:ln>
                <a:effectLst>
                  <a:outerShdw blurRad="12700" dist="63500" dir="18900000" rotWithShape="0">
                    <a:srgbClr val="000000"/>
                  </a:outerShdw>
                </a:effectLst>
              </a:rPr>
              <a:t>demonstration of conformity</a:t>
            </a:r>
            <a:r>
              <a:rPr u="sng">
                <a:ln w="12700" cap="flat">
                  <a:solidFill>
                    <a:srgbClr val="000000"/>
                  </a:solidFill>
                  <a:prstDash val="solid"/>
                  <a:miter lim="400000"/>
                </a:ln>
              </a:rPr>
              <a:t> with the relevant GSPR and </a:t>
            </a:r>
            <a:r>
              <a:rPr u="sng" cap="all">
                <a:ln w="12700" cap="flat">
                  <a:solidFill>
                    <a:srgbClr val="000000"/>
                  </a:solidFill>
                  <a:prstDash val="solid"/>
                  <a:miter lim="400000"/>
                </a:ln>
                <a:effectLst>
                  <a:outerShdw blurRad="12700" dist="63500" dir="18900000" rotWithShape="0">
                    <a:srgbClr val="000000"/>
                  </a:outerShdw>
                </a:effectLst>
              </a:rPr>
              <a:t>overall benefit-risk</a:t>
            </a:r>
            <a:r>
              <a:rPr cap="all">
                <a:effectLst>
                  <a:outerShdw blurRad="12700" dist="63500" dir="18900000" rotWithShape="0">
                    <a:srgbClr val="000000"/>
                  </a:outerShdw>
                </a:effectLst>
              </a:rPr>
              <a:t>. </a:t>
            </a:r>
          </a:p>
        </p:txBody>
      </p:sp>
      <p:grpSp>
        <p:nvGrpSpPr>
          <p:cNvPr id="623" name="!"/>
          <p:cNvGrpSpPr/>
          <p:nvPr/>
        </p:nvGrpSpPr>
        <p:grpSpPr>
          <a:xfrm>
            <a:off x="47485" y="88085"/>
            <a:ext cx="768630" cy="1906630"/>
            <a:chOff x="0" y="0"/>
            <a:chExt cx="768629" cy="1906629"/>
          </a:xfrm>
        </p:grpSpPr>
        <p:sp>
          <p:nvSpPr>
            <p:cNvPr id="622" name="!"/>
            <p:cNvSpPr txBox="1"/>
            <p:nvPr/>
          </p:nvSpPr>
          <p:spPr>
            <a:xfrm>
              <a:off x="76200" y="76200"/>
              <a:ext cx="616230" cy="1754230"/>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9900" b="1">
                  <a:solidFill>
                    <a:schemeClr val="accent5"/>
                  </a:solidFill>
                </a:defRPr>
              </a:lvl1pPr>
            </a:lstStyle>
            <a:p>
              <a:r>
                <a:t>!</a:t>
              </a:r>
            </a:p>
          </p:txBody>
        </p:sp>
        <p:pic>
          <p:nvPicPr>
            <p:cNvPr id="621" name="! !" descr="! !"/>
            <p:cNvPicPr>
              <a:picLocks/>
            </p:cNvPicPr>
            <p:nvPr/>
          </p:nvPicPr>
          <p:blipFill>
            <a:blip r:embed="rId2"/>
            <a:stretch>
              <a:fillRect/>
            </a:stretch>
          </p:blipFill>
          <p:spPr>
            <a:xfrm>
              <a:off x="0" y="0"/>
              <a:ext cx="768630" cy="1906630"/>
            </a:xfrm>
            <a:prstGeom prst="rect">
              <a:avLst/>
            </a:prstGeom>
            <a:effectLst/>
          </p:spPr>
        </p:pic>
      </p:grpSp>
      <p:sp>
        <p:nvSpPr>
          <p:cNvPr id="2" name="Slide Number Placeholder 1">
            <a:extLst>
              <a:ext uri="{FF2B5EF4-FFF2-40B4-BE49-F238E27FC236}">
                <a16:creationId xmlns:a16="http://schemas.microsoft.com/office/drawing/2014/main" id="{9A905714-2576-B19F-4AEF-5E605303D5BF}"/>
              </a:ext>
            </a:extLst>
          </p:cNvPr>
          <p:cNvSpPr>
            <a:spLocks noGrp="1"/>
          </p:cNvSpPr>
          <p:nvPr>
            <p:ph type="sldNum" sz="quarter" idx="2"/>
          </p:nvPr>
        </p:nvSpPr>
        <p:spPr/>
        <p:txBody>
          <a:bodyPr/>
          <a:lstStyle/>
          <a:p>
            <a:fld id="{86CB4B4D-7CA3-9044-876B-883B54F8677D}" type="slidenum">
              <a:rPr lang="en-US" smtClean="0"/>
              <a:t>77</a:t>
            </a:fld>
            <a:endParaRPr lang="en-US"/>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 name="Terms defined in MDR within CER context"/>
          <p:cNvSpPr txBox="1">
            <a:spLocks noGrp="1"/>
          </p:cNvSpPr>
          <p:nvPr>
            <p:ph type="title"/>
          </p:nvPr>
        </p:nvSpPr>
        <p:spPr>
          <a:prstGeom prst="rect">
            <a:avLst/>
          </a:prstGeom>
        </p:spPr>
        <p:txBody>
          <a:bodyPr/>
          <a:lstStyle>
            <a:lvl1pPr>
              <a:defRPr>
                <a:solidFill>
                  <a:schemeClr val="accent2">
                    <a:hueOff val="192982"/>
                    <a:satOff val="17755"/>
                    <a:lumOff val="-28483"/>
                  </a:schemeClr>
                </a:solidFill>
              </a:defRPr>
            </a:lvl1pPr>
          </a:lstStyle>
          <a:p>
            <a:r>
              <a:t>Terms defined in MDR within CER context </a:t>
            </a:r>
            <a:endParaRPr sz="1200" spc="-24"/>
          </a:p>
        </p:txBody>
      </p:sp>
      <p:sp>
        <p:nvSpPr>
          <p:cNvPr id="626" name="Slide Subtitle"/>
          <p:cNvSpPr txBox="1">
            <a:spLocks noGrp="1"/>
          </p:cNvSpPr>
          <p:nvPr>
            <p:ph type="body" idx="21"/>
          </p:nvPr>
        </p:nvSpPr>
        <p:spPr>
          <a:prstGeom prst="rect">
            <a:avLst/>
          </a:prstGeom>
        </p:spPr>
        <p:txBody>
          <a:bodyPr/>
          <a:lstStyle/>
          <a:p>
            <a:endParaRPr/>
          </a:p>
        </p:txBody>
      </p:sp>
      <p:sp>
        <p:nvSpPr>
          <p:cNvPr id="627" name="‘level of clinical evidence’: It is understood to encompass the amount and quality of evidence (i.e. its characterization by quality, quantity, completeness and statistical validity, etc.) required to demonstrate safety, performance and the benefit-risk "/>
          <p:cNvSpPr txBox="1">
            <a:spLocks noGrp="1"/>
          </p:cNvSpPr>
          <p:nvPr>
            <p:ph type="body" idx="1"/>
          </p:nvPr>
        </p:nvSpPr>
        <p:spPr>
          <a:prstGeom prst="rect">
            <a:avLst/>
          </a:prstGeom>
        </p:spPr>
        <p:txBody>
          <a:bodyPr/>
          <a:lstStyle/>
          <a:p>
            <a:pPr marL="585216" indent="-585216" defTabSz="2340805">
              <a:spcBef>
                <a:spcPts val="4300"/>
              </a:spcBef>
              <a:defRPr sz="7296" b="1">
                <a:solidFill>
                  <a:schemeClr val="accent2">
                    <a:hueOff val="-202083"/>
                    <a:satOff val="17755"/>
                    <a:lumOff val="-16089"/>
                  </a:schemeClr>
                </a:solidFill>
              </a:defRPr>
            </a:pPr>
            <a:r>
              <a:t>‘</a:t>
            </a:r>
            <a:r>
              <a:rPr u="sng" cap="all">
                <a:ln w="12700" cap="flat">
                  <a:solidFill>
                    <a:schemeClr val="accent3">
                      <a:hueOff val="-274225"/>
                      <a:satOff val="26768"/>
                      <a:lumOff val="11368"/>
                    </a:schemeClr>
                  </a:solidFill>
                  <a:prstDash val="solid"/>
                  <a:miter lim="400000"/>
                </a:ln>
                <a:solidFill>
                  <a:schemeClr val="accent2">
                    <a:hueOff val="192982"/>
                    <a:satOff val="17755"/>
                    <a:lumOff val="-28483"/>
                  </a:schemeClr>
                </a:solidFill>
                <a:effectLst>
                  <a:outerShdw blurRad="12192" dist="60959" dir="18900000" rotWithShape="0">
                    <a:srgbClr val="000000"/>
                  </a:outerShdw>
                </a:effectLst>
              </a:rPr>
              <a:t>level of clinical evidence</a:t>
            </a:r>
            <a:r>
              <a:t>’: </a:t>
            </a:r>
            <a:r>
              <a:rPr u="sng"/>
              <a:t>It is understood to encompass the </a:t>
            </a:r>
            <a:r>
              <a:rPr u="sng" cap="all">
                <a:ln w="12700" cap="flat">
                  <a:solidFill>
                    <a:srgbClr val="000000"/>
                  </a:solidFill>
                  <a:prstDash val="solid"/>
                  <a:miter lim="400000"/>
                </a:ln>
                <a:effectLst>
                  <a:outerShdw blurRad="12192" dist="60959" dir="18900000" rotWithShape="0">
                    <a:srgbClr val="000000"/>
                  </a:outerShdw>
                </a:effectLst>
              </a:rPr>
              <a:t>amount and quality of evidence</a:t>
            </a:r>
            <a:r>
              <a:t> (i.e. its characterization by </a:t>
            </a:r>
            <a:r>
              <a:rPr u="sng" cap="all"/>
              <a:t>quality, quantity, completeness</a:t>
            </a:r>
            <a:r>
              <a:t> and </a:t>
            </a:r>
            <a:r>
              <a:rPr u="sng" cap="all"/>
              <a:t>statistical validity</a:t>
            </a:r>
            <a:r>
              <a:rPr cap="all"/>
              <a:t>,</a:t>
            </a:r>
            <a:r>
              <a:t> etc.) </a:t>
            </a:r>
            <a:r>
              <a:rPr u="sng">
                <a:ln w="12700" cap="flat">
                  <a:solidFill>
                    <a:srgbClr val="000000"/>
                  </a:solidFill>
                  <a:prstDash val="solid"/>
                  <a:miter lim="400000"/>
                </a:ln>
              </a:rPr>
              <a:t>required to demonstrate </a:t>
            </a:r>
            <a:r>
              <a:rPr u="sng">
                <a:ln w="12700" cap="flat">
                  <a:solidFill>
                    <a:srgbClr val="000000"/>
                  </a:solidFill>
                  <a:prstDash val="solid"/>
                  <a:miter lim="400000"/>
                </a:ln>
                <a:solidFill>
                  <a:schemeClr val="accent5"/>
                </a:solidFill>
              </a:rPr>
              <a:t>safety, performance</a:t>
            </a:r>
            <a:r>
              <a:t> and </a:t>
            </a:r>
            <a:r>
              <a:rPr>
                <a:ln w="12700" cap="flat">
                  <a:solidFill>
                    <a:srgbClr val="000000"/>
                  </a:solidFill>
                  <a:prstDash val="solid"/>
                  <a:miter lim="400000"/>
                </a:ln>
                <a:solidFill>
                  <a:schemeClr val="accent5"/>
                </a:solidFill>
              </a:rPr>
              <a:t>the benefit-risk conclusion</a:t>
            </a:r>
            <a:r>
              <a:rPr>
                <a:ln w="12700" cap="flat">
                  <a:solidFill>
                    <a:srgbClr val="000000"/>
                  </a:solidFill>
                  <a:prstDash val="solid"/>
                  <a:miter lim="400000"/>
                </a:ln>
              </a:rPr>
              <a:t> of a medical device</a:t>
            </a:r>
            <a:r>
              <a:t>. </a:t>
            </a:r>
          </a:p>
        </p:txBody>
      </p:sp>
      <p:sp>
        <p:nvSpPr>
          <p:cNvPr id="2" name="Slide Number Placeholder 1">
            <a:extLst>
              <a:ext uri="{FF2B5EF4-FFF2-40B4-BE49-F238E27FC236}">
                <a16:creationId xmlns:a16="http://schemas.microsoft.com/office/drawing/2014/main" id="{1C26F82D-BB14-58CC-4707-D6BFF66C7818}"/>
              </a:ext>
            </a:extLst>
          </p:cNvPr>
          <p:cNvSpPr>
            <a:spLocks noGrp="1"/>
          </p:cNvSpPr>
          <p:nvPr>
            <p:ph type="sldNum" sz="quarter" idx="2"/>
          </p:nvPr>
        </p:nvSpPr>
        <p:spPr/>
        <p:txBody>
          <a:bodyPr/>
          <a:lstStyle/>
          <a:p>
            <a:fld id="{86CB4B4D-7CA3-9044-876B-883B54F8677D}" type="slidenum">
              <a:rPr lang="en-US" smtClean="0"/>
              <a:t>78</a:t>
            </a:fld>
            <a:endParaRPr lang="en-US"/>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 name="Terms defined in MDR within CER context"/>
          <p:cNvSpPr txBox="1">
            <a:spLocks noGrp="1"/>
          </p:cNvSpPr>
          <p:nvPr>
            <p:ph type="title"/>
          </p:nvPr>
        </p:nvSpPr>
        <p:spPr>
          <a:prstGeom prst="rect">
            <a:avLst/>
          </a:prstGeom>
        </p:spPr>
        <p:txBody>
          <a:bodyPr/>
          <a:lstStyle>
            <a:lvl1pPr>
              <a:defRPr>
                <a:solidFill>
                  <a:schemeClr val="accent2">
                    <a:hueOff val="192982"/>
                    <a:satOff val="17755"/>
                    <a:lumOff val="-28483"/>
                  </a:schemeClr>
                </a:solidFill>
              </a:defRPr>
            </a:lvl1pPr>
          </a:lstStyle>
          <a:p>
            <a:r>
              <a:t>Terms defined in MDR within CER context </a:t>
            </a:r>
            <a:endParaRPr sz="1200" spc="-24"/>
          </a:p>
        </p:txBody>
      </p:sp>
      <p:sp>
        <p:nvSpPr>
          <p:cNvPr id="630" name="Slide Subtitle"/>
          <p:cNvSpPr txBox="1">
            <a:spLocks noGrp="1"/>
          </p:cNvSpPr>
          <p:nvPr>
            <p:ph type="body" idx="21"/>
          </p:nvPr>
        </p:nvSpPr>
        <p:spPr>
          <a:prstGeom prst="rect">
            <a:avLst/>
          </a:prstGeom>
        </p:spPr>
        <p:txBody>
          <a:bodyPr/>
          <a:lstStyle/>
          <a:p>
            <a:endParaRPr/>
          </a:p>
        </p:txBody>
      </p:sp>
      <p:sp>
        <p:nvSpPr>
          <p:cNvPr id="631" name="‘level of clinical evidence’: It should not be confused with the term ‘levels of evidence’ (as used in evidence-based medicine) which is used to rank study designs, and is only a part of the concept ‘level of clinical evidence’."/>
          <p:cNvSpPr txBox="1">
            <a:spLocks noGrp="1"/>
          </p:cNvSpPr>
          <p:nvPr>
            <p:ph type="body" idx="1"/>
          </p:nvPr>
        </p:nvSpPr>
        <p:spPr>
          <a:prstGeom prst="rect">
            <a:avLst/>
          </a:prstGeom>
        </p:spPr>
        <p:txBody>
          <a:bodyPr/>
          <a:lstStyle/>
          <a:p>
            <a:pPr>
              <a:defRPr sz="8200" b="1">
                <a:solidFill>
                  <a:schemeClr val="accent2">
                    <a:hueOff val="-202083"/>
                    <a:satOff val="17755"/>
                    <a:lumOff val="-16089"/>
                  </a:schemeClr>
                </a:solidFill>
              </a:defRPr>
            </a:pPr>
            <a:r>
              <a:t>‘</a:t>
            </a:r>
            <a:r>
              <a:rPr u="sng" cap="all">
                <a:ln w="12700" cap="flat">
                  <a:solidFill>
                    <a:schemeClr val="accent3"/>
                  </a:solidFill>
                  <a:prstDash val="solid"/>
                  <a:miter lim="400000"/>
                </a:ln>
                <a:solidFill>
                  <a:schemeClr val="accent2">
                    <a:hueOff val="192982"/>
                    <a:satOff val="17755"/>
                    <a:lumOff val="-28483"/>
                  </a:schemeClr>
                </a:solidFill>
                <a:effectLst>
                  <a:outerShdw blurRad="12700" dist="63500" dir="18900000" rotWithShape="0">
                    <a:srgbClr val="000000"/>
                  </a:outerShdw>
                </a:effectLst>
              </a:rPr>
              <a:t>level of clinical evidence</a:t>
            </a:r>
            <a:r>
              <a:t>’: </a:t>
            </a:r>
            <a:r>
              <a:rPr u="sng"/>
              <a:t>It should not be confused with the term</a:t>
            </a:r>
            <a:r>
              <a:t> ‘</a:t>
            </a:r>
            <a:r>
              <a:rPr u="sng">
                <a:ln w="12700" cap="flat">
                  <a:solidFill>
                    <a:srgbClr val="000000"/>
                  </a:solidFill>
                  <a:prstDash val="solid"/>
                  <a:miter lim="400000"/>
                </a:ln>
                <a:solidFill>
                  <a:schemeClr val="accent5"/>
                </a:solidFill>
              </a:rPr>
              <a:t>levels of evidence</a:t>
            </a:r>
            <a:r>
              <a:rPr u="sng">
                <a:ln w="12700" cap="flat">
                  <a:solidFill>
                    <a:srgbClr val="000000"/>
                  </a:solidFill>
                  <a:prstDash val="solid"/>
                  <a:miter lim="400000"/>
                </a:ln>
              </a:rPr>
              <a:t>’ (as used in evidence-based medicine)</a:t>
            </a:r>
            <a:r>
              <a:t> which is used to rank study designs, and is only a part of the concept ‘level of clinical evidence’.</a:t>
            </a:r>
          </a:p>
        </p:txBody>
      </p:sp>
      <p:sp>
        <p:nvSpPr>
          <p:cNvPr id="2" name="Slide Number Placeholder 1">
            <a:extLst>
              <a:ext uri="{FF2B5EF4-FFF2-40B4-BE49-F238E27FC236}">
                <a16:creationId xmlns:a16="http://schemas.microsoft.com/office/drawing/2014/main" id="{9AF0924E-FCEA-C554-CE49-0D8EDA661ED8}"/>
              </a:ext>
            </a:extLst>
          </p:cNvPr>
          <p:cNvSpPr>
            <a:spLocks noGrp="1"/>
          </p:cNvSpPr>
          <p:nvPr>
            <p:ph type="sldNum" sz="quarter" idx="2"/>
          </p:nvPr>
        </p:nvSpPr>
        <p:spPr/>
        <p:txBody>
          <a:bodyPr/>
          <a:lstStyle/>
          <a:p>
            <a:fld id="{86CB4B4D-7CA3-9044-876B-883B54F8677D}" type="slidenum">
              <a:rPr lang="en-US" smtClean="0"/>
              <a:t>79</a:t>
            </a:fld>
            <a:endParaRPr lang="en-US"/>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EU-Medical Device Regulation (EU-MDR)"/>
          <p:cNvSpPr txBox="1">
            <a:spLocks noGrp="1"/>
          </p:cNvSpPr>
          <p:nvPr>
            <p:ph type="title"/>
          </p:nvPr>
        </p:nvSpPr>
        <p:spPr>
          <a:prstGeom prst="rect">
            <a:avLst/>
          </a:prstGeom>
        </p:spPr>
        <p:txBody>
          <a:bodyPr/>
          <a:lstStyle>
            <a:lvl1pPr>
              <a:defRPr>
                <a:solidFill>
                  <a:schemeClr val="accent1">
                    <a:hueOff val="114395"/>
                    <a:lumOff val="-24975"/>
                  </a:schemeClr>
                </a:solidFill>
              </a:defRPr>
            </a:lvl1pPr>
          </a:lstStyle>
          <a:p>
            <a:r>
              <a:t>EU-Medical Device Regulation (EU-MDR)</a:t>
            </a:r>
          </a:p>
        </p:txBody>
      </p:sp>
      <p:sp>
        <p:nvSpPr>
          <p:cNvPr id="185" name="Mayıs 2017 - Mayıs 2021 sektörün hazırlanması İçİn tanınan süre"/>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726440">
              <a:defRPr sz="4840">
                <a:solidFill>
                  <a:srgbClr val="5E5E5E"/>
                </a:solidFill>
              </a:defRPr>
            </a:pPr>
            <a:r>
              <a:rPr u="sng">
                <a:ln w="12700" cap="flat">
                  <a:solidFill>
                    <a:srgbClr val="000000"/>
                  </a:solidFill>
                  <a:prstDash val="solid"/>
                  <a:miter lim="400000"/>
                </a:ln>
                <a:effectLst>
                  <a:outerShdw blurRad="11176" dist="55880" dir="18900000" rotWithShape="0">
                    <a:srgbClr val="000000"/>
                  </a:outerShdw>
                </a:effectLst>
              </a:rPr>
              <a:t>Mayıs 2017 - Mayıs 2021</a:t>
            </a:r>
            <a:r>
              <a:t> </a:t>
            </a:r>
            <a:r>
              <a:rPr u="sng" cap="all">
                <a:ln w="12700" cap="flat">
                  <a:solidFill>
                    <a:srgbClr val="000000"/>
                  </a:solidFill>
                  <a:prstDash val="solid"/>
                  <a:miter lim="400000"/>
                </a:ln>
                <a:solidFill>
                  <a:schemeClr val="accent5"/>
                </a:solidFill>
              </a:rPr>
              <a:t>sektörün hazırlanması İçİn tanınan süre</a:t>
            </a:r>
          </a:p>
        </p:txBody>
      </p:sp>
      <p:sp>
        <p:nvSpPr>
          <p:cNvPr id="186" name="Bu büyük değişime uygunluk sağlamak son derece karmaşıktır ve yüksek yetkinlik gerektirecek ölçüde tekniktir.…"/>
          <p:cNvSpPr txBox="1">
            <a:spLocks noGrp="1"/>
          </p:cNvSpPr>
          <p:nvPr>
            <p:ph type="body" idx="1"/>
          </p:nvPr>
        </p:nvSpPr>
        <p:spPr>
          <a:prstGeom prst="rect">
            <a:avLst/>
          </a:prstGeom>
          <a:ln w="9525">
            <a:round/>
          </a:ln>
        </p:spPr>
        <p:txBody>
          <a:bodyPr/>
          <a:lstStyle/>
          <a:p>
            <a:pPr marL="609600" indent="-609600">
              <a:defRPr sz="7400" b="1">
                <a:solidFill>
                  <a:schemeClr val="accent1">
                    <a:lumOff val="-13575"/>
                  </a:schemeClr>
                </a:solidFill>
              </a:defRPr>
            </a:pPr>
            <a:r>
              <a:rPr u="sng"/>
              <a:t>Bu büyük değişime uygunluk sağlamak </a:t>
            </a:r>
            <a:r>
              <a:rPr u="sng">
                <a:solidFill>
                  <a:schemeClr val="accent5"/>
                </a:solidFill>
              </a:rPr>
              <a:t>son derece karmaşıktır</a:t>
            </a:r>
            <a:r>
              <a:rPr u="sng"/>
              <a:t> ve </a:t>
            </a:r>
            <a:r>
              <a:rPr u="sng">
                <a:solidFill>
                  <a:schemeClr val="accent5"/>
                </a:solidFill>
              </a:rPr>
              <a:t>yüksek yetkinlik gerektirecek ölçüde tekniktir</a:t>
            </a:r>
            <a:r>
              <a:rPr>
                <a:solidFill>
                  <a:schemeClr val="accent5"/>
                </a:solidFill>
              </a:rPr>
              <a:t>.</a:t>
            </a:r>
          </a:p>
          <a:p>
            <a:pPr marL="609600" indent="-609600">
              <a:defRPr sz="7400" b="1">
                <a:solidFill>
                  <a:schemeClr val="accent1">
                    <a:lumOff val="-13575"/>
                  </a:schemeClr>
                </a:solidFill>
              </a:defRPr>
            </a:pPr>
            <a:r>
              <a:t>Bu konuda gerekli ve doğru adımları </a:t>
            </a:r>
            <a:r>
              <a:rPr u="sng">
                <a:ln w="12700" cap="flat">
                  <a:solidFill>
                    <a:srgbClr val="000000"/>
                  </a:solidFill>
                  <a:prstDash val="solid"/>
                  <a:miter lim="400000"/>
                </a:ln>
                <a:solidFill>
                  <a:schemeClr val="accent1"/>
                </a:solidFill>
              </a:rPr>
              <a:t>daralan sürenin baskısını da yöneterek</a:t>
            </a:r>
            <a:r>
              <a:t> atabilmeniz için sizlere destek vermek amacıyla buradayız.</a:t>
            </a:r>
          </a:p>
        </p:txBody>
      </p:sp>
      <p:sp>
        <p:nvSpPr>
          <p:cNvPr id="2" name="Slide Number Placeholder 1">
            <a:extLst>
              <a:ext uri="{FF2B5EF4-FFF2-40B4-BE49-F238E27FC236}">
                <a16:creationId xmlns:a16="http://schemas.microsoft.com/office/drawing/2014/main" id="{40DAD187-F35B-488E-7109-7E691DB68A5C}"/>
              </a:ext>
            </a:extLst>
          </p:cNvPr>
          <p:cNvSpPr>
            <a:spLocks noGrp="1"/>
          </p:cNvSpPr>
          <p:nvPr>
            <p:ph type="sldNum" sz="quarter" idx="2"/>
          </p:nvPr>
        </p:nvSpPr>
        <p:spPr/>
        <p:txBody>
          <a:bodyPr/>
          <a:lstStyle/>
          <a:p>
            <a:fld id="{86CB4B4D-7CA3-9044-876B-883B54F8677D}" type="slidenum">
              <a:rPr lang="en-US" smtClean="0"/>
              <a:t>8</a:t>
            </a:fld>
            <a:endParaRPr lang="en-US"/>
          </a:p>
        </p:txBody>
      </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Terms defined in MDR within CER context"/>
          <p:cNvSpPr txBox="1">
            <a:spLocks noGrp="1"/>
          </p:cNvSpPr>
          <p:nvPr>
            <p:ph type="title"/>
          </p:nvPr>
        </p:nvSpPr>
        <p:spPr>
          <a:prstGeom prst="rect">
            <a:avLst/>
          </a:prstGeom>
        </p:spPr>
        <p:txBody>
          <a:bodyPr/>
          <a:lstStyle>
            <a:lvl1pPr>
              <a:defRPr>
                <a:solidFill>
                  <a:schemeClr val="accent2">
                    <a:hueOff val="192982"/>
                    <a:satOff val="17755"/>
                    <a:lumOff val="-28483"/>
                  </a:schemeClr>
                </a:solidFill>
              </a:defRPr>
            </a:lvl1pPr>
          </a:lstStyle>
          <a:p>
            <a:r>
              <a:t>Terms defined in MDR within CER context </a:t>
            </a:r>
            <a:endParaRPr sz="1200" spc="-24"/>
          </a:p>
        </p:txBody>
      </p:sp>
      <p:sp>
        <p:nvSpPr>
          <p:cNvPr id="634" name="Slide Subtitle"/>
          <p:cNvSpPr txBox="1">
            <a:spLocks noGrp="1"/>
          </p:cNvSpPr>
          <p:nvPr>
            <p:ph type="body" idx="21"/>
          </p:nvPr>
        </p:nvSpPr>
        <p:spPr>
          <a:prstGeom prst="rect">
            <a:avLst/>
          </a:prstGeom>
        </p:spPr>
        <p:txBody>
          <a:bodyPr/>
          <a:lstStyle/>
          <a:p>
            <a:endParaRPr/>
          </a:p>
        </p:txBody>
      </p:sp>
      <p:sp>
        <p:nvSpPr>
          <p:cNvPr id="635" name="‘state of the art’: IMDRF/GRRP WG/N47 provides the following definition: Developed stage of current technical capability and/or accepted clinical practice in regard to products, processes and patient management, based on the relevant consolidated finding"/>
          <p:cNvSpPr txBox="1">
            <a:spLocks noGrp="1"/>
          </p:cNvSpPr>
          <p:nvPr>
            <p:ph type="body" idx="1"/>
          </p:nvPr>
        </p:nvSpPr>
        <p:spPr>
          <a:prstGeom prst="rect">
            <a:avLst/>
          </a:prstGeom>
        </p:spPr>
        <p:txBody>
          <a:bodyPr/>
          <a:lstStyle/>
          <a:p>
            <a:pPr marL="603504" indent="-603504" defTabSz="2413955">
              <a:spcBef>
                <a:spcPts val="4400"/>
              </a:spcBef>
              <a:defRPr sz="7227" b="1">
                <a:solidFill>
                  <a:schemeClr val="accent2">
                    <a:hueOff val="-202083"/>
                    <a:satOff val="17755"/>
                    <a:lumOff val="-16089"/>
                  </a:schemeClr>
                </a:solidFill>
              </a:defRPr>
            </a:pPr>
            <a:r>
              <a:t>‘</a:t>
            </a:r>
            <a:r>
              <a:rPr u="sng" cap="all">
                <a:ln w="12700" cap="flat">
                  <a:solidFill>
                    <a:schemeClr val="accent3"/>
                  </a:solidFill>
                  <a:prstDash val="solid"/>
                  <a:miter lim="400000"/>
                </a:ln>
                <a:solidFill>
                  <a:schemeClr val="accent2">
                    <a:hueOff val="192982"/>
                    <a:satOff val="17755"/>
                    <a:lumOff val="-28483"/>
                  </a:schemeClr>
                </a:solidFill>
                <a:effectLst>
                  <a:outerShdw blurRad="12573" dist="62864" dir="18900000" rotWithShape="0">
                    <a:srgbClr val="000000"/>
                  </a:outerShdw>
                </a:effectLst>
              </a:rPr>
              <a:t>state of the art</a:t>
            </a:r>
            <a:r>
              <a:t>’: </a:t>
            </a:r>
            <a:r>
              <a:rPr u="sng"/>
              <a:t>IMDRF/GRRP WG/N47 provides the following definition</a:t>
            </a:r>
            <a:r>
              <a:t>: </a:t>
            </a:r>
            <a:r>
              <a:rPr cap="all">
                <a:ln w="12700" cap="flat">
                  <a:solidFill>
                    <a:srgbClr val="000000"/>
                  </a:solidFill>
                  <a:prstDash val="solid"/>
                  <a:miter lim="400000"/>
                </a:ln>
                <a:solidFill>
                  <a:schemeClr val="accent5"/>
                </a:solidFill>
              </a:rPr>
              <a:t>Developed stage of current technical capability</a:t>
            </a:r>
            <a:r>
              <a:t> and/or </a:t>
            </a:r>
            <a:r>
              <a:rPr cap="all">
                <a:ln w="12700" cap="flat">
                  <a:solidFill>
                    <a:srgbClr val="000000"/>
                  </a:solidFill>
                  <a:prstDash val="solid"/>
                  <a:miter lim="400000"/>
                </a:ln>
                <a:solidFill>
                  <a:schemeClr val="accent5"/>
                </a:solidFill>
              </a:rPr>
              <a:t>accepted clinical practice</a:t>
            </a:r>
            <a:r>
              <a:rPr cap="all">
                <a:ln w="12700" cap="flat">
                  <a:solidFill>
                    <a:srgbClr val="000000"/>
                  </a:solidFill>
                  <a:prstDash val="solid"/>
                  <a:miter lim="400000"/>
                </a:ln>
              </a:rPr>
              <a:t> in regard to products, processes</a:t>
            </a:r>
            <a:r>
              <a:t> and </a:t>
            </a:r>
            <a:r>
              <a:rPr cap="all">
                <a:ln w="12700" cap="flat">
                  <a:solidFill>
                    <a:srgbClr val="000000"/>
                  </a:solidFill>
                  <a:prstDash val="solid"/>
                  <a:miter lim="400000"/>
                </a:ln>
              </a:rPr>
              <a:t>patient management,</a:t>
            </a:r>
            <a:r>
              <a:t> </a:t>
            </a:r>
            <a:r>
              <a:rPr u="sng"/>
              <a:t>based on the relevant consolidated findings of </a:t>
            </a:r>
            <a:r>
              <a:rPr u="sng" cap="all">
                <a:ln w="12700" cap="flat">
                  <a:solidFill>
                    <a:srgbClr val="000000"/>
                  </a:solidFill>
                  <a:prstDash val="solid"/>
                  <a:miter lim="400000"/>
                </a:ln>
              </a:rPr>
              <a:t>science, technology</a:t>
            </a:r>
            <a:r>
              <a:rPr u="sng"/>
              <a:t> and </a:t>
            </a:r>
            <a:r>
              <a:rPr u="sng" cap="all">
                <a:ln w="12700" cap="flat">
                  <a:solidFill>
                    <a:srgbClr val="000000"/>
                  </a:solidFill>
                  <a:prstDash val="solid"/>
                  <a:miter lim="400000"/>
                </a:ln>
              </a:rPr>
              <a:t>experience</a:t>
            </a:r>
            <a:r>
              <a:rPr cap="all">
                <a:ln w="12700" cap="flat">
                  <a:solidFill>
                    <a:srgbClr val="000000"/>
                  </a:solidFill>
                  <a:prstDash val="solid"/>
                  <a:miter lim="400000"/>
                </a:ln>
              </a:rPr>
              <a:t>.</a:t>
            </a:r>
          </a:p>
        </p:txBody>
      </p:sp>
      <p:grpSp>
        <p:nvGrpSpPr>
          <p:cNvPr id="638" name="!"/>
          <p:cNvGrpSpPr/>
          <p:nvPr/>
        </p:nvGrpSpPr>
        <p:grpSpPr>
          <a:xfrm>
            <a:off x="47485" y="88085"/>
            <a:ext cx="768630" cy="1906630"/>
            <a:chOff x="0" y="0"/>
            <a:chExt cx="768629" cy="1906629"/>
          </a:xfrm>
        </p:grpSpPr>
        <p:sp>
          <p:nvSpPr>
            <p:cNvPr id="637" name="!"/>
            <p:cNvSpPr txBox="1"/>
            <p:nvPr/>
          </p:nvSpPr>
          <p:spPr>
            <a:xfrm>
              <a:off x="76200" y="76200"/>
              <a:ext cx="616230" cy="1754230"/>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9900" b="1">
                  <a:solidFill>
                    <a:schemeClr val="accent5"/>
                  </a:solidFill>
                </a:defRPr>
              </a:lvl1pPr>
            </a:lstStyle>
            <a:p>
              <a:r>
                <a:t>!</a:t>
              </a:r>
            </a:p>
          </p:txBody>
        </p:sp>
        <p:pic>
          <p:nvPicPr>
            <p:cNvPr id="636" name="! !" descr="! !"/>
            <p:cNvPicPr>
              <a:picLocks/>
            </p:cNvPicPr>
            <p:nvPr/>
          </p:nvPicPr>
          <p:blipFill>
            <a:blip r:embed="rId2"/>
            <a:stretch>
              <a:fillRect/>
            </a:stretch>
          </p:blipFill>
          <p:spPr>
            <a:xfrm>
              <a:off x="0" y="0"/>
              <a:ext cx="768630" cy="1906630"/>
            </a:xfrm>
            <a:prstGeom prst="rect">
              <a:avLst/>
            </a:prstGeom>
            <a:effectLst/>
          </p:spPr>
        </p:pic>
      </p:grpSp>
      <p:sp>
        <p:nvSpPr>
          <p:cNvPr id="2" name="Slide Number Placeholder 1">
            <a:extLst>
              <a:ext uri="{FF2B5EF4-FFF2-40B4-BE49-F238E27FC236}">
                <a16:creationId xmlns:a16="http://schemas.microsoft.com/office/drawing/2014/main" id="{86C201B7-FD18-E852-79AC-EDA9912AA3B1}"/>
              </a:ext>
            </a:extLst>
          </p:cNvPr>
          <p:cNvSpPr>
            <a:spLocks noGrp="1"/>
          </p:cNvSpPr>
          <p:nvPr>
            <p:ph type="sldNum" sz="quarter" idx="2"/>
          </p:nvPr>
        </p:nvSpPr>
        <p:spPr/>
        <p:txBody>
          <a:bodyPr/>
          <a:lstStyle/>
          <a:p>
            <a:fld id="{86CB4B4D-7CA3-9044-876B-883B54F8677D}" type="slidenum">
              <a:rPr lang="en-US" smtClean="0"/>
              <a:t>80</a:t>
            </a:fld>
            <a:endParaRPr lang="en-US"/>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Terms defined in MDR within CER context"/>
          <p:cNvSpPr txBox="1">
            <a:spLocks noGrp="1"/>
          </p:cNvSpPr>
          <p:nvPr>
            <p:ph type="title"/>
          </p:nvPr>
        </p:nvSpPr>
        <p:spPr>
          <a:prstGeom prst="rect">
            <a:avLst/>
          </a:prstGeom>
        </p:spPr>
        <p:txBody>
          <a:bodyPr/>
          <a:lstStyle>
            <a:lvl1pPr>
              <a:defRPr>
                <a:solidFill>
                  <a:schemeClr val="accent2">
                    <a:hueOff val="192982"/>
                    <a:satOff val="17755"/>
                    <a:lumOff val="-28483"/>
                  </a:schemeClr>
                </a:solidFill>
              </a:defRPr>
            </a:lvl1pPr>
          </a:lstStyle>
          <a:p>
            <a:r>
              <a:t>Terms defined in MDR within CER context </a:t>
            </a:r>
            <a:endParaRPr sz="1200" spc="-24"/>
          </a:p>
        </p:txBody>
      </p:sp>
      <p:sp>
        <p:nvSpPr>
          <p:cNvPr id="641" name="Slide Subtitle"/>
          <p:cNvSpPr txBox="1">
            <a:spLocks noGrp="1"/>
          </p:cNvSpPr>
          <p:nvPr>
            <p:ph type="body" idx="21"/>
          </p:nvPr>
        </p:nvSpPr>
        <p:spPr>
          <a:prstGeom prst="rect">
            <a:avLst/>
          </a:prstGeom>
        </p:spPr>
        <p:txBody>
          <a:bodyPr/>
          <a:lstStyle/>
          <a:p>
            <a:endParaRPr/>
          </a:p>
        </p:txBody>
      </p:sp>
      <p:sp>
        <p:nvSpPr>
          <p:cNvPr id="642" name="‘state of the art’: The state-of-the-art embodies what is currently and generally accepted as good practice in technology and medicine.…"/>
          <p:cNvSpPr txBox="1">
            <a:spLocks noGrp="1"/>
          </p:cNvSpPr>
          <p:nvPr>
            <p:ph type="body" idx="1"/>
          </p:nvPr>
        </p:nvSpPr>
        <p:spPr>
          <a:prstGeom prst="rect">
            <a:avLst/>
          </a:prstGeom>
        </p:spPr>
        <p:txBody>
          <a:bodyPr/>
          <a:lstStyle/>
          <a:p>
            <a:pPr marL="512064" indent="-512064" defTabSz="2048204">
              <a:spcBef>
                <a:spcPts val="3700"/>
              </a:spcBef>
              <a:defRPr sz="6299" b="1">
                <a:solidFill>
                  <a:schemeClr val="accent2">
                    <a:hueOff val="-202083"/>
                    <a:satOff val="17755"/>
                    <a:lumOff val="-16089"/>
                  </a:schemeClr>
                </a:solidFill>
              </a:defRPr>
            </a:pPr>
            <a:r>
              <a:t>‘</a:t>
            </a:r>
            <a:r>
              <a:rPr u="sng" cap="all">
                <a:ln w="12700" cap="flat">
                  <a:solidFill>
                    <a:schemeClr val="accent3">
                      <a:hueOff val="-274225"/>
                      <a:satOff val="26768"/>
                      <a:lumOff val="11368"/>
                    </a:schemeClr>
                  </a:solidFill>
                  <a:prstDash val="solid"/>
                  <a:miter lim="400000"/>
                </a:ln>
                <a:solidFill>
                  <a:schemeClr val="accent2">
                    <a:hueOff val="192982"/>
                    <a:satOff val="17755"/>
                    <a:lumOff val="-28483"/>
                  </a:schemeClr>
                </a:solidFill>
                <a:effectLst>
                  <a:outerShdw blurRad="10668" dist="53339" dir="18900000" rotWithShape="0">
                    <a:srgbClr val="000000"/>
                  </a:outerShdw>
                </a:effectLst>
              </a:rPr>
              <a:t>state of the art</a:t>
            </a:r>
            <a:r>
              <a:t>’: The state-of-the-art embodies </a:t>
            </a:r>
            <a:r>
              <a:rPr u="sng"/>
              <a:t>what is currently and generally accepted as good practice in technology and medicine</a:t>
            </a:r>
            <a:r>
              <a:t>. </a:t>
            </a:r>
          </a:p>
          <a:p>
            <a:pPr marL="512064" indent="-512064" defTabSz="2048204">
              <a:spcBef>
                <a:spcPts val="3700"/>
              </a:spcBef>
              <a:defRPr sz="6299" b="1">
                <a:solidFill>
                  <a:schemeClr val="accent2">
                    <a:hueOff val="-202083"/>
                    <a:satOff val="17755"/>
                    <a:lumOff val="-16089"/>
                  </a:schemeClr>
                </a:solidFill>
              </a:defRPr>
            </a:pPr>
            <a:r>
              <a:t>The state-of-the-art </a:t>
            </a:r>
            <a:r>
              <a:rPr u="sng"/>
              <a:t>does not</a:t>
            </a:r>
            <a:r>
              <a:t> necessarily imply the most technologically advanced solution. </a:t>
            </a:r>
          </a:p>
          <a:p>
            <a:pPr marL="512064" indent="-512064" defTabSz="2048204">
              <a:spcBef>
                <a:spcPts val="3700"/>
              </a:spcBef>
              <a:defRPr sz="6299" b="1">
                <a:solidFill>
                  <a:schemeClr val="accent2">
                    <a:hueOff val="-202083"/>
                    <a:satOff val="17755"/>
                    <a:lumOff val="-16089"/>
                  </a:schemeClr>
                </a:solidFill>
              </a:defRPr>
            </a:pPr>
            <a:r>
              <a:t>The state-of-the-art described here is sometimes referred to as the </a:t>
            </a:r>
            <a:r>
              <a:rPr u="sng"/>
              <a:t>“generally acknowledged state-of- the-art.’’</a:t>
            </a:r>
          </a:p>
        </p:txBody>
      </p:sp>
      <p:grpSp>
        <p:nvGrpSpPr>
          <p:cNvPr id="645" name="!"/>
          <p:cNvGrpSpPr/>
          <p:nvPr/>
        </p:nvGrpSpPr>
        <p:grpSpPr>
          <a:xfrm>
            <a:off x="47485" y="88085"/>
            <a:ext cx="768630" cy="1906630"/>
            <a:chOff x="0" y="0"/>
            <a:chExt cx="768629" cy="1906629"/>
          </a:xfrm>
        </p:grpSpPr>
        <p:sp>
          <p:nvSpPr>
            <p:cNvPr id="644" name="!"/>
            <p:cNvSpPr txBox="1"/>
            <p:nvPr/>
          </p:nvSpPr>
          <p:spPr>
            <a:xfrm>
              <a:off x="76200" y="76200"/>
              <a:ext cx="616230" cy="1754230"/>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9900" b="1">
                  <a:solidFill>
                    <a:schemeClr val="accent5"/>
                  </a:solidFill>
                </a:defRPr>
              </a:lvl1pPr>
            </a:lstStyle>
            <a:p>
              <a:r>
                <a:t>!</a:t>
              </a:r>
            </a:p>
          </p:txBody>
        </p:sp>
        <p:pic>
          <p:nvPicPr>
            <p:cNvPr id="643" name="! !" descr="! !"/>
            <p:cNvPicPr>
              <a:picLocks/>
            </p:cNvPicPr>
            <p:nvPr/>
          </p:nvPicPr>
          <p:blipFill>
            <a:blip r:embed="rId2"/>
            <a:stretch>
              <a:fillRect/>
            </a:stretch>
          </p:blipFill>
          <p:spPr>
            <a:xfrm>
              <a:off x="0" y="0"/>
              <a:ext cx="768630" cy="1906630"/>
            </a:xfrm>
            <a:prstGeom prst="rect">
              <a:avLst/>
            </a:prstGeom>
            <a:effectLst/>
          </p:spPr>
        </p:pic>
      </p:grpSp>
      <p:sp>
        <p:nvSpPr>
          <p:cNvPr id="2" name="Slide Number Placeholder 1">
            <a:extLst>
              <a:ext uri="{FF2B5EF4-FFF2-40B4-BE49-F238E27FC236}">
                <a16:creationId xmlns:a16="http://schemas.microsoft.com/office/drawing/2014/main" id="{BAD9A620-129B-DFE8-3DAD-BE1814AE6ECC}"/>
              </a:ext>
            </a:extLst>
          </p:cNvPr>
          <p:cNvSpPr>
            <a:spLocks noGrp="1"/>
          </p:cNvSpPr>
          <p:nvPr>
            <p:ph type="sldNum" sz="quarter" idx="2"/>
          </p:nvPr>
        </p:nvSpPr>
        <p:spPr/>
        <p:txBody>
          <a:bodyPr/>
          <a:lstStyle/>
          <a:p>
            <a:fld id="{86CB4B4D-7CA3-9044-876B-883B54F8677D}" type="slidenum">
              <a:rPr lang="en-US" smtClean="0"/>
              <a:t>81</a:t>
            </a:fld>
            <a:endParaRPr lang="en-US"/>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9" name="KLİNİK DEĞERLENDİRMEYİ…"/>
          <p:cNvGrpSpPr/>
          <p:nvPr/>
        </p:nvGrpSpPr>
        <p:grpSpPr>
          <a:xfrm>
            <a:off x="2872575" y="2578574"/>
            <a:ext cx="18638851" cy="8838252"/>
            <a:chOff x="0" y="0"/>
            <a:chExt cx="18638849" cy="8838251"/>
          </a:xfrm>
        </p:grpSpPr>
        <p:sp>
          <p:nvSpPr>
            <p:cNvPr id="648" name="KLİNİK DEĞERLENDİRMEYİ…"/>
            <p:cNvSpPr txBox="1"/>
            <p:nvPr/>
          </p:nvSpPr>
          <p:spPr>
            <a:xfrm>
              <a:off x="215900" y="139699"/>
              <a:ext cx="18207051" cy="8279453"/>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sz="10600" b="1">
                  <a:ln w="12700" cap="flat">
                    <a:solidFill>
                      <a:srgbClr val="000000"/>
                    </a:solidFill>
                    <a:prstDash val="solid"/>
                    <a:miter lim="400000"/>
                  </a:ln>
                  <a:solidFill>
                    <a:srgbClr val="929292"/>
                  </a:solidFill>
                  <a:effectLst>
                    <a:outerShdw blurRad="12700" dist="63500" dir="18900000" rotWithShape="0">
                      <a:srgbClr val="000000"/>
                    </a:outerShdw>
                  </a:effectLst>
                </a:defRPr>
              </a:pPr>
              <a:r>
                <a:t>KLİNİK DEĞERLENDİRMEYİ</a:t>
              </a:r>
            </a:p>
            <a:p>
              <a:pPr>
                <a:defRPr sz="10600" b="1">
                  <a:ln w="12700" cap="flat">
                    <a:solidFill>
                      <a:srgbClr val="000000"/>
                    </a:solidFill>
                    <a:prstDash val="solid"/>
                    <a:miter lim="400000"/>
                  </a:ln>
                  <a:solidFill>
                    <a:srgbClr val="929292"/>
                  </a:solidFill>
                  <a:effectLst>
                    <a:outerShdw blurRad="12700" dist="63500" dir="18900000" rotWithShape="0">
                      <a:srgbClr val="000000"/>
                    </a:outerShdw>
                  </a:effectLst>
                </a:defRPr>
              </a:pPr>
              <a:r>
                <a:t>KİM/NEREDE YAPMALI?</a:t>
              </a:r>
            </a:p>
            <a:p>
              <a:pPr>
                <a:defRPr sz="10600" b="1">
                  <a:ln w="12700" cap="flat">
                    <a:solidFill>
                      <a:srgbClr val="000000"/>
                    </a:solidFill>
                    <a:prstDash val="solid"/>
                    <a:miter lim="400000"/>
                  </a:ln>
                  <a:solidFill>
                    <a:srgbClr val="929292"/>
                  </a:solidFill>
                  <a:effectLst>
                    <a:outerShdw blurRad="12700" dist="63500" dir="18900000" rotWithShape="0">
                      <a:srgbClr val="000000"/>
                    </a:outerShdw>
                  </a:effectLst>
                </a:defRPr>
              </a:pPr>
              <a:r>
                <a:t>-Kurum içinde?</a:t>
              </a:r>
            </a:p>
            <a:p>
              <a:pPr>
                <a:defRPr sz="10600" b="1">
                  <a:ln w="12700" cap="flat">
                    <a:solidFill>
                      <a:srgbClr val="000000"/>
                    </a:solidFill>
                    <a:prstDash val="solid"/>
                    <a:miter lim="400000"/>
                  </a:ln>
                  <a:solidFill>
                    <a:srgbClr val="929292"/>
                  </a:solidFill>
                  <a:effectLst>
                    <a:outerShdw blurRad="12700" dist="63500" dir="18900000" rotWithShape="0">
                      <a:srgbClr val="000000"/>
                    </a:outerShdw>
                  </a:effectLst>
                </a:defRPr>
              </a:pPr>
              <a:r>
                <a:t>-Kurum dışında?</a:t>
              </a:r>
            </a:p>
            <a:p>
              <a:pPr>
                <a:defRPr sz="10600" b="1">
                  <a:ln w="12700" cap="flat">
                    <a:solidFill>
                      <a:srgbClr val="000000"/>
                    </a:solidFill>
                    <a:prstDash val="solid"/>
                    <a:miter lim="400000"/>
                  </a:ln>
                  <a:solidFill>
                    <a:srgbClr val="929292"/>
                  </a:solidFill>
                  <a:effectLst>
                    <a:outerShdw blurRad="12700" dist="63500" dir="18900000" rotWithShape="0">
                      <a:srgbClr val="000000"/>
                    </a:outerShdw>
                  </a:effectLst>
                </a:defRPr>
              </a:pPr>
              <a:r>
                <a:t>-Hibrid?</a:t>
              </a:r>
            </a:p>
          </p:txBody>
        </p:sp>
        <p:pic>
          <p:nvPicPr>
            <p:cNvPr id="647" name="KLİNİK DEĞERLENDİRMEYİ… KLİNİK DEĞERLENDİRMEYİKİM/NEREDE YAPMALI?-Kurum içinde?-Kurum dışında?-Hibrid?" descr="KLİNİK DEĞERLENDİRMEYİ… KLİNİK DEĞERLENDİRMEYİKİM/NEREDE YAPMALI?-Kurum içinde?-Kurum dışında?-Hibrid?"/>
            <p:cNvPicPr>
              <a:picLocks/>
            </p:cNvPicPr>
            <p:nvPr/>
          </p:nvPicPr>
          <p:blipFill>
            <a:blip r:embed="rId2"/>
            <a:stretch>
              <a:fillRect/>
            </a:stretch>
          </p:blipFill>
          <p:spPr>
            <a:xfrm>
              <a:off x="0" y="-1"/>
              <a:ext cx="18638851" cy="8838253"/>
            </a:xfrm>
            <a:prstGeom prst="rect">
              <a:avLst/>
            </a:prstGeom>
            <a:effectLst/>
          </p:spPr>
        </p:pic>
      </p:grpSp>
      <p:sp>
        <p:nvSpPr>
          <p:cNvPr id="2" name="Slide Number Placeholder 1">
            <a:extLst>
              <a:ext uri="{FF2B5EF4-FFF2-40B4-BE49-F238E27FC236}">
                <a16:creationId xmlns:a16="http://schemas.microsoft.com/office/drawing/2014/main" id="{1034C39F-72DC-DF2E-E9C2-D89903A48A19}"/>
              </a:ext>
            </a:extLst>
          </p:cNvPr>
          <p:cNvSpPr>
            <a:spLocks noGrp="1"/>
          </p:cNvSpPr>
          <p:nvPr>
            <p:ph type="sldNum" sz="quarter" idx="2"/>
          </p:nvPr>
        </p:nvSpPr>
        <p:spPr/>
        <p:txBody>
          <a:bodyPr/>
          <a:lstStyle/>
          <a:p>
            <a:fld id="{86CB4B4D-7CA3-9044-876B-883B54F8677D}" type="slidenum">
              <a:rPr lang="en-US" smtClean="0"/>
              <a:t>82</a:t>
            </a:fld>
            <a:endParaRPr lang="en-US"/>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 name="‘‘5.3 Who should perform the clinical evaluation?…"/>
          <p:cNvSpPr txBox="1">
            <a:spLocks noGrp="1"/>
          </p:cNvSpPr>
          <p:nvPr>
            <p:ph type="body" sz="half" idx="1"/>
          </p:nvPr>
        </p:nvSpPr>
        <p:spPr>
          <a:prstGeom prst="rect">
            <a:avLst/>
          </a:prstGeom>
          <a:ln w="152400">
            <a:solidFill>
              <a:schemeClr val="accent1"/>
            </a:solidFill>
          </a:ln>
        </p:spPr>
        <p:txBody>
          <a:bodyPr/>
          <a:lstStyle/>
          <a:p>
            <a:pPr marL="548639" indent="-548639" defTabSz="2194505">
              <a:spcBef>
                <a:spcPts val="4000"/>
              </a:spcBef>
              <a:defRPr sz="4319" b="1">
                <a:solidFill>
                  <a:schemeClr val="accent1">
                    <a:hueOff val="114395"/>
                    <a:lumOff val="-24975"/>
                  </a:schemeClr>
                </a:solidFill>
              </a:defRPr>
            </a:pPr>
            <a:r>
              <a:rPr>
                <a:solidFill>
                  <a:schemeClr val="accent1"/>
                </a:solidFill>
              </a:rPr>
              <a:t>‘‘5.3 Who should perform the clinical evaluation?</a:t>
            </a:r>
            <a:r>
              <a:t> </a:t>
            </a:r>
            <a:endParaRPr sz="1079"/>
          </a:p>
          <a:p>
            <a:pPr marL="548639" indent="-548639" defTabSz="2194505">
              <a:spcBef>
                <a:spcPts val="4000"/>
              </a:spcBef>
              <a:defRPr sz="4319" b="1">
                <a:solidFill>
                  <a:schemeClr val="accent1">
                    <a:hueOff val="114395"/>
                    <a:lumOff val="-24975"/>
                  </a:schemeClr>
                </a:solidFill>
              </a:defRPr>
            </a:pPr>
            <a:r>
              <a:t>The clinical evaluation should be conducted by a </a:t>
            </a:r>
            <a:r>
              <a:rPr u="sng" cap="all">
                <a:ln w="12700" cap="flat">
                  <a:solidFill>
                    <a:srgbClr val="000000"/>
                  </a:solidFill>
                  <a:prstDash val="solid"/>
                  <a:miter lim="400000"/>
                </a:ln>
                <a:solidFill>
                  <a:schemeClr val="accent1"/>
                </a:solidFill>
              </a:rPr>
              <a:t>suitably qualified individual</a:t>
            </a:r>
            <a:r>
              <a:t> or </a:t>
            </a:r>
            <a:r>
              <a:rPr u="sng" cap="all">
                <a:ln w="12700" cap="flat">
                  <a:solidFill>
                    <a:srgbClr val="000000"/>
                  </a:solidFill>
                  <a:prstDash val="solid"/>
                  <a:miter lim="400000"/>
                </a:ln>
                <a:solidFill>
                  <a:schemeClr val="accent1"/>
                </a:solidFill>
              </a:rPr>
              <a:t>individuals.</a:t>
            </a:r>
            <a:r>
              <a:t> </a:t>
            </a:r>
          </a:p>
          <a:p>
            <a:pPr marL="548639" indent="-548639" defTabSz="2194505">
              <a:spcBef>
                <a:spcPts val="4000"/>
              </a:spcBef>
              <a:defRPr sz="4319" b="1">
                <a:solidFill>
                  <a:schemeClr val="accent1">
                    <a:hueOff val="114395"/>
                    <a:lumOff val="-24975"/>
                  </a:schemeClr>
                </a:solidFill>
              </a:defRPr>
            </a:pPr>
            <a:r>
              <a:t>A manufacturer </a:t>
            </a:r>
            <a:r>
              <a:rPr cap="all">
                <a:ln w="12700" cap="flat">
                  <a:solidFill>
                    <a:srgbClr val="000000"/>
                  </a:solidFill>
                  <a:prstDash val="solid"/>
                  <a:miter lim="400000"/>
                </a:ln>
                <a:solidFill>
                  <a:schemeClr val="accent1"/>
                </a:solidFill>
              </a:rPr>
              <a:t>must be able to justify the choice of the evaluator(s)</a:t>
            </a:r>
            <a:r>
              <a:t> through reference to </a:t>
            </a:r>
            <a:r>
              <a:rPr cap="all">
                <a:ln w="12700" cap="flat">
                  <a:solidFill>
                    <a:srgbClr val="000000"/>
                  </a:solidFill>
                  <a:prstDash val="solid"/>
                  <a:miter lim="400000"/>
                </a:ln>
                <a:solidFill>
                  <a:schemeClr val="accent1"/>
                </a:solidFill>
              </a:rPr>
              <a:t>qualifications</a:t>
            </a:r>
            <a:r>
              <a:t> and </a:t>
            </a:r>
            <a:r>
              <a:rPr cap="all">
                <a:ln w="12700" cap="flat">
                  <a:solidFill>
                    <a:srgbClr val="000000"/>
                  </a:solidFill>
                  <a:prstDash val="solid"/>
                  <a:miter lim="400000"/>
                </a:ln>
                <a:solidFill>
                  <a:schemeClr val="accent1"/>
                </a:solidFill>
              </a:rPr>
              <a:t>documented experience.’’</a:t>
            </a:r>
            <a:r>
              <a:t> </a:t>
            </a:r>
          </a:p>
        </p:txBody>
      </p:sp>
      <p:sp>
        <p:nvSpPr>
          <p:cNvPr id="652" name="MEDDEV 2.7.1 rev 3 - 2009…"/>
          <p:cNvSpPr txBox="1">
            <a:spLocks noGrp="1"/>
          </p:cNvSpPr>
          <p:nvPr>
            <p:ph type="title"/>
          </p:nvPr>
        </p:nvSpPr>
        <p:spPr>
          <a:xfrm>
            <a:off x="1206500" y="1079500"/>
            <a:ext cx="9779000" cy="2219325"/>
          </a:xfrm>
          <a:prstGeom prst="rect">
            <a:avLst/>
          </a:prstGeom>
          <a:ln w="9525">
            <a:round/>
          </a:ln>
        </p:spPr>
        <p:txBody>
          <a:bodyPr/>
          <a:lstStyle/>
          <a:p>
            <a:pPr algn="ctr" defTabSz="1121635">
              <a:defRPr sz="3910" spc="-78">
                <a:ln w="12700" cap="flat">
                  <a:solidFill>
                    <a:srgbClr val="000000"/>
                  </a:solidFill>
                  <a:prstDash val="solid"/>
                  <a:miter lim="400000"/>
                </a:ln>
                <a:solidFill>
                  <a:schemeClr val="accent6">
                    <a:satOff val="-16844"/>
                    <a:lumOff val="-30747"/>
                  </a:schemeClr>
                </a:solidFill>
              </a:defRPr>
            </a:pPr>
            <a:r>
              <a:rPr u="sng">
                <a:solidFill>
                  <a:schemeClr val="accent2"/>
                </a:solidFill>
              </a:rPr>
              <a:t>MEDDEV 2.7.1 rev 3 - 2009</a:t>
            </a:r>
            <a:r>
              <a:t> </a:t>
            </a:r>
          </a:p>
          <a:p>
            <a:pPr algn="ctr" defTabSz="1121635">
              <a:defRPr sz="3910" spc="-78">
                <a:ln w="12700" cap="flat">
                  <a:solidFill>
                    <a:srgbClr val="000000"/>
                  </a:solidFill>
                  <a:prstDash val="solid"/>
                  <a:miter lim="400000"/>
                </a:ln>
                <a:solidFill>
                  <a:schemeClr val="accent6">
                    <a:satOff val="-16844"/>
                    <a:lumOff val="-30747"/>
                  </a:schemeClr>
                </a:solidFill>
              </a:defRPr>
            </a:pPr>
            <a:r>
              <a:t>CLINICAL EVALUATION:</a:t>
            </a:r>
            <a:br/>
            <a:r>
              <a:t>A GUIDE FOR MANUFACTURERS AND NOTIFIED BODIES </a:t>
            </a:r>
            <a:endParaRPr sz="552" spc="-11"/>
          </a:p>
          <a:p>
            <a:pPr algn="ctr" defTabSz="1121635">
              <a:defRPr sz="3910" spc="-78">
                <a:ln w="12700" cap="flat">
                  <a:solidFill>
                    <a:srgbClr val="000000"/>
                  </a:solidFill>
                  <a:prstDash val="solid"/>
                  <a:miter lim="400000"/>
                </a:ln>
                <a:solidFill>
                  <a:schemeClr val="accent6">
                    <a:satOff val="-16844"/>
                    <a:lumOff val="-30747"/>
                  </a:schemeClr>
                </a:solidFill>
              </a:defRPr>
            </a:pPr>
            <a:endParaRPr sz="552" spc="-11"/>
          </a:p>
        </p:txBody>
      </p:sp>
      <p:sp>
        <p:nvSpPr>
          <p:cNvPr id="653" name="‘‘5.3 Klinik değerlendirme kim tarafından yapılmalıdır?…"/>
          <p:cNvSpPr txBox="1"/>
          <p:nvPr/>
        </p:nvSpPr>
        <p:spPr>
          <a:xfrm>
            <a:off x="13474700" y="4261204"/>
            <a:ext cx="9779000" cy="8256630"/>
          </a:xfrm>
          <a:prstGeom prst="rect">
            <a:avLst/>
          </a:prstGeom>
          <a:ln w="152400">
            <a:solidFill>
              <a:schemeClr val="accent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524255" indent="-524255" algn="l" defTabSz="2096971">
              <a:lnSpc>
                <a:spcPct val="90000"/>
              </a:lnSpc>
              <a:spcBef>
                <a:spcPts val="3800"/>
              </a:spcBef>
              <a:buSzPct val="123000"/>
              <a:buChar char="•"/>
              <a:defRPr sz="4128" b="1">
                <a:solidFill>
                  <a:schemeClr val="accent6"/>
                </a:solidFill>
              </a:defRPr>
            </a:pPr>
            <a:r>
              <a:t>‘‘5.3 Klinik değerlendirme kim tarafından yapılmalıdır?</a:t>
            </a:r>
          </a:p>
          <a:p>
            <a:pPr marL="1048511" lvl="1" indent="-524255" algn="l" defTabSz="2096971">
              <a:lnSpc>
                <a:spcPct val="90000"/>
              </a:lnSpc>
              <a:spcBef>
                <a:spcPts val="3800"/>
              </a:spcBef>
              <a:buSzPct val="123000"/>
              <a:buChar char="•"/>
              <a:defRPr sz="4128" b="1">
                <a:solidFill>
                  <a:schemeClr val="accent6">
                    <a:satOff val="-16844"/>
                    <a:lumOff val="-30747"/>
                  </a:schemeClr>
                </a:solidFill>
              </a:defRPr>
            </a:pPr>
            <a:r>
              <a:t>Klinik değerlendirme </a:t>
            </a:r>
            <a:r>
              <a:rPr u="sng" cap="all">
                <a:ln w="12700" cap="flat">
                  <a:solidFill>
                    <a:srgbClr val="000000"/>
                  </a:solidFill>
                  <a:prstDash val="solid"/>
                  <a:miter lim="400000"/>
                </a:ln>
                <a:solidFill>
                  <a:schemeClr val="accent6"/>
                </a:solidFill>
              </a:rPr>
              <a:t>uygun yetkİnlİkte bİrİ</a:t>
            </a:r>
            <a:r>
              <a:rPr cap="all"/>
              <a:t> </a:t>
            </a:r>
            <a:r>
              <a:t>ya da</a:t>
            </a:r>
            <a:r>
              <a:rPr>
                <a:ln w="12700" cap="flat">
                  <a:solidFill>
                    <a:srgbClr val="000000"/>
                  </a:solidFill>
                  <a:prstDash val="solid"/>
                  <a:miter lim="400000"/>
                </a:ln>
              </a:rPr>
              <a:t> </a:t>
            </a:r>
            <a:r>
              <a:rPr u="sng" cap="all">
                <a:ln w="12700" cap="flat">
                  <a:solidFill>
                    <a:srgbClr val="000000"/>
                  </a:solidFill>
                  <a:prstDash val="solid"/>
                  <a:miter lim="400000"/>
                </a:ln>
                <a:solidFill>
                  <a:schemeClr val="accent6"/>
                </a:solidFill>
              </a:rPr>
              <a:t>bİr ekİp</a:t>
            </a:r>
            <a:r>
              <a:t> tarafından yapılmalıdır.</a:t>
            </a:r>
          </a:p>
          <a:p>
            <a:pPr marL="1048511" lvl="1" indent="-524255" algn="l" defTabSz="2096971">
              <a:lnSpc>
                <a:spcPct val="90000"/>
              </a:lnSpc>
              <a:spcBef>
                <a:spcPts val="3800"/>
              </a:spcBef>
              <a:buSzPct val="123000"/>
              <a:buChar char="•"/>
              <a:defRPr sz="4128" b="1" cap="all">
                <a:ln w="12700" cap="flat">
                  <a:solidFill>
                    <a:srgbClr val="000000"/>
                  </a:solidFill>
                  <a:prstDash val="solid"/>
                  <a:miter lim="400000"/>
                </a:ln>
                <a:solidFill>
                  <a:schemeClr val="accent6"/>
                </a:solidFill>
              </a:defRPr>
            </a:pPr>
            <a:r>
              <a:t>Üretİcİ, değerlendİrme yapanları belİrlerken yetkİnliklerİne atıfta bulunarak ve deneyİmlerİnİ dokümante ederek gerekçelendİrmelİdİr.’’</a:t>
            </a:r>
          </a:p>
        </p:txBody>
      </p:sp>
      <p:grpSp>
        <p:nvGrpSpPr>
          <p:cNvPr id="656" name="MEDDEV 2.7.1 rev 3 - 2009…"/>
          <p:cNvGrpSpPr/>
          <p:nvPr/>
        </p:nvGrpSpPr>
        <p:grpSpPr>
          <a:xfrm>
            <a:off x="13258800" y="952500"/>
            <a:ext cx="10210800" cy="2752725"/>
            <a:chOff x="0" y="0"/>
            <a:chExt cx="10210800" cy="2752725"/>
          </a:xfrm>
        </p:grpSpPr>
        <p:sp>
          <p:nvSpPr>
            <p:cNvPr id="655" name="MEDDEV 2.7.1 rev 3 - 2009…"/>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rPr u="sng">
                  <a:solidFill>
                    <a:schemeClr val="accent2"/>
                  </a:solidFill>
                </a:rPr>
                <a:t>MEDDEV 2.7.1 rev 3 - 2009</a:t>
              </a:r>
              <a:r>
                <a:t>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KLİNİK DEĞERLENDİRME: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ÜRETİCİLER VE ONAYLAYICI KURULUŞLAR İÇİN BİR KILAVUZ</a:t>
              </a:r>
            </a:p>
          </p:txBody>
        </p:sp>
        <p:pic>
          <p:nvPicPr>
            <p:cNvPr id="654" name="MEDDEV 2.7.1 rev 3 - 2009… MEDDEV 2.7.1 rev 3 - 2009 KLİNİK DEĞERLENDİRME: ÜRETİCİLER VE ONAYLAYICI KURULUŞLAR İÇİN BİR KILAVUZ" descr="MEDDEV 2.7.1 rev 3 - 2009… MEDDEV 2.7.1 rev 3 - 2009 KLİNİK DEĞERLENDİRME: ÜRETİCİLER VE ONAYLAYICI KURULUŞLAR İÇİN BİR KILAVUZ"/>
            <p:cNvPicPr>
              <a:picLocks/>
            </p:cNvPicPr>
            <p:nvPr/>
          </p:nvPicPr>
          <p:blipFill>
            <a:blip r:embed="rId2"/>
            <a:stretch>
              <a:fillRect/>
            </a:stretch>
          </p:blipFill>
          <p:spPr>
            <a:xfrm>
              <a:off x="0" y="0"/>
              <a:ext cx="10210800" cy="2752725"/>
            </a:xfrm>
            <a:prstGeom prst="rect">
              <a:avLst/>
            </a:prstGeom>
            <a:effectLst/>
          </p:spPr>
        </p:pic>
      </p:grpSp>
      <p:sp>
        <p:nvSpPr>
          <p:cNvPr id="657" name="Arrow"/>
          <p:cNvSpPr/>
          <p:nvPr/>
        </p:nvSpPr>
        <p:spPr>
          <a:xfrm rot="5402926">
            <a:off x="7971852" y="-18126"/>
            <a:ext cx="1172991" cy="1271995"/>
          </a:xfrm>
          <a:prstGeom prst="rightArrow">
            <a:avLst>
              <a:gd name="adj1" fmla="val 32000"/>
              <a:gd name="adj2" fmla="val 69293"/>
            </a:avLst>
          </a:prstGeom>
          <a:solidFill>
            <a:schemeClr val="accent2"/>
          </a:solidFill>
          <a:ln w="254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58" name="Arrow"/>
          <p:cNvSpPr/>
          <p:nvPr/>
        </p:nvSpPr>
        <p:spPr>
          <a:xfrm rot="5402926">
            <a:off x="20196167" y="-43928"/>
            <a:ext cx="1123345" cy="1273953"/>
          </a:xfrm>
          <a:prstGeom prst="rightArrow">
            <a:avLst>
              <a:gd name="adj1" fmla="val 32000"/>
              <a:gd name="adj2" fmla="val 72355"/>
            </a:avLst>
          </a:prstGeom>
          <a:solidFill>
            <a:schemeClr val="accent2"/>
          </a:solidFill>
          <a:ln w="254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 name="Slide Number Placeholder 1">
            <a:extLst>
              <a:ext uri="{FF2B5EF4-FFF2-40B4-BE49-F238E27FC236}">
                <a16:creationId xmlns:a16="http://schemas.microsoft.com/office/drawing/2014/main" id="{4B0585DF-E8AC-AB2C-ED21-BA0BF965F184}"/>
              </a:ext>
            </a:extLst>
          </p:cNvPr>
          <p:cNvSpPr>
            <a:spLocks noGrp="1"/>
          </p:cNvSpPr>
          <p:nvPr>
            <p:ph type="sldNum" sz="quarter" idx="2"/>
          </p:nvPr>
        </p:nvSpPr>
        <p:spPr/>
        <p:txBody>
          <a:bodyPr/>
          <a:lstStyle/>
          <a:p>
            <a:fld id="{86CB4B4D-7CA3-9044-876B-883B54F8677D}" type="slidenum">
              <a:rPr lang="en-US" smtClean="0"/>
              <a:t>83</a:t>
            </a:fld>
            <a:endParaRPr lang="en-US"/>
          </a:p>
        </p:txBody>
      </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 name="‘‘5.3 Who should perform the clinical evaluation?…"/>
          <p:cNvSpPr txBox="1">
            <a:spLocks noGrp="1"/>
          </p:cNvSpPr>
          <p:nvPr>
            <p:ph type="body" sz="half" idx="1"/>
          </p:nvPr>
        </p:nvSpPr>
        <p:spPr>
          <a:prstGeom prst="rect">
            <a:avLst/>
          </a:prstGeom>
          <a:ln w="152400">
            <a:solidFill>
              <a:schemeClr val="accent1"/>
            </a:solidFill>
          </a:ln>
        </p:spPr>
        <p:txBody>
          <a:bodyPr/>
          <a:lstStyle/>
          <a:p>
            <a:pPr marL="457200" indent="-457200" defTabSz="1828754">
              <a:spcBef>
                <a:spcPts val="3300"/>
              </a:spcBef>
              <a:defRPr sz="3600" b="1">
                <a:solidFill>
                  <a:schemeClr val="accent1">
                    <a:hueOff val="114395"/>
                    <a:lumOff val="-24975"/>
                  </a:schemeClr>
                </a:solidFill>
              </a:defRPr>
            </a:pPr>
            <a:r>
              <a:rPr>
                <a:solidFill>
                  <a:schemeClr val="accent1"/>
                </a:solidFill>
              </a:rPr>
              <a:t>‘‘5.3 Who should perform the clinical evaluation?</a:t>
            </a:r>
            <a:endParaRPr sz="900"/>
          </a:p>
          <a:p>
            <a:pPr marL="457200" indent="-457200" defTabSz="1828754">
              <a:spcBef>
                <a:spcPts val="3300"/>
              </a:spcBef>
              <a:defRPr sz="3600" b="1">
                <a:solidFill>
                  <a:schemeClr val="accent1">
                    <a:hueOff val="114395"/>
                    <a:lumOff val="-24975"/>
                  </a:schemeClr>
                </a:solidFill>
              </a:defRPr>
            </a:pPr>
            <a:r>
              <a:rPr u="sng"/>
              <a:t>As a general principle, evaluators should possess knowledge of the following</a:t>
            </a:r>
            <a:r>
              <a:t>: </a:t>
            </a:r>
            <a:endParaRPr sz="900"/>
          </a:p>
          <a:p>
            <a:pPr marL="1371600" lvl="2" indent="-457200" defTabSz="1828754">
              <a:spcBef>
                <a:spcPts val="3300"/>
              </a:spcBef>
              <a:defRPr sz="3225" b="1">
                <a:solidFill>
                  <a:schemeClr val="accent1">
                    <a:hueOff val="114395"/>
                    <a:lumOff val="-24975"/>
                  </a:schemeClr>
                </a:solidFill>
              </a:defRPr>
            </a:pPr>
            <a:r>
              <a:t>the </a:t>
            </a:r>
            <a:r>
              <a:rPr cap="all">
                <a:ln w="12700" cap="flat">
                  <a:solidFill>
                    <a:srgbClr val="000000"/>
                  </a:solidFill>
                  <a:prstDash val="solid"/>
                  <a:miter lim="400000"/>
                </a:ln>
                <a:solidFill>
                  <a:schemeClr val="accent1"/>
                </a:solidFill>
              </a:rPr>
              <a:t>device technology</a:t>
            </a:r>
            <a:r>
              <a:t> and </a:t>
            </a:r>
            <a:r>
              <a:rPr cap="all">
                <a:ln w="12700" cap="flat">
                  <a:solidFill>
                    <a:srgbClr val="000000"/>
                  </a:solidFill>
                  <a:prstDash val="solid"/>
                  <a:miter lim="400000"/>
                </a:ln>
                <a:solidFill>
                  <a:schemeClr val="accent1"/>
                </a:solidFill>
              </a:rPr>
              <a:t>its application;</a:t>
            </a:r>
            <a:r>
              <a:t> </a:t>
            </a:r>
            <a:endParaRPr b="0">
              <a:latin typeface="Symbol"/>
              <a:ea typeface="Symbol"/>
              <a:cs typeface="Symbol"/>
              <a:sym typeface="Symbol"/>
            </a:endParaRPr>
          </a:p>
          <a:p>
            <a:pPr marL="1371600" lvl="2" indent="-457200" defTabSz="1828754">
              <a:spcBef>
                <a:spcPts val="3300"/>
              </a:spcBef>
              <a:defRPr sz="3225" b="1">
                <a:solidFill>
                  <a:schemeClr val="accent1">
                    <a:hueOff val="114395"/>
                    <a:lumOff val="-24975"/>
                  </a:schemeClr>
                </a:solidFill>
              </a:defRPr>
            </a:pPr>
            <a:r>
              <a:rPr cap="all">
                <a:ln w="12700" cap="flat">
                  <a:solidFill>
                    <a:srgbClr val="000000"/>
                  </a:solidFill>
                  <a:prstDash val="solid"/>
                  <a:miter lim="400000"/>
                </a:ln>
                <a:solidFill>
                  <a:schemeClr val="accent1"/>
                </a:solidFill>
              </a:rPr>
              <a:t>research methodology</a:t>
            </a:r>
            <a:r>
              <a:t> (clinical investigation design and biostatistics); and </a:t>
            </a:r>
            <a:endParaRPr b="0">
              <a:latin typeface="Symbol"/>
              <a:ea typeface="Symbol"/>
              <a:cs typeface="Symbol"/>
              <a:sym typeface="Symbol"/>
            </a:endParaRPr>
          </a:p>
          <a:p>
            <a:pPr marL="1323975" lvl="2" indent="-409575" defTabSz="1828754">
              <a:spcBef>
                <a:spcPts val="3300"/>
              </a:spcBef>
              <a:defRPr sz="3600" b="1">
                <a:solidFill>
                  <a:schemeClr val="accent1">
                    <a:hueOff val="114395"/>
                    <a:lumOff val="-24975"/>
                  </a:schemeClr>
                </a:solidFill>
              </a:defRPr>
            </a:pPr>
            <a:r>
              <a:rPr sz="3225" cap="all">
                <a:ln w="12700" cap="flat">
                  <a:solidFill>
                    <a:srgbClr val="000000"/>
                  </a:solidFill>
                  <a:prstDash val="solid"/>
                  <a:miter lim="400000"/>
                </a:ln>
                <a:solidFill>
                  <a:schemeClr val="accent1"/>
                </a:solidFill>
              </a:rPr>
              <a:t>diagnosis and management of the conditions intended to be treated or diagnosed by the device.’’</a:t>
            </a:r>
            <a:r>
              <a:t> </a:t>
            </a:r>
          </a:p>
        </p:txBody>
      </p:sp>
      <p:sp>
        <p:nvSpPr>
          <p:cNvPr id="661" name="MEDDEV 2.7.1 rev 3 - 2009…"/>
          <p:cNvSpPr txBox="1">
            <a:spLocks noGrp="1"/>
          </p:cNvSpPr>
          <p:nvPr>
            <p:ph type="title"/>
          </p:nvPr>
        </p:nvSpPr>
        <p:spPr>
          <a:xfrm>
            <a:off x="1206500" y="1079500"/>
            <a:ext cx="9779000" cy="2219325"/>
          </a:xfrm>
          <a:prstGeom prst="rect">
            <a:avLst/>
          </a:prstGeom>
          <a:ln w="9525">
            <a:round/>
          </a:ln>
        </p:spPr>
        <p:txBody>
          <a:bodyPr/>
          <a:lstStyle/>
          <a:p>
            <a:pPr algn="ctr" defTabSz="1121635">
              <a:defRPr sz="3910" spc="-78">
                <a:ln w="12700" cap="flat">
                  <a:solidFill>
                    <a:srgbClr val="000000"/>
                  </a:solidFill>
                  <a:prstDash val="solid"/>
                  <a:miter lim="400000"/>
                </a:ln>
                <a:solidFill>
                  <a:schemeClr val="accent6">
                    <a:satOff val="-16844"/>
                    <a:lumOff val="-30747"/>
                  </a:schemeClr>
                </a:solidFill>
              </a:defRPr>
            </a:pPr>
            <a:r>
              <a:rPr u="sng">
                <a:solidFill>
                  <a:schemeClr val="accent2"/>
                </a:solidFill>
              </a:rPr>
              <a:t>MEDDEV 2.7.1 rev 3 - 2009</a:t>
            </a:r>
            <a:r>
              <a:t> </a:t>
            </a:r>
          </a:p>
          <a:p>
            <a:pPr algn="ctr" defTabSz="1121635">
              <a:defRPr sz="3910" spc="-78">
                <a:ln w="12700" cap="flat">
                  <a:solidFill>
                    <a:srgbClr val="000000"/>
                  </a:solidFill>
                  <a:prstDash val="solid"/>
                  <a:miter lim="400000"/>
                </a:ln>
                <a:solidFill>
                  <a:schemeClr val="accent6">
                    <a:satOff val="-16844"/>
                    <a:lumOff val="-30747"/>
                  </a:schemeClr>
                </a:solidFill>
              </a:defRPr>
            </a:pPr>
            <a:r>
              <a:t>CLINICAL EVALUATION:</a:t>
            </a:r>
            <a:br/>
            <a:r>
              <a:t>A GUIDE FOR MANUFACTURERS AND NOTIFIED BODIES </a:t>
            </a:r>
            <a:endParaRPr sz="552" spc="-11"/>
          </a:p>
          <a:p>
            <a:pPr algn="ctr" defTabSz="1121635">
              <a:defRPr sz="3910" spc="-78">
                <a:ln w="12700" cap="flat">
                  <a:solidFill>
                    <a:srgbClr val="000000"/>
                  </a:solidFill>
                  <a:prstDash val="solid"/>
                  <a:miter lim="400000"/>
                </a:ln>
                <a:solidFill>
                  <a:schemeClr val="accent6">
                    <a:satOff val="-16844"/>
                    <a:lumOff val="-30747"/>
                  </a:schemeClr>
                </a:solidFill>
              </a:defRPr>
            </a:pPr>
            <a:endParaRPr sz="552" spc="-11"/>
          </a:p>
        </p:txBody>
      </p:sp>
      <p:sp>
        <p:nvSpPr>
          <p:cNvPr id="662" name="‘‘5.3 Klinik değerlendirme kim tarafından yapılmalıdır?…"/>
          <p:cNvSpPr txBox="1"/>
          <p:nvPr/>
        </p:nvSpPr>
        <p:spPr>
          <a:xfrm>
            <a:off x="13474700" y="4261204"/>
            <a:ext cx="9779000" cy="8256630"/>
          </a:xfrm>
          <a:prstGeom prst="rect">
            <a:avLst/>
          </a:prstGeom>
          <a:ln w="152400">
            <a:solidFill>
              <a:schemeClr val="accent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463295" indent="-463295" algn="l" defTabSz="1853137">
              <a:lnSpc>
                <a:spcPct val="90000"/>
              </a:lnSpc>
              <a:spcBef>
                <a:spcPts val="3400"/>
              </a:spcBef>
              <a:buSzPct val="123000"/>
              <a:buChar char="•"/>
              <a:defRPr sz="3648" b="1">
                <a:solidFill>
                  <a:schemeClr val="accent6"/>
                </a:solidFill>
              </a:defRPr>
            </a:pPr>
            <a:r>
              <a:t>‘‘5.3 Klinik değerlendirme kim tarafından yapılmalıdır?</a:t>
            </a:r>
          </a:p>
          <a:p>
            <a:pPr marL="926591" lvl="1" indent="-463295" algn="l" defTabSz="1853137">
              <a:lnSpc>
                <a:spcPct val="90000"/>
              </a:lnSpc>
              <a:spcBef>
                <a:spcPts val="3400"/>
              </a:spcBef>
              <a:buSzPct val="123000"/>
              <a:buChar char="•"/>
              <a:defRPr sz="3648" b="1">
                <a:solidFill>
                  <a:schemeClr val="accent6">
                    <a:satOff val="-16844"/>
                    <a:lumOff val="-30747"/>
                  </a:schemeClr>
                </a:solidFill>
              </a:defRPr>
            </a:pPr>
            <a:r>
              <a:rPr u="sng"/>
              <a:t>İlkesel olarak, değerlendirme yapanlar aşağıdaki konularda bilgili olmalıdır</a:t>
            </a:r>
            <a:r>
              <a:t>:</a:t>
            </a:r>
          </a:p>
          <a:p>
            <a:pPr marL="1389888" lvl="2" indent="-463295" algn="l" defTabSz="1853137">
              <a:lnSpc>
                <a:spcPct val="90000"/>
              </a:lnSpc>
              <a:spcBef>
                <a:spcPts val="3400"/>
              </a:spcBef>
              <a:buSzPct val="123000"/>
              <a:buChar char="•"/>
              <a:defRPr sz="3648" b="1" cap="all">
                <a:ln w="12700" cap="flat">
                  <a:solidFill>
                    <a:srgbClr val="000000"/>
                  </a:solidFill>
                  <a:prstDash val="solid"/>
                  <a:miter lim="400000"/>
                </a:ln>
                <a:solidFill>
                  <a:schemeClr val="accent6"/>
                </a:solidFill>
              </a:defRPr>
            </a:pPr>
            <a:r>
              <a:t>Tıbbİ cİhazın teknolojİsİ ve uygulamaları;</a:t>
            </a:r>
          </a:p>
          <a:p>
            <a:pPr marL="1389888" lvl="2" indent="-463295" algn="l" defTabSz="1853137">
              <a:lnSpc>
                <a:spcPct val="90000"/>
              </a:lnSpc>
              <a:spcBef>
                <a:spcPts val="3400"/>
              </a:spcBef>
              <a:buSzPct val="123000"/>
              <a:buChar char="•"/>
              <a:defRPr sz="3648" b="1">
                <a:solidFill>
                  <a:schemeClr val="accent6">
                    <a:satOff val="-16844"/>
                    <a:lumOff val="-30747"/>
                  </a:schemeClr>
                </a:solidFill>
              </a:defRPr>
            </a:pPr>
            <a:r>
              <a:rPr cap="all">
                <a:ln w="12700" cap="flat">
                  <a:solidFill>
                    <a:srgbClr val="000000"/>
                  </a:solidFill>
                  <a:prstDash val="solid"/>
                  <a:miter lim="400000"/>
                </a:ln>
                <a:solidFill>
                  <a:schemeClr val="accent6"/>
                </a:solidFill>
              </a:rPr>
              <a:t>Araştırma metodolojİsİ </a:t>
            </a:r>
            <a:r>
              <a:t>(klinik araştırma, tasarımı ve biyoistatistik);</a:t>
            </a:r>
          </a:p>
          <a:p>
            <a:pPr marL="1389888" lvl="2" indent="-463295" algn="l" defTabSz="1853137">
              <a:lnSpc>
                <a:spcPct val="90000"/>
              </a:lnSpc>
              <a:spcBef>
                <a:spcPts val="3400"/>
              </a:spcBef>
              <a:buSzPct val="123000"/>
              <a:buChar char="•"/>
              <a:defRPr sz="3648" b="1">
                <a:solidFill>
                  <a:schemeClr val="accent6">
                    <a:satOff val="-16844"/>
                    <a:lumOff val="-30747"/>
                  </a:schemeClr>
                </a:solidFill>
              </a:defRPr>
            </a:pPr>
            <a:r>
              <a:rPr cap="all">
                <a:ln w="12700" cap="flat">
                  <a:solidFill>
                    <a:srgbClr val="000000"/>
                  </a:solidFill>
                  <a:prstDash val="solid"/>
                  <a:miter lim="400000"/>
                </a:ln>
                <a:solidFill>
                  <a:schemeClr val="accent6"/>
                </a:solidFill>
              </a:rPr>
              <a:t>İlgİlİ cİhaz İle tanı konacak ve tedavİ edİlecek hastalıklar.’’ </a:t>
            </a:r>
            <a:r>
              <a:t> </a:t>
            </a:r>
          </a:p>
        </p:txBody>
      </p:sp>
      <p:grpSp>
        <p:nvGrpSpPr>
          <p:cNvPr id="665" name="MEDDEV 2.7.1 rev 3 - 2009…"/>
          <p:cNvGrpSpPr/>
          <p:nvPr/>
        </p:nvGrpSpPr>
        <p:grpSpPr>
          <a:xfrm>
            <a:off x="13258800" y="952500"/>
            <a:ext cx="10210800" cy="2752725"/>
            <a:chOff x="0" y="0"/>
            <a:chExt cx="10210800" cy="2752725"/>
          </a:xfrm>
        </p:grpSpPr>
        <p:sp>
          <p:nvSpPr>
            <p:cNvPr id="664" name="MEDDEV 2.7.1 rev 3 - 2009…"/>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rPr u="sng">
                  <a:solidFill>
                    <a:schemeClr val="accent2"/>
                  </a:solidFill>
                </a:rPr>
                <a:t>MEDDEV 2.7.1 rev 3 - 2009</a:t>
              </a:r>
              <a:r>
                <a:t>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KLİNİK DEĞERLENDİRME: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ÜRETİCİLER VE ONAYLAYICI KURULUŞLAR İÇİN BİR KILAVUZ</a:t>
              </a:r>
            </a:p>
          </p:txBody>
        </p:sp>
        <p:pic>
          <p:nvPicPr>
            <p:cNvPr id="663" name="MEDDEV 2.7.1 rev 3 - 2009… MEDDEV 2.7.1 rev 3 - 2009 KLİNİK DEĞERLENDİRME: ÜRETİCİLER VE ONAYLAYICI KURULUŞLAR İÇİN BİR KILAVUZ" descr="MEDDEV 2.7.1 rev 3 - 2009… MEDDEV 2.7.1 rev 3 - 2009 KLİNİK DEĞERLENDİRME: ÜRETİCİLER VE ONAYLAYICI KURULUŞLAR İÇİN BİR KILAVUZ"/>
            <p:cNvPicPr>
              <a:picLocks/>
            </p:cNvPicPr>
            <p:nvPr/>
          </p:nvPicPr>
          <p:blipFill>
            <a:blip r:embed="rId2"/>
            <a:stretch>
              <a:fillRect/>
            </a:stretch>
          </p:blipFill>
          <p:spPr>
            <a:xfrm>
              <a:off x="0" y="0"/>
              <a:ext cx="10210800" cy="2752725"/>
            </a:xfrm>
            <a:prstGeom prst="rect">
              <a:avLst/>
            </a:prstGeom>
            <a:effectLst/>
          </p:spPr>
        </p:pic>
      </p:grpSp>
      <p:sp>
        <p:nvSpPr>
          <p:cNvPr id="666" name="Arrow"/>
          <p:cNvSpPr/>
          <p:nvPr/>
        </p:nvSpPr>
        <p:spPr>
          <a:xfrm rot="5402926">
            <a:off x="7971852" y="-18126"/>
            <a:ext cx="1172991" cy="1271995"/>
          </a:xfrm>
          <a:prstGeom prst="rightArrow">
            <a:avLst>
              <a:gd name="adj1" fmla="val 32000"/>
              <a:gd name="adj2" fmla="val 69293"/>
            </a:avLst>
          </a:prstGeom>
          <a:solidFill>
            <a:schemeClr val="accent2"/>
          </a:solidFill>
          <a:ln w="254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67" name="Arrow"/>
          <p:cNvSpPr/>
          <p:nvPr/>
        </p:nvSpPr>
        <p:spPr>
          <a:xfrm rot="5402926">
            <a:off x="20196167" y="-43928"/>
            <a:ext cx="1123345" cy="1273953"/>
          </a:xfrm>
          <a:prstGeom prst="rightArrow">
            <a:avLst>
              <a:gd name="adj1" fmla="val 32000"/>
              <a:gd name="adj2" fmla="val 72355"/>
            </a:avLst>
          </a:prstGeom>
          <a:solidFill>
            <a:schemeClr val="accent2"/>
          </a:solidFill>
          <a:ln w="254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 name="Slide Number Placeholder 1">
            <a:extLst>
              <a:ext uri="{FF2B5EF4-FFF2-40B4-BE49-F238E27FC236}">
                <a16:creationId xmlns:a16="http://schemas.microsoft.com/office/drawing/2014/main" id="{5E003333-97D9-509E-173C-DDAD649DA109}"/>
              </a:ext>
            </a:extLst>
          </p:cNvPr>
          <p:cNvSpPr>
            <a:spLocks noGrp="1"/>
          </p:cNvSpPr>
          <p:nvPr>
            <p:ph type="sldNum" sz="quarter" idx="2"/>
          </p:nvPr>
        </p:nvSpPr>
        <p:spPr/>
        <p:txBody>
          <a:bodyPr/>
          <a:lstStyle/>
          <a:p>
            <a:fld id="{86CB4B4D-7CA3-9044-876B-883B54F8677D}" type="slidenum">
              <a:rPr lang="en-US" smtClean="0"/>
              <a:t>84</a:t>
            </a:fld>
            <a:endParaRPr lang="en-US"/>
          </a:p>
        </p:txBody>
      </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 name="‘‘6.4. Who should perform the clinical evaluation?…"/>
          <p:cNvSpPr txBox="1">
            <a:spLocks noGrp="1"/>
          </p:cNvSpPr>
          <p:nvPr>
            <p:ph type="body" idx="1"/>
          </p:nvPr>
        </p:nvSpPr>
        <p:spPr>
          <a:xfrm>
            <a:off x="87124" y="2786790"/>
            <a:ext cx="24209752" cy="10566536"/>
          </a:xfrm>
          <a:prstGeom prst="rect">
            <a:avLst/>
          </a:prstGeom>
        </p:spPr>
        <p:txBody>
          <a:bodyPr/>
          <a:lstStyle/>
          <a:p>
            <a:pPr marL="329183" indent="-329183" defTabSz="1316703">
              <a:spcBef>
                <a:spcPts val="2400"/>
              </a:spcBef>
              <a:defRPr sz="1890" b="1">
                <a:solidFill>
                  <a:schemeClr val="accent1">
                    <a:hueOff val="114395"/>
                    <a:lumOff val="-24975"/>
                  </a:schemeClr>
                </a:solidFill>
              </a:defRPr>
            </a:pPr>
            <a:r>
              <a:rPr>
                <a:solidFill>
                  <a:schemeClr val="accent2">
                    <a:hueOff val="192982"/>
                    <a:satOff val="17755"/>
                    <a:lumOff val="-28483"/>
                  </a:schemeClr>
                </a:solidFill>
              </a:rPr>
              <a:t>‘‘</a:t>
            </a:r>
            <a:r>
              <a:t>6.4. </a:t>
            </a:r>
            <a:r>
              <a:rPr cap="all">
                <a:solidFill>
                  <a:schemeClr val="accent1"/>
                </a:solidFill>
              </a:rPr>
              <a:t>Who should perform the clinical evaluation</a:t>
            </a:r>
            <a:r>
              <a:rPr>
                <a:solidFill>
                  <a:schemeClr val="accent1"/>
                </a:solidFill>
              </a:rPr>
              <a:t>?</a:t>
            </a:r>
            <a:r>
              <a:t> </a:t>
            </a:r>
          </a:p>
          <a:p>
            <a:pPr marL="329183" indent="-329183" defTabSz="1316703">
              <a:spcBef>
                <a:spcPts val="2400"/>
              </a:spcBef>
              <a:defRPr sz="1890" b="1">
                <a:solidFill>
                  <a:schemeClr val="accent1">
                    <a:hueOff val="114395"/>
                    <a:lumOff val="-24975"/>
                  </a:schemeClr>
                </a:solidFill>
              </a:defRPr>
            </a:pPr>
            <a:r>
              <a:t>The clinical evaluation should be conducted by a suitably qualified individual or a team.</a:t>
            </a:r>
          </a:p>
          <a:p>
            <a:pPr marL="329183" indent="-329183" defTabSz="1316703">
              <a:spcBef>
                <a:spcPts val="2400"/>
              </a:spcBef>
              <a:defRPr sz="1890" b="1">
                <a:solidFill>
                  <a:schemeClr val="accent1">
                    <a:hueOff val="114395"/>
                    <a:lumOff val="-24975"/>
                  </a:schemeClr>
                </a:solidFill>
              </a:defRPr>
            </a:pPr>
            <a:r>
              <a:t>The manufacturer should take the following aspects into consideration: </a:t>
            </a:r>
            <a:endParaRPr>
              <a:latin typeface="Times Roman"/>
              <a:ea typeface="Times Roman"/>
              <a:cs typeface="Times Roman"/>
              <a:sym typeface="Times Roman"/>
            </a:endParaRPr>
          </a:p>
          <a:p>
            <a:pPr marL="658367" lvl="1" indent="-329183" defTabSz="1316703">
              <a:spcBef>
                <a:spcPts val="2400"/>
              </a:spcBef>
              <a:defRPr sz="1890" b="1">
                <a:solidFill>
                  <a:schemeClr val="accent1">
                    <a:hueOff val="114395"/>
                    <a:lumOff val="-24975"/>
                  </a:schemeClr>
                </a:solidFill>
              </a:defRPr>
            </a:pPr>
            <a:r>
              <a:t>The manufacturer defines requirements for the evaluators that are in line with the nature of the device under evaluation and its clinical performance and risks. </a:t>
            </a:r>
            <a:br>
              <a:rPr b="0">
                <a:latin typeface="Symbol"/>
                <a:ea typeface="Symbol"/>
                <a:cs typeface="Symbol"/>
                <a:sym typeface="Symbol"/>
              </a:rPr>
            </a:br>
            <a:endParaRPr b="0">
              <a:latin typeface="Symbol"/>
              <a:ea typeface="Symbol"/>
              <a:cs typeface="Symbol"/>
              <a:sym typeface="Symbol"/>
            </a:endParaRPr>
          </a:p>
          <a:p>
            <a:pPr marL="658367" lvl="1" indent="-329183" defTabSz="1316703">
              <a:spcBef>
                <a:spcPts val="2400"/>
              </a:spcBef>
              <a:defRPr sz="1890" b="1">
                <a:solidFill>
                  <a:schemeClr val="accent1">
                    <a:hueOff val="114395"/>
                    <a:lumOff val="-24975"/>
                  </a:schemeClr>
                </a:solidFill>
              </a:defRPr>
            </a:pPr>
            <a:r>
              <a:t>The manufacturer should be able to justify the choice of the evaluators through reference to their qualifications and documented experience, and to present a declaration of interest for each evaluator. </a:t>
            </a:r>
            <a:br>
              <a:rPr b="0">
                <a:latin typeface="Symbol"/>
                <a:ea typeface="Symbol"/>
                <a:cs typeface="Symbol"/>
                <a:sym typeface="Symbol"/>
              </a:rPr>
            </a:br>
            <a:endParaRPr b="0">
              <a:latin typeface="Symbol"/>
              <a:ea typeface="Symbol"/>
              <a:cs typeface="Symbol"/>
              <a:sym typeface="Symbol"/>
            </a:endParaRPr>
          </a:p>
          <a:p>
            <a:pPr marL="658367" lvl="1" indent="-329183" defTabSz="1316703">
              <a:spcBef>
                <a:spcPts val="2400"/>
              </a:spcBef>
              <a:defRPr sz="1890" b="1">
                <a:solidFill>
                  <a:schemeClr val="accent1">
                    <a:hueOff val="114395"/>
                    <a:lumOff val="-24975"/>
                  </a:schemeClr>
                </a:solidFill>
              </a:defRPr>
            </a:pPr>
            <a:r>
              <a:t>As a general principle, the evaluators should possess knowledge of the following: </a:t>
            </a:r>
            <a:endParaRPr b="0">
              <a:latin typeface="Symbol"/>
              <a:ea typeface="Symbol"/>
              <a:cs typeface="Symbol"/>
              <a:sym typeface="Symbol"/>
            </a:endParaRPr>
          </a:p>
          <a:p>
            <a:pPr marL="987551" lvl="2" indent="-329183" defTabSz="1316703">
              <a:spcBef>
                <a:spcPts val="2400"/>
              </a:spcBef>
              <a:defRPr sz="1890" b="1">
                <a:solidFill>
                  <a:schemeClr val="accent1">
                    <a:hueOff val="114395"/>
                    <a:lumOff val="-24975"/>
                  </a:schemeClr>
                </a:solidFill>
              </a:defRPr>
            </a:pPr>
            <a:r>
              <a:t>research methodology (including clinical investigation design and biostatistics);</a:t>
            </a:r>
          </a:p>
          <a:p>
            <a:pPr marL="987551" lvl="2" indent="-329183" defTabSz="1316703">
              <a:spcBef>
                <a:spcPts val="2400"/>
              </a:spcBef>
              <a:defRPr sz="1890" b="1">
                <a:solidFill>
                  <a:schemeClr val="accent1">
                    <a:hueOff val="114395"/>
                    <a:lumOff val="-24975"/>
                  </a:schemeClr>
                </a:solidFill>
              </a:defRPr>
            </a:pPr>
            <a:r>
              <a:t>information management (e.g. scientific background or librarianship qualification; experience with relevant databases such as Embase and Medline); </a:t>
            </a:r>
            <a:endParaRPr>
              <a:latin typeface="Times Roman"/>
              <a:ea typeface="Times Roman"/>
              <a:cs typeface="Times Roman"/>
              <a:sym typeface="Times Roman"/>
            </a:endParaRPr>
          </a:p>
          <a:p>
            <a:pPr marL="987551" lvl="2" indent="-329183" defTabSz="1316703">
              <a:spcBef>
                <a:spcPts val="2400"/>
              </a:spcBef>
              <a:defRPr sz="1890" b="1">
                <a:solidFill>
                  <a:schemeClr val="accent1">
                    <a:hueOff val="114395"/>
                    <a:lumOff val="-24975"/>
                  </a:schemeClr>
                </a:solidFill>
              </a:defRPr>
            </a:pPr>
            <a:r>
              <a:t>regulatory requirements; and </a:t>
            </a:r>
            <a:endParaRPr>
              <a:latin typeface="Times Roman"/>
              <a:ea typeface="Times Roman"/>
              <a:cs typeface="Times Roman"/>
              <a:sym typeface="Times Roman"/>
            </a:endParaRPr>
          </a:p>
          <a:p>
            <a:pPr marL="987551" lvl="2" indent="-329183" defTabSz="1316703">
              <a:spcBef>
                <a:spcPts val="2400"/>
              </a:spcBef>
              <a:defRPr sz="1890" b="1">
                <a:solidFill>
                  <a:schemeClr val="accent1">
                    <a:hueOff val="114395"/>
                    <a:lumOff val="-24975"/>
                  </a:schemeClr>
                </a:solidFill>
              </a:defRPr>
            </a:pPr>
            <a:r>
              <a:t> medical writing (e.g. post-graduate experience in a relevant science or in medicine; training and experience in medical writing, systematic review and clinical data appraisal).</a:t>
            </a:r>
          </a:p>
          <a:p>
            <a:pPr marL="658367" lvl="1" indent="-329183" defTabSz="1316703">
              <a:spcBef>
                <a:spcPts val="2400"/>
              </a:spcBef>
              <a:defRPr sz="1890" b="1">
                <a:solidFill>
                  <a:schemeClr val="accent1">
                    <a:hueOff val="114395"/>
                    <a:lumOff val="-24975"/>
                  </a:schemeClr>
                </a:solidFill>
              </a:defRPr>
            </a:pPr>
            <a:r>
              <a:t>With respect to the particular device under evaluation, the evaluators should in addition have knowledge of: </a:t>
            </a:r>
            <a:endParaRPr b="0">
              <a:latin typeface="Symbol"/>
              <a:ea typeface="Symbol"/>
              <a:cs typeface="Symbol"/>
              <a:sym typeface="Symbol"/>
            </a:endParaRPr>
          </a:p>
          <a:p>
            <a:pPr marL="987551" lvl="2" indent="-329183" defTabSz="1316703">
              <a:spcBef>
                <a:spcPts val="2400"/>
              </a:spcBef>
              <a:defRPr sz="1890" b="1">
                <a:solidFill>
                  <a:schemeClr val="accent1">
                    <a:hueOff val="114395"/>
                    <a:lumOff val="-24975"/>
                  </a:schemeClr>
                </a:solidFill>
              </a:defRPr>
            </a:pPr>
            <a:r>
              <a:t>the device technology and its application; </a:t>
            </a:r>
            <a:endParaRPr b="0">
              <a:latin typeface="Symbol"/>
              <a:ea typeface="Symbol"/>
              <a:cs typeface="Symbol"/>
              <a:sym typeface="Symbol"/>
            </a:endParaRPr>
          </a:p>
          <a:p>
            <a:pPr marL="987551" lvl="2" indent="-329183" defTabSz="1316703">
              <a:spcBef>
                <a:spcPts val="2400"/>
              </a:spcBef>
              <a:defRPr sz="1890" b="1">
                <a:solidFill>
                  <a:schemeClr val="accent1">
                    <a:hueOff val="114395"/>
                    <a:lumOff val="-24975"/>
                  </a:schemeClr>
                </a:solidFill>
              </a:defRPr>
            </a:pPr>
            <a:r>
              <a:t>diagnosis and management of the conditions intended to be diagnosed or managed by the device, knowledge of medical alternatives, treatment standards and technology (e.g. specialist clinical expertise in the relevant medical specialty). </a:t>
            </a:r>
            <a:endParaRPr b="0">
              <a:latin typeface="Symbol"/>
              <a:ea typeface="Symbol"/>
              <a:cs typeface="Symbol"/>
              <a:sym typeface="Symbol"/>
            </a:endParaRPr>
          </a:p>
          <a:p>
            <a:pPr marL="658367" lvl="1" indent="-329183" defTabSz="1316703">
              <a:spcBef>
                <a:spcPts val="2400"/>
              </a:spcBef>
              <a:defRPr sz="1890" b="1">
                <a:solidFill>
                  <a:schemeClr val="accent1">
                    <a:hueOff val="114395"/>
                    <a:lumOff val="-24975"/>
                  </a:schemeClr>
                </a:solidFill>
              </a:defRPr>
            </a:pPr>
            <a:r>
              <a:t>The evaluators should have at least the following training and experience in the relevant field: </a:t>
            </a:r>
            <a:endParaRPr b="0">
              <a:latin typeface="Symbol"/>
              <a:ea typeface="Symbol"/>
              <a:cs typeface="Symbol"/>
              <a:sym typeface="Symbol"/>
            </a:endParaRPr>
          </a:p>
          <a:p>
            <a:pPr marL="987551" lvl="2" indent="-329183" defTabSz="1316703">
              <a:spcBef>
                <a:spcPts val="2400"/>
              </a:spcBef>
              <a:defRPr sz="1890" b="1">
                <a:solidFill>
                  <a:schemeClr val="accent1">
                    <a:hueOff val="114395"/>
                    <a:lumOff val="-24975"/>
                  </a:schemeClr>
                </a:solidFill>
              </a:defRPr>
            </a:pPr>
            <a:r>
              <a:t>a degree from higher education in the respective field and 5 years of documented professional experience; or </a:t>
            </a:r>
            <a:endParaRPr b="0">
              <a:latin typeface="Symbol"/>
              <a:ea typeface="Symbol"/>
              <a:cs typeface="Symbol"/>
              <a:sym typeface="Symbol"/>
            </a:endParaRPr>
          </a:p>
          <a:p>
            <a:pPr marL="987551" lvl="2" indent="-329183" defTabSz="1316703">
              <a:spcBef>
                <a:spcPts val="2400"/>
              </a:spcBef>
              <a:defRPr sz="1890" b="1">
                <a:solidFill>
                  <a:schemeClr val="accent1">
                    <a:hueOff val="114395"/>
                    <a:lumOff val="-24975"/>
                  </a:schemeClr>
                </a:solidFill>
              </a:defRPr>
            </a:pPr>
            <a:r>
              <a:t>10 years of documented professional experience if a degree is not a prerequisite for a given task. </a:t>
            </a:r>
            <a:endParaRPr b="0">
              <a:latin typeface="Symbol"/>
              <a:ea typeface="Symbol"/>
              <a:cs typeface="Symbol"/>
              <a:sym typeface="Symbol"/>
            </a:endParaRPr>
          </a:p>
          <a:p>
            <a:pPr marL="329183" indent="-329183" defTabSz="1316703">
              <a:spcBef>
                <a:spcPts val="2400"/>
              </a:spcBef>
              <a:defRPr sz="1890" b="1">
                <a:solidFill>
                  <a:schemeClr val="accent1">
                    <a:hueOff val="114395"/>
                    <a:lumOff val="-24975"/>
                  </a:schemeClr>
                </a:solidFill>
              </a:defRPr>
            </a:pPr>
            <a:r>
              <a:t>There may be circumstances where the level of evaluator expertise may be less or different; this should be documented and duly justified. </a:t>
            </a:r>
          </a:p>
        </p:txBody>
      </p:sp>
      <p:sp>
        <p:nvSpPr>
          <p:cNvPr id="670" name="MEDDEV 2.7.1 rev 4 - 2016…"/>
          <p:cNvSpPr txBox="1">
            <a:spLocks noGrp="1"/>
          </p:cNvSpPr>
          <p:nvPr>
            <p:ph type="title"/>
          </p:nvPr>
        </p:nvSpPr>
        <p:spPr>
          <a:xfrm>
            <a:off x="1206500" y="393700"/>
            <a:ext cx="9779000" cy="2219325"/>
          </a:xfrm>
          <a:prstGeom prst="rect">
            <a:avLst/>
          </a:prstGeom>
          <a:ln w="9525">
            <a:round/>
          </a:ln>
        </p:spPr>
        <p:txBody>
          <a:bodyPr/>
          <a:lstStyle/>
          <a:p>
            <a:pPr algn="ctr" defTabSz="1121635">
              <a:defRPr sz="3910" spc="-78">
                <a:ln w="12700" cap="flat">
                  <a:solidFill>
                    <a:srgbClr val="000000"/>
                  </a:solidFill>
                  <a:prstDash val="solid"/>
                  <a:miter lim="400000"/>
                </a:ln>
                <a:solidFill>
                  <a:schemeClr val="accent6">
                    <a:satOff val="-16844"/>
                    <a:lumOff val="-30747"/>
                  </a:schemeClr>
                </a:solidFill>
              </a:defRPr>
            </a:pPr>
            <a:r>
              <a:rPr u="sng">
                <a:solidFill>
                  <a:schemeClr val="accent1"/>
                </a:solidFill>
              </a:rPr>
              <a:t>MEDDEV 2.7.1 rev 4 - 2016</a:t>
            </a:r>
            <a:r>
              <a:t> </a:t>
            </a:r>
          </a:p>
          <a:p>
            <a:pPr algn="ctr" defTabSz="1121635">
              <a:defRPr sz="3910" spc="-78">
                <a:ln w="12700" cap="flat">
                  <a:solidFill>
                    <a:srgbClr val="000000"/>
                  </a:solidFill>
                  <a:prstDash val="solid"/>
                  <a:miter lim="400000"/>
                </a:ln>
                <a:solidFill>
                  <a:schemeClr val="accent6">
                    <a:satOff val="-16844"/>
                    <a:lumOff val="-30747"/>
                  </a:schemeClr>
                </a:solidFill>
              </a:defRPr>
            </a:pPr>
            <a:r>
              <a:rPr>
                <a:solidFill>
                  <a:schemeClr val="accent1">
                    <a:hueOff val="114395"/>
                    <a:lumOff val="-24975"/>
                  </a:schemeClr>
                </a:solidFill>
              </a:rPr>
              <a:t>CLINICAL EVALUATION:</a:t>
            </a:r>
            <a:br>
              <a:rPr>
                <a:solidFill>
                  <a:schemeClr val="accent1">
                    <a:hueOff val="114395"/>
                    <a:lumOff val="-24975"/>
                  </a:schemeClr>
                </a:solidFill>
              </a:rPr>
            </a:br>
            <a:r>
              <a:rPr>
                <a:solidFill>
                  <a:schemeClr val="accent1">
                    <a:hueOff val="114395"/>
                    <a:lumOff val="-24975"/>
                  </a:schemeClr>
                </a:solidFill>
              </a:rPr>
              <a:t>A GUIDE FOR MANUFACTURERS AND NOTIFIED BODIES</a:t>
            </a:r>
            <a:r>
              <a:t> </a:t>
            </a:r>
            <a:endParaRPr sz="552" spc="-11"/>
          </a:p>
          <a:p>
            <a:pPr algn="ctr" defTabSz="1121635">
              <a:defRPr sz="3910" spc="-78">
                <a:ln w="12700" cap="flat">
                  <a:solidFill>
                    <a:srgbClr val="000000"/>
                  </a:solidFill>
                  <a:prstDash val="solid"/>
                  <a:miter lim="400000"/>
                </a:ln>
                <a:solidFill>
                  <a:schemeClr val="accent6">
                    <a:satOff val="-16844"/>
                    <a:lumOff val="-30747"/>
                  </a:schemeClr>
                </a:solidFill>
              </a:defRPr>
            </a:pPr>
            <a:endParaRPr sz="552" spc="-11"/>
          </a:p>
        </p:txBody>
      </p:sp>
      <p:grpSp>
        <p:nvGrpSpPr>
          <p:cNvPr id="673" name="MEDDEV 2.7.1 rev 4 - 2016…"/>
          <p:cNvGrpSpPr/>
          <p:nvPr/>
        </p:nvGrpSpPr>
        <p:grpSpPr>
          <a:xfrm>
            <a:off x="13258800" y="254000"/>
            <a:ext cx="10210800" cy="2752725"/>
            <a:chOff x="0" y="0"/>
            <a:chExt cx="10210800" cy="2752725"/>
          </a:xfrm>
        </p:grpSpPr>
        <p:sp>
          <p:nvSpPr>
            <p:cNvPr id="672" name="MEDDEV 2.7.1 rev 4 - 2016…"/>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rPr u="sng">
                  <a:solidFill>
                    <a:schemeClr val="accent1"/>
                  </a:solidFill>
                </a:rPr>
                <a:t>MEDDEV 2.7.1 rev 4 - 2016</a:t>
              </a:r>
              <a:r>
                <a:t>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KLİNİK DEĞERLENDİRME: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ÜRETİCİLER VE ONAYLAYICI KURULUŞLAR İÇİN BİR KILAVUZ</a:t>
              </a:r>
            </a:p>
          </p:txBody>
        </p:sp>
        <p:pic>
          <p:nvPicPr>
            <p:cNvPr id="671" name="MEDDEV 2.7.1 rev 4 - 2016… MEDDEV 2.7.1 rev 4 - 2016 KLİNİK DEĞERLENDİRME: ÜRETİCİLER VE ONAYLAYICI KURULUŞLAR İÇİN BİR KILAVUZ" descr="MEDDEV 2.7.1 rev 4 - 2016… MEDDEV 2.7.1 rev 4 - 2016 KLİNİK DEĞERLENDİRME: ÜRETİCİLER VE ONAYLAYICI KURULUŞLAR İÇİN BİR KILAVUZ"/>
            <p:cNvPicPr>
              <a:picLocks/>
            </p:cNvPicPr>
            <p:nvPr/>
          </p:nvPicPr>
          <p:blipFill>
            <a:blip r:embed="rId2"/>
            <a:stretch>
              <a:fillRect/>
            </a:stretch>
          </p:blipFill>
          <p:spPr>
            <a:xfrm>
              <a:off x="0" y="0"/>
              <a:ext cx="10210800" cy="2752725"/>
            </a:xfrm>
            <a:prstGeom prst="rect">
              <a:avLst/>
            </a:prstGeom>
            <a:effectLst/>
          </p:spPr>
        </p:pic>
      </p:grpSp>
      <p:sp>
        <p:nvSpPr>
          <p:cNvPr id="674" name="Arrow"/>
          <p:cNvSpPr/>
          <p:nvPr/>
        </p:nvSpPr>
        <p:spPr>
          <a:xfrm rot="5402926">
            <a:off x="6700069" y="58278"/>
            <a:ext cx="602251" cy="499979"/>
          </a:xfrm>
          <a:prstGeom prst="rightArrow">
            <a:avLst>
              <a:gd name="adj1" fmla="val 32000"/>
              <a:gd name="adj2" fmla="val 83467"/>
            </a:avLst>
          </a:prstGeom>
          <a:solidFill>
            <a:schemeClr val="accent5"/>
          </a:solidFill>
          <a:ln w="254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75" name="Arrow"/>
          <p:cNvSpPr/>
          <p:nvPr/>
        </p:nvSpPr>
        <p:spPr>
          <a:xfrm rot="5402926">
            <a:off x="19019070" y="58278"/>
            <a:ext cx="602251" cy="499979"/>
          </a:xfrm>
          <a:prstGeom prst="rightArrow">
            <a:avLst>
              <a:gd name="adj1" fmla="val 32000"/>
              <a:gd name="adj2" fmla="val 83467"/>
            </a:avLst>
          </a:prstGeom>
          <a:solidFill>
            <a:schemeClr val="accent5"/>
          </a:solidFill>
          <a:ln w="254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 name="Slide Number Placeholder 1">
            <a:extLst>
              <a:ext uri="{FF2B5EF4-FFF2-40B4-BE49-F238E27FC236}">
                <a16:creationId xmlns:a16="http://schemas.microsoft.com/office/drawing/2014/main" id="{0D30ADE6-AB54-A77C-D82A-B813D3E0E38D}"/>
              </a:ext>
            </a:extLst>
          </p:cNvPr>
          <p:cNvSpPr>
            <a:spLocks noGrp="1"/>
          </p:cNvSpPr>
          <p:nvPr>
            <p:ph type="sldNum" sz="quarter" idx="2"/>
          </p:nvPr>
        </p:nvSpPr>
        <p:spPr/>
        <p:txBody>
          <a:bodyPr/>
          <a:lstStyle/>
          <a:p>
            <a:fld id="{86CB4B4D-7CA3-9044-876B-883B54F8677D}" type="slidenum">
              <a:rPr lang="en-US" smtClean="0"/>
              <a:t>85</a:t>
            </a:fld>
            <a:endParaRPr lang="en-US"/>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 name="‘‘The clinical evaluation should be conducted by a suitably qualified individual or a team.’’"/>
          <p:cNvSpPr txBox="1">
            <a:spLocks noGrp="1"/>
          </p:cNvSpPr>
          <p:nvPr>
            <p:ph type="body" sz="half" idx="1"/>
          </p:nvPr>
        </p:nvSpPr>
        <p:spPr>
          <a:prstGeom prst="rect">
            <a:avLst/>
          </a:prstGeom>
          <a:ln w="152400">
            <a:solidFill>
              <a:schemeClr val="accent1"/>
            </a:solidFill>
          </a:ln>
        </p:spPr>
        <p:txBody>
          <a:bodyPr/>
          <a:lstStyle/>
          <a:p>
            <a:pPr marL="609599" indent="-609599">
              <a:defRPr sz="8000" b="1">
                <a:solidFill>
                  <a:schemeClr val="accent1">
                    <a:hueOff val="114395"/>
                    <a:lumOff val="-24975"/>
                  </a:schemeClr>
                </a:solidFill>
              </a:defRPr>
            </a:pPr>
            <a:r>
              <a:rPr>
                <a:solidFill>
                  <a:schemeClr val="accent2">
                    <a:hueOff val="192982"/>
                    <a:satOff val="17755"/>
                    <a:lumOff val="-28483"/>
                  </a:schemeClr>
                </a:solidFill>
              </a:rPr>
              <a:t>‘‘</a:t>
            </a:r>
            <a:r>
              <a:t>The </a:t>
            </a:r>
            <a:r>
              <a:rPr u="sng">
                <a:solidFill>
                  <a:schemeClr val="accent1"/>
                </a:solidFill>
              </a:rPr>
              <a:t>clinical evaluation</a:t>
            </a:r>
            <a:r>
              <a:t> should be conducted by a </a:t>
            </a:r>
            <a:r>
              <a:rPr u="sng" cap="all">
                <a:solidFill>
                  <a:schemeClr val="accent5"/>
                </a:solidFill>
                <a:effectLst>
                  <a:outerShdw blurRad="12700" dist="63500" dir="18900000" rotWithShape="0">
                    <a:srgbClr val="000000"/>
                  </a:outerShdw>
                </a:effectLst>
              </a:rPr>
              <a:t>suitably qualified</a:t>
            </a:r>
            <a:r>
              <a:rPr u="sng"/>
              <a:t> </a:t>
            </a:r>
            <a:r>
              <a:rPr u="sng" cap="all">
                <a:ln w="12700" cap="flat">
                  <a:solidFill>
                    <a:srgbClr val="000000"/>
                  </a:solidFill>
                  <a:prstDash val="solid"/>
                  <a:miter lim="400000"/>
                </a:ln>
                <a:solidFill>
                  <a:schemeClr val="accent1"/>
                </a:solidFill>
              </a:rPr>
              <a:t>individual</a:t>
            </a:r>
            <a:r>
              <a:t> or </a:t>
            </a:r>
            <a:r>
              <a:rPr u="sng" cap="all">
                <a:ln w="12700" cap="flat">
                  <a:solidFill>
                    <a:srgbClr val="000000"/>
                  </a:solidFill>
                  <a:prstDash val="solid"/>
                  <a:miter lim="400000"/>
                </a:ln>
                <a:solidFill>
                  <a:schemeClr val="accent1"/>
                </a:solidFill>
              </a:rPr>
              <a:t>a team</a:t>
            </a:r>
            <a:r>
              <a:rPr cap="all">
                <a:ln w="12700" cap="flat">
                  <a:solidFill>
                    <a:srgbClr val="000000"/>
                  </a:solidFill>
                  <a:prstDash val="solid"/>
                  <a:miter lim="400000"/>
                </a:ln>
                <a:solidFill>
                  <a:schemeClr val="accent1"/>
                </a:solidFill>
              </a:rPr>
              <a:t>.’’ </a:t>
            </a:r>
          </a:p>
        </p:txBody>
      </p:sp>
      <p:sp>
        <p:nvSpPr>
          <p:cNvPr id="678" name="MEDDEV 2.7.1 rev 4 - 2016…"/>
          <p:cNvSpPr txBox="1">
            <a:spLocks noGrp="1"/>
          </p:cNvSpPr>
          <p:nvPr>
            <p:ph type="title"/>
          </p:nvPr>
        </p:nvSpPr>
        <p:spPr>
          <a:xfrm>
            <a:off x="1206500" y="1079500"/>
            <a:ext cx="9779000" cy="2219325"/>
          </a:xfrm>
          <a:prstGeom prst="rect">
            <a:avLst/>
          </a:prstGeom>
          <a:ln w="9525">
            <a:round/>
          </a:ln>
        </p:spPr>
        <p:txBody>
          <a:bodyPr/>
          <a:lstStyle/>
          <a:p>
            <a:pPr algn="ctr" defTabSz="1438619">
              <a:defRPr sz="5015" spc="-100">
                <a:ln w="12700" cap="flat">
                  <a:solidFill>
                    <a:srgbClr val="000000"/>
                  </a:solidFill>
                  <a:prstDash val="solid"/>
                  <a:miter lim="400000"/>
                </a:ln>
                <a:solidFill>
                  <a:schemeClr val="accent6">
                    <a:satOff val="-16844"/>
                    <a:lumOff val="-30747"/>
                  </a:schemeClr>
                </a:solidFill>
              </a:defRPr>
            </a:pPr>
            <a:r>
              <a:rPr u="sng">
                <a:solidFill>
                  <a:schemeClr val="accent1"/>
                </a:solidFill>
              </a:rPr>
              <a:t>MEDDEV 2.7.1 rev 4 - 2016</a:t>
            </a:r>
            <a:r>
              <a:t> </a:t>
            </a:r>
          </a:p>
          <a:p>
            <a:pPr algn="ctr" defTabSz="1438619">
              <a:defRPr sz="5015" spc="-100">
                <a:ln w="12700" cap="flat">
                  <a:solidFill>
                    <a:srgbClr val="000000"/>
                  </a:solidFill>
                  <a:prstDash val="solid"/>
                  <a:miter lim="400000"/>
                </a:ln>
                <a:solidFill>
                  <a:schemeClr val="accent6">
                    <a:satOff val="-16844"/>
                    <a:lumOff val="-30747"/>
                  </a:schemeClr>
                </a:solidFill>
              </a:defRPr>
            </a:pPr>
            <a:r>
              <a:rPr>
                <a:solidFill>
                  <a:schemeClr val="accent1">
                    <a:hueOff val="114395"/>
                    <a:lumOff val="-24975"/>
                  </a:schemeClr>
                </a:solidFill>
              </a:rPr>
              <a:t>CLINICAL EVALUATION:</a:t>
            </a:r>
            <a:br>
              <a:rPr>
                <a:solidFill>
                  <a:schemeClr val="accent1">
                    <a:hueOff val="114395"/>
                    <a:lumOff val="-24975"/>
                  </a:schemeClr>
                </a:solidFill>
              </a:rPr>
            </a:br>
            <a:r>
              <a:rPr>
                <a:solidFill>
                  <a:schemeClr val="accent1">
                    <a:hueOff val="114395"/>
                    <a:lumOff val="-24975"/>
                  </a:schemeClr>
                </a:solidFill>
              </a:rPr>
              <a:t>‘’WHO SHOULD CONDUCT IT?’’</a:t>
            </a:r>
            <a:r>
              <a:t> </a:t>
            </a:r>
            <a:endParaRPr sz="708" spc="-14"/>
          </a:p>
          <a:p>
            <a:pPr algn="ctr" defTabSz="1438619">
              <a:defRPr sz="5015" spc="-100">
                <a:ln w="12700" cap="flat">
                  <a:solidFill>
                    <a:srgbClr val="000000"/>
                  </a:solidFill>
                  <a:prstDash val="solid"/>
                  <a:miter lim="400000"/>
                </a:ln>
                <a:solidFill>
                  <a:schemeClr val="accent6">
                    <a:satOff val="-16844"/>
                    <a:lumOff val="-30747"/>
                  </a:schemeClr>
                </a:solidFill>
              </a:defRPr>
            </a:pPr>
            <a:endParaRPr sz="708" spc="-14"/>
          </a:p>
        </p:txBody>
      </p:sp>
      <p:sp>
        <p:nvSpPr>
          <p:cNvPr id="679" name="‘‘Klinik değerlendirme uygun yetkİnlİkte bİrİ ya da Bİr ekİp tarafından yapılmalıdır.’’"/>
          <p:cNvSpPr txBox="1"/>
          <p:nvPr/>
        </p:nvSpPr>
        <p:spPr>
          <a:xfrm>
            <a:off x="13474700" y="4261204"/>
            <a:ext cx="9779000" cy="8256630"/>
          </a:xfrm>
          <a:prstGeom prst="rect">
            <a:avLst/>
          </a:prstGeom>
          <a:ln w="152400">
            <a:solidFill>
              <a:schemeClr val="accent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609600" indent="-609600" algn="l">
              <a:lnSpc>
                <a:spcPct val="90000"/>
              </a:lnSpc>
              <a:spcBef>
                <a:spcPts val="4500"/>
              </a:spcBef>
              <a:buSzPct val="123000"/>
              <a:buChar char="•"/>
              <a:defRPr sz="7700" b="1">
                <a:solidFill>
                  <a:schemeClr val="accent6">
                    <a:satOff val="-16844"/>
                    <a:lumOff val="-30747"/>
                  </a:schemeClr>
                </a:solidFill>
              </a:defRPr>
            </a:pPr>
            <a:r>
              <a:t>‘‘</a:t>
            </a:r>
            <a:r>
              <a:rPr u="sng">
                <a:solidFill>
                  <a:schemeClr val="accent6"/>
                </a:solidFill>
              </a:rPr>
              <a:t>Klinik değerlendirme</a:t>
            </a:r>
            <a:r>
              <a:t> </a:t>
            </a:r>
            <a:r>
              <a:rPr u="sng" cap="all">
                <a:solidFill>
                  <a:schemeClr val="accent5"/>
                </a:solidFill>
                <a:effectLst>
                  <a:outerShdw blurRad="12700" dist="63500" dir="18900000" rotWithShape="0">
                    <a:srgbClr val="000000"/>
                  </a:outerShdw>
                </a:effectLst>
              </a:rPr>
              <a:t>uygun yetkİnlİkte</a:t>
            </a:r>
            <a:r>
              <a:rPr u="sng" cap="all">
                <a:solidFill>
                  <a:schemeClr val="accent6"/>
                </a:solidFill>
              </a:rPr>
              <a:t> bİrİ </a:t>
            </a:r>
            <a:r>
              <a:rPr u="sng"/>
              <a:t>ya da </a:t>
            </a:r>
            <a:r>
              <a:rPr u="sng" cap="all">
                <a:solidFill>
                  <a:schemeClr val="accent6"/>
                </a:solidFill>
              </a:rPr>
              <a:t>Bİr ekİp</a:t>
            </a:r>
            <a:r>
              <a:t> tarafından yapılmalıdır.’’  </a:t>
            </a:r>
          </a:p>
        </p:txBody>
      </p:sp>
      <p:grpSp>
        <p:nvGrpSpPr>
          <p:cNvPr id="682" name="MEDDEV 2.7.1 rev 4 - 2016…"/>
          <p:cNvGrpSpPr/>
          <p:nvPr/>
        </p:nvGrpSpPr>
        <p:grpSpPr>
          <a:xfrm>
            <a:off x="13258800" y="952500"/>
            <a:ext cx="10210800" cy="2752725"/>
            <a:chOff x="0" y="0"/>
            <a:chExt cx="10210800" cy="2752725"/>
          </a:xfrm>
        </p:grpSpPr>
        <p:sp>
          <p:nvSpPr>
            <p:cNvPr id="681" name="MEDDEV 2.7.1 rev 4 - 2016…"/>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defTabSz="1463003">
                <a:lnSpc>
                  <a:spcPct val="80000"/>
                </a:lnSpc>
                <a:defRPr sz="5100" b="1" spc="-102">
                  <a:ln w="12700" cap="flat">
                    <a:solidFill>
                      <a:schemeClr val="accent1"/>
                    </a:solidFill>
                    <a:prstDash val="solid"/>
                    <a:miter lim="400000"/>
                  </a:ln>
                  <a:solidFill>
                    <a:schemeClr val="accent1">
                      <a:hueOff val="114395"/>
                      <a:lumOff val="-24975"/>
                    </a:schemeClr>
                  </a:solidFill>
                </a:defRPr>
              </a:pPr>
              <a:r>
                <a:rPr u="sng">
                  <a:solidFill>
                    <a:schemeClr val="accent1"/>
                  </a:solidFill>
                </a:rPr>
                <a:t>MEDDEV 2.7.1 rev 4 - 2016</a:t>
              </a:r>
              <a:r>
                <a:t> </a:t>
              </a:r>
            </a:p>
            <a:p>
              <a:pPr defTabSz="1463003">
                <a:lnSpc>
                  <a:spcPct val="80000"/>
                </a:lnSpc>
                <a:defRPr sz="5100" b="1" spc="-102">
                  <a:ln w="12700" cap="flat">
                    <a:solidFill>
                      <a:schemeClr val="accent1"/>
                    </a:solidFill>
                    <a:prstDash val="solid"/>
                    <a:miter lim="400000"/>
                  </a:ln>
                  <a:solidFill>
                    <a:schemeClr val="accent1">
                      <a:hueOff val="114395"/>
                      <a:lumOff val="-24975"/>
                    </a:schemeClr>
                  </a:solidFill>
                </a:defRPr>
              </a:pPr>
              <a:r>
                <a:t>KLİNİK DEĞERLENDİRME: </a:t>
              </a:r>
            </a:p>
            <a:p>
              <a:pPr defTabSz="1463003">
                <a:lnSpc>
                  <a:spcPct val="80000"/>
                </a:lnSpc>
                <a:defRPr sz="5100" b="1" spc="-102">
                  <a:ln w="12700" cap="flat">
                    <a:solidFill>
                      <a:schemeClr val="accent1"/>
                    </a:solidFill>
                    <a:prstDash val="solid"/>
                    <a:miter lim="400000"/>
                  </a:ln>
                  <a:solidFill>
                    <a:schemeClr val="accent1">
                      <a:hueOff val="114395"/>
                      <a:lumOff val="-24975"/>
                    </a:schemeClr>
                  </a:solidFill>
                </a:defRPr>
              </a:pPr>
              <a:r>
                <a:t>‘KİM YAPMALI?</a:t>
              </a:r>
            </a:p>
          </p:txBody>
        </p:sp>
        <p:pic>
          <p:nvPicPr>
            <p:cNvPr id="680" name="MEDDEV 2.7.1 rev 4 - 2016… MEDDEV 2.7.1 rev 4 - 2016 KLİNİK DEĞERLENDİRME: ‘KİM YAPMALI?" descr="MEDDEV 2.7.1 rev 4 - 2016… MEDDEV 2.7.1 rev 4 - 2016 KLİNİK DEĞERLENDİRME: ‘KİM YAPMALI?"/>
            <p:cNvPicPr>
              <a:picLocks/>
            </p:cNvPicPr>
            <p:nvPr/>
          </p:nvPicPr>
          <p:blipFill>
            <a:blip r:embed="rId2"/>
            <a:stretch>
              <a:fillRect/>
            </a:stretch>
          </p:blipFill>
          <p:spPr>
            <a:xfrm>
              <a:off x="0" y="0"/>
              <a:ext cx="10210800" cy="2752725"/>
            </a:xfrm>
            <a:prstGeom prst="rect">
              <a:avLst/>
            </a:prstGeom>
            <a:effectLst/>
          </p:spPr>
        </p:pic>
      </p:grpSp>
      <p:sp>
        <p:nvSpPr>
          <p:cNvPr id="683" name="Arrow"/>
          <p:cNvSpPr/>
          <p:nvPr/>
        </p:nvSpPr>
        <p:spPr>
          <a:xfrm rot="5402926">
            <a:off x="7042969" y="528178"/>
            <a:ext cx="602251" cy="499979"/>
          </a:xfrm>
          <a:prstGeom prst="rightArrow">
            <a:avLst>
              <a:gd name="adj1" fmla="val 32000"/>
              <a:gd name="adj2" fmla="val 83467"/>
            </a:avLst>
          </a:prstGeom>
          <a:solidFill>
            <a:schemeClr val="accent5"/>
          </a:solidFill>
          <a:ln w="254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84" name="Arrow"/>
          <p:cNvSpPr/>
          <p:nvPr/>
        </p:nvSpPr>
        <p:spPr>
          <a:xfrm rot="5402926">
            <a:off x="19361970" y="528178"/>
            <a:ext cx="602251" cy="499979"/>
          </a:xfrm>
          <a:prstGeom prst="rightArrow">
            <a:avLst>
              <a:gd name="adj1" fmla="val 32000"/>
              <a:gd name="adj2" fmla="val 83467"/>
            </a:avLst>
          </a:prstGeom>
          <a:solidFill>
            <a:schemeClr val="accent5"/>
          </a:solidFill>
          <a:ln w="254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 name="Slide Number Placeholder 1">
            <a:extLst>
              <a:ext uri="{FF2B5EF4-FFF2-40B4-BE49-F238E27FC236}">
                <a16:creationId xmlns:a16="http://schemas.microsoft.com/office/drawing/2014/main" id="{AF8DFAE2-67CD-AE4D-3F2C-E9DEF882C043}"/>
              </a:ext>
            </a:extLst>
          </p:cNvPr>
          <p:cNvSpPr>
            <a:spLocks noGrp="1"/>
          </p:cNvSpPr>
          <p:nvPr>
            <p:ph type="sldNum" sz="quarter" idx="2"/>
          </p:nvPr>
        </p:nvSpPr>
        <p:spPr/>
        <p:txBody>
          <a:bodyPr/>
          <a:lstStyle/>
          <a:p>
            <a:fld id="{86CB4B4D-7CA3-9044-876B-883B54F8677D}" type="slidenum">
              <a:rPr lang="en-US" smtClean="0"/>
              <a:t>86</a:t>
            </a:fld>
            <a:endParaRPr lang="en-US"/>
          </a:p>
        </p:txBody>
      </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The manufacturer should take the following aspects into consideration:…"/>
          <p:cNvSpPr txBox="1">
            <a:spLocks noGrp="1"/>
          </p:cNvSpPr>
          <p:nvPr>
            <p:ph type="body" sz="half" idx="1"/>
          </p:nvPr>
        </p:nvSpPr>
        <p:spPr>
          <a:prstGeom prst="rect">
            <a:avLst/>
          </a:prstGeom>
          <a:ln w="152400">
            <a:solidFill>
              <a:schemeClr val="accent1"/>
            </a:solidFill>
          </a:ln>
        </p:spPr>
        <p:txBody>
          <a:bodyPr/>
          <a:lstStyle/>
          <a:p>
            <a:pPr marL="597407" indent="-597407" defTabSz="2389572">
              <a:spcBef>
                <a:spcPts val="4400"/>
              </a:spcBef>
              <a:defRPr sz="3920" b="1">
                <a:solidFill>
                  <a:schemeClr val="accent1">
                    <a:hueOff val="114395"/>
                    <a:lumOff val="-24975"/>
                  </a:schemeClr>
                </a:solidFill>
              </a:defRPr>
            </a:pPr>
            <a:r>
              <a:rPr>
                <a:solidFill>
                  <a:schemeClr val="accent1"/>
                </a:solidFill>
              </a:rPr>
              <a:t>The manufacturer should take the following aspects into consideration:</a:t>
            </a:r>
            <a:r>
              <a:t> </a:t>
            </a:r>
            <a:endParaRPr>
              <a:latin typeface="Times Roman"/>
              <a:ea typeface="Times Roman"/>
              <a:cs typeface="Times Roman"/>
              <a:sym typeface="Times Roman"/>
            </a:endParaRPr>
          </a:p>
          <a:p>
            <a:pPr marL="1194815" lvl="1" indent="-597407" defTabSz="2389572">
              <a:spcBef>
                <a:spcPts val="4400"/>
              </a:spcBef>
              <a:defRPr sz="3430" b="1">
                <a:solidFill>
                  <a:schemeClr val="accent1">
                    <a:hueOff val="114395"/>
                    <a:lumOff val="-24975"/>
                  </a:schemeClr>
                </a:solidFill>
              </a:defRPr>
            </a:pPr>
            <a:r>
              <a:rPr u="sng"/>
              <a:t>The manufacturer </a:t>
            </a:r>
            <a:r>
              <a:rPr u="sng" cap="all">
                <a:solidFill>
                  <a:schemeClr val="accent1"/>
                </a:solidFill>
              </a:rPr>
              <a:t>defines requirements for the evaluators</a:t>
            </a:r>
            <a:r>
              <a:rPr u="sng"/>
              <a:t> that are in line with the </a:t>
            </a:r>
            <a:r>
              <a:rPr u="sng">
                <a:solidFill>
                  <a:schemeClr val="accent1"/>
                </a:solidFill>
              </a:rPr>
              <a:t>nature of the device under evaluation</a:t>
            </a:r>
            <a:r>
              <a:rPr u="sng"/>
              <a:t> and </a:t>
            </a:r>
            <a:r>
              <a:rPr u="sng">
                <a:solidFill>
                  <a:schemeClr val="accent1"/>
                </a:solidFill>
              </a:rPr>
              <a:t>its clinical performance</a:t>
            </a:r>
            <a:r>
              <a:rPr u="sng"/>
              <a:t> and </a:t>
            </a:r>
            <a:r>
              <a:rPr u="sng">
                <a:solidFill>
                  <a:schemeClr val="accent1"/>
                </a:solidFill>
              </a:rPr>
              <a:t>risks</a:t>
            </a:r>
            <a:r>
              <a:rPr>
                <a:solidFill>
                  <a:schemeClr val="accent1"/>
                </a:solidFill>
              </a:rPr>
              <a:t>. </a:t>
            </a:r>
            <a:endParaRPr b="0">
              <a:latin typeface="Symbol"/>
              <a:ea typeface="Symbol"/>
              <a:cs typeface="Symbol"/>
              <a:sym typeface="Symbol"/>
            </a:endParaRPr>
          </a:p>
          <a:p>
            <a:pPr marL="1194815" lvl="1" indent="-597407" defTabSz="2389572">
              <a:spcBef>
                <a:spcPts val="4400"/>
              </a:spcBef>
              <a:defRPr sz="3430" b="1">
                <a:solidFill>
                  <a:schemeClr val="accent1">
                    <a:hueOff val="114395"/>
                    <a:lumOff val="-24975"/>
                  </a:schemeClr>
                </a:solidFill>
              </a:defRPr>
            </a:pPr>
            <a:r>
              <a:t>The manufacturer </a:t>
            </a:r>
            <a:r>
              <a:rPr cap="all">
                <a:solidFill>
                  <a:schemeClr val="accent1"/>
                </a:solidFill>
              </a:rPr>
              <a:t>should be able to </a:t>
            </a:r>
            <a:r>
              <a:rPr>
                <a:solidFill>
                  <a:schemeClr val="accent1"/>
                </a:solidFill>
              </a:rPr>
              <a:t>justify the choice of the evaluators</a:t>
            </a:r>
            <a:r>
              <a:t> through </a:t>
            </a:r>
            <a:r>
              <a:rPr>
                <a:solidFill>
                  <a:schemeClr val="accent1"/>
                </a:solidFill>
              </a:rPr>
              <a:t>reference to their qualifications</a:t>
            </a:r>
            <a:r>
              <a:t> and </a:t>
            </a:r>
            <a:r>
              <a:rPr>
                <a:solidFill>
                  <a:schemeClr val="accent1"/>
                </a:solidFill>
              </a:rPr>
              <a:t>documented experience,</a:t>
            </a:r>
            <a:r>
              <a:t> and </a:t>
            </a:r>
            <a:r>
              <a:rPr>
                <a:solidFill>
                  <a:schemeClr val="accent1"/>
                </a:solidFill>
              </a:rPr>
              <a:t>to present a declaration of interest for each evaluator.</a:t>
            </a:r>
            <a:r>
              <a:t> </a:t>
            </a:r>
            <a:br>
              <a:rPr b="0">
                <a:latin typeface="Symbol"/>
                <a:ea typeface="Symbol"/>
                <a:cs typeface="Symbol"/>
                <a:sym typeface="Symbol"/>
              </a:rPr>
            </a:br>
            <a:endParaRPr b="0">
              <a:latin typeface="Symbol"/>
              <a:ea typeface="Symbol"/>
              <a:cs typeface="Symbol"/>
              <a:sym typeface="Symbol"/>
            </a:endParaRPr>
          </a:p>
        </p:txBody>
      </p:sp>
      <p:sp>
        <p:nvSpPr>
          <p:cNvPr id="687" name="MEDDEV 2.7.1 rev 4 - 2016…"/>
          <p:cNvSpPr txBox="1">
            <a:spLocks noGrp="1"/>
          </p:cNvSpPr>
          <p:nvPr>
            <p:ph type="title"/>
          </p:nvPr>
        </p:nvSpPr>
        <p:spPr>
          <a:xfrm>
            <a:off x="1206500" y="1079500"/>
            <a:ext cx="9779000" cy="2219325"/>
          </a:xfrm>
          <a:prstGeom prst="rect">
            <a:avLst/>
          </a:prstGeom>
          <a:ln w="9525">
            <a:round/>
          </a:ln>
        </p:spPr>
        <p:txBody>
          <a:bodyPr/>
          <a:lstStyle/>
          <a:p>
            <a:pPr algn="ctr" defTabSz="1121635">
              <a:defRPr sz="3910" spc="-78">
                <a:ln w="12700" cap="flat">
                  <a:solidFill>
                    <a:srgbClr val="000000"/>
                  </a:solidFill>
                  <a:prstDash val="solid"/>
                  <a:miter lim="400000"/>
                </a:ln>
                <a:solidFill>
                  <a:schemeClr val="accent6">
                    <a:satOff val="-16844"/>
                    <a:lumOff val="-30747"/>
                  </a:schemeClr>
                </a:solidFill>
              </a:defRPr>
            </a:pPr>
            <a:r>
              <a:rPr u="sng">
                <a:solidFill>
                  <a:schemeClr val="accent1"/>
                </a:solidFill>
              </a:rPr>
              <a:t>MEDDEV 2.7.1 rev 4 - 2016</a:t>
            </a:r>
            <a:r>
              <a:t> </a:t>
            </a:r>
          </a:p>
          <a:p>
            <a:pPr algn="ctr" defTabSz="1121635">
              <a:defRPr sz="3910" spc="-78">
                <a:ln w="12700" cap="flat">
                  <a:solidFill>
                    <a:srgbClr val="000000"/>
                  </a:solidFill>
                  <a:prstDash val="solid"/>
                  <a:miter lim="400000"/>
                </a:ln>
                <a:solidFill>
                  <a:schemeClr val="accent6">
                    <a:satOff val="-16844"/>
                    <a:lumOff val="-30747"/>
                  </a:schemeClr>
                </a:solidFill>
              </a:defRPr>
            </a:pPr>
            <a:r>
              <a:rPr>
                <a:solidFill>
                  <a:schemeClr val="accent1">
                    <a:hueOff val="114395"/>
                    <a:lumOff val="-24975"/>
                  </a:schemeClr>
                </a:solidFill>
              </a:rPr>
              <a:t>CLINICAL EVALUATION:</a:t>
            </a:r>
            <a:br>
              <a:rPr>
                <a:solidFill>
                  <a:schemeClr val="accent1">
                    <a:hueOff val="114395"/>
                    <a:lumOff val="-24975"/>
                  </a:schemeClr>
                </a:solidFill>
              </a:rPr>
            </a:br>
            <a:r>
              <a:rPr>
                <a:solidFill>
                  <a:schemeClr val="accent1">
                    <a:hueOff val="114395"/>
                    <a:lumOff val="-24975"/>
                  </a:schemeClr>
                </a:solidFill>
              </a:rPr>
              <a:t>A GUIDE FOR MANUFACTURERS AND NOTIFIED BODIES</a:t>
            </a:r>
            <a:r>
              <a:t> </a:t>
            </a:r>
            <a:endParaRPr sz="552" spc="-11"/>
          </a:p>
          <a:p>
            <a:pPr algn="ctr" defTabSz="1121635">
              <a:defRPr sz="3910" spc="-78">
                <a:ln w="12700" cap="flat">
                  <a:solidFill>
                    <a:srgbClr val="000000"/>
                  </a:solidFill>
                  <a:prstDash val="solid"/>
                  <a:miter lim="400000"/>
                </a:ln>
                <a:solidFill>
                  <a:schemeClr val="accent6">
                    <a:satOff val="-16844"/>
                    <a:lumOff val="-30747"/>
                  </a:schemeClr>
                </a:solidFill>
              </a:defRPr>
            </a:pPr>
            <a:endParaRPr sz="552" spc="-11"/>
          </a:p>
        </p:txBody>
      </p:sp>
      <p:sp>
        <p:nvSpPr>
          <p:cNvPr id="688" name="‘‘Üretici, değerlendirme yapanları belirlerken yetkinliklerine atıfta bulunarak ve deneyimlerini dokümante ederek gerekçelendirmelidir.…"/>
          <p:cNvSpPr txBox="1"/>
          <p:nvPr/>
        </p:nvSpPr>
        <p:spPr>
          <a:xfrm>
            <a:off x="13474700" y="4261204"/>
            <a:ext cx="9779000" cy="8256630"/>
          </a:xfrm>
          <a:prstGeom prst="rect">
            <a:avLst/>
          </a:prstGeom>
          <a:ln w="152400">
            <a:solidFill>
              <a:schemeClr val="accent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542543" indent="-542543" algn="l" defTabSz="2170121">
              <a:lnSpc>
                <a:spcPct val="90000"/>
              </a:lnSpc>
              <a:spcBef>
                <a:spcPts val="4000"/>
              </a:spcBef>
              <a:buSzPct val="123000"/>
              <a:buChar char="•"/>
              <a:defRPr sz="3738" b="1">
                <a:solidFill>
                  <a:schemeClr val="accent6">
                    <a:satOff val="-16844"/>
                    <a:lumOff val="-30747"/>
                  </a:schemeClr>
                </a:solidFill>
              </a:defRPr>
            </a:pPr>
            <a:r>
              <a:t>‘‘Üretici, değerlendirme yapanları belirlerken</a:t>
            </a:r>
            <a:r>
              <a:rPr sz="4628"/>
              <a:t> </a:t>
            </a:r>
            <a:r>
              <a:rPr sz="4628" u="sng">
                <a:ln w="12700" cap="flat">
                  <a:solidFill>
                    <a:srgbClr val="000000"/>
                  </a:solidFill>
                  <a:prstDash val="solid"/>
                  <a:miter lim="400000"/>
                </a:ln>
                <a:solidFill>
                  <a:schemeClr val="accent6"/>
                </a:solidFill>
              </a:rPr>
              <a:t>yetkinliklerine atıfta bulunarak</a:t>
            </a:r>
            <a:r>
              <a:t> ve </a:t>
            </a:r>
            <a:r>
              <a:rPr sz="4628" u="sng">
                <a:ln w="12700" cap="flat">
                  <a:solidFill>
                    <a:srgbClr val="000000"/>
                  </a:solidFill>
                  <a:prstDash val="solid"/>
                  <a:miter lim="400000"/>
                </a:ln>
                <a:solidFill>
                  <a:schemeClr val="accent6"/>
                </a:solidFill>
              </a:rPr>
              <a:t>deneyimlerini dokümante ederek</a:t>
            </a:r>
            <a:r>
              <a:t> </a:t>
            </a:r>
            <a:r>
              <a:rPr u="sng"/>
              <a:t>gerekçelendirmelidir</a:t>
            </a:r>
            <a:r>
              <a:t>.</a:t>
            </a:r>
          </a:p>
          <a:p>
            <a:pPr marL="915542" lvl="1" indent="-372998" algn="l" defTabSz="2170121">
              <a:lnSpc>
                <a:spcPct val="90000"/>
              </a:lnSpc>
              <a:spcBef>
                <a:spcPts val="4000"/>
              </a:spcBef>
              <a:buSzPct val="123000"/>
              <a:buChar char="•"/>
              <a:defRPr sz="4272" b="1">
                <a:solidFill>
                  <a:schemeClr val="accent6">
                    <a:satOff val="-16844"/>
                    <a:lumOff val="-30747"/>
                  </a:schemeClr>
                </a:solidFill>
              </a:defRPr>
            </a:pPr>
            <a:r>
              <a:rPr sz="2937"/>
              <a:t>Üretici, değerlendirmeyi yapacak uzmanları belirlerken, </a:t>
            </a:r>
            <a:r>
              <a:rPr sz="3115">
                <a:ln w="12700" cap="flat">
                  <a:solidFill>
                    <a:srgbClr val="000000"/>
                  </a:solidFill>
                  <a:prstDash val="solid"/>
                  <a:miter lim="400000"/>
                </a:ln>
              </a:rPr>
              <a:t>değerlendirilecek cihazın doğası kapsamında klinik performansı ve riskleri ile uyumlu olan gereklilikleri tanımlamalıdır.</a:t>
            </a:r>
          </a:p>
          <a:p>
            <a:pPr marL="915542" lvl="1" indent="-372998" algn="l" defTabSz="2170121">
              <a:lnSpc>
                <a:spcPct val="90000"/>
              </a:lnSpc>
              <a:spcBef>
                <a:spcPts val="4000"/>
              </a:spcBef>
              <a:buSzPct val="123000"/>
              <a:buChar char="•"/>
              <a:defRPr sz="4272" b="1">
                <a:solidFill>
                  <a:schemeClr val="accent6">
                    <a:satOff val="-16844"/>
                    <a:lumOff val="-30747"/>
                  </a:schemeClr>
                </a:solidFill>
              </a:defRPr>
            </a:pPr>
            <a:r>
              <a:rPr sz="2937"/>
              <a:t>Üretici, değerlendirmeyi yapacak uzmanları seçerken yetkinliklerine ve dokümante ettikleri deneyimlerine atıfta bulunarak </a:t>
            </a:r>
            <a:r>
              <a:rPr sz="3382">
                <a:ln w="12700" cap="flat">
                  <a:solidFill>
                    <a:srgbClr val="000000"/>
                  </a:solidFill>
                  <a:prstDash val="solid"/>
                  <a:miter lim="400000"/>
                </a:ln>
              </a:rPr>
              <a:t>her değerlendirmeci için çıkar çatışması bulunmadığını beyan etmelidir.’’</a:t>
            </a:r>
          </a:p>
        </p:txBody>
      </p:sp>
      <p:grpSp>
        <p:nvGrpSpPr>
          <p:cNvPr id="691" name="MEDDEV 2.7.1 rev 4 - 2016…"/>
          <p:cNvGrpSpPr/>
          <p:nvPr/>
        </p:nvGrpSpPr>
        <p:grpSpPr>
          <a:xfrm>
            <a:off x="13258800" y="952500"/>
            <a:ext cx="10210800" cy="2752725"/>
            <a:chOff x="0" y="0"/>
            <a:chExt cx="10210800" cy="2752725"/>
          </a:xfrm>
        </p:grpSpPr>
        <p:sp>
          <p:nvSpPr>
            <p:cNvPr id="690" name="MEDDEV 2.7.1 rev 4 - 2016…"/>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rPr u="sng">
                  <a:solidFill>
                    <a:schemeClr val="accent1"/>
                  </a:solidFill>
                </a:rPr>
                <a:t>MEDDEV 2.7.1 rev 4 - 2016</a:t>
              </a:r>
              <a:r>
                <a:t>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KLİNİK DEĞERLENDİRME: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ÜRETİCİLER VE ONAYLAYICI KURULUŞLAR İÇİN BİR KILAVUZ</a:t>
              </a:r>
            </a:p>
          </p:txBody>
        </p:sp>
        <p:pic>
          <p:nvPicPr>
            <p:cNvPr id="689" name="MEDDEV 2.7.1 rev 4 - 2016… MEDDEV 2.7.1 rev 4 - 2016 KLİNİK DEĞERLENDİRME: ÜRETİCİLER VE ONAYLAYICI KURULUŞLAR İÇİN BİR KILAVUZ" descr="MEDDEV 2.7.1 rev 4 - 2016… MEDDEV 2.7.1 rev 4 - 2016 KLİNİK DEĞERLENDİRME: ÜRETİCİLER VE ONAYLAYICI KURULUŞLAR İÇİN BİR KILAVUZ"/>
            <p:cNvPicPr>
              <a:picLocks/>
            </p:cNvPicPr>
            <p:nvPr/>
          </p:nvPicPr>
          <p:blipFill>
            <a:blip r:embed="rId2"/>
            <a:stretch>
              <a:fillRect/>
            </a:stretch>
          </p:blipFill>
          <p:spPr>
            <a:xfrm>
              <a:off x="0" y="0"/>
              <a:ext cx="10210800" cy="2752725"/>
            </a:xfrm>
            <a:prstGeom prst="rect">
              <a:avLst/>
            </a:prstGeom>
            <a:effectLst/>
          </p:spPr>
        </p:pic>
      </p:grpSp>
      <p:sp>
        <p:nvSpPr>
          <p:cNvPr id="692" name="Arrow"/>
          <p:cNvSpPr/>
          <p:nvPr/>
        </p:nvSpPr>
        <p:spPr>
          <a:xfrm rot="5402926">
            <a:off x="6700069" y="477378"/>
            <a:ext cx="602251" cy="499979"/>
          </a:xfrm>
          <a:prstGeom prst="rightArrow">
            <a:avLst>
              <a:gd name="adj1" fmla="val 32000"/>
              <a:gd name="adj2" fmla="val 83467"/>
            </a:avLst>
          </a:prstGeom>
          <a:solidFill>
            <a:schemeClr val="accent5"/>
          </a:solidFill>
          <a:ln w="254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93" name="Arrow"/>
          <p:cNvSpPr/>
          <p:nvPr/>
        </p:nvSpPr>
        <p:spPr>
          <a:xfrm rot="5402926">
            <a:off x="19019070" y="477378"/>
            <a:ext cx="602251" cy="499979"/>
          </a:xfrm>
          <a:prstGeom prst="rightArrow">
            <a:avLst>
              <a:gd name="adj1" fmla="val 32000"/>
              <a:gd name="adj2" fmla="val 83467"/>
            </a:avLst>
          </a:prstGeom>
          <a:solidFill>
            <a:schemeClr val="accent5"/>
          </a:solidFill>
          <a:ln w="254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 name="Slide Number Placeholder 1">
            <a:extLst>
              <a:ext uri="{FF2B5EF4-FFF2-40B4-BE49-F238E27FC236}">
                <a16:creationId xmlns:a16="http://schemas.microsoft.com/office/drawing/2014/main" id="{AD7BA18D-161C-0952-7159-FD2FBBAECAB8}"/>
              </a:ext>
            </a:extLst>
          </p:cNvPr>
          <p:cNvSpPr>
            <a:spLocks noGrp="1"/>
          </p:cNvSpPr>
          <p:nvPr>
            <p:ph type="sldNum" sz="quarter" idx="2"/>
          </p:nvPr>
        </p:nvSpPr>
        <p:spPr/>
        <p:txBody>
          <a:bodyPr/>
          <a:lstStyle/>
          <a:p>
            <a:fld id="{86CB4B4D-7CA3-9044-876B-883B54F8677D}" type="slidenum">
              <a:rPr lang="en-US" smtClean="0"/>
              <a:t>87</a:t>
            </a:fld>
            <a:endParaRPr lang="en-US"/>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 name="As a general principle, the evaluators should possess knowledge of the following:…"/>
          <p:cNvSpPr txBox="1">
            <a:spLocks noGrp="1"/>
          </p:cNvSpPr>
          <p:nvPr>
            <p:ph type="body" sz="half" idx="1"/>
          </p:nvPr>
        </p:nvSpPr>
        <p:spPr>
          <a:prstGeom prst="rect">
            <a:avLst/>
          </a:prstGeom>
          <a:ln w="152400">
            <a:solidFill>
              <a:schemeClr val="accent1"/>
            </a:solidFill>
          </a:ln>
        </p:spPr>
        <p:txBody>
          <a:bodyPr/>
          <a:lstStyle/>
          <a:p>
            <a:pPr marL="1194815" lvl="1" indent="-597407" defTabSz="2389572">
              <a:spcBef>
                <a:spcPts val="4400"/>
              </a:spcBef>
              <a:defRPr sz="2744" b="1">
                <a:solidFill>
                  <a:schemeClr val="accent1">
                    <a:hueOff val="114395"/>
                    <a:lumOff val="-24975"/>
                  </a:schemeClr>
                </a:solidFill>
              </a:defRPr>
            </a:pPr>
            <a:r>
              <a:t>As a general principle, </a:t>
            </a:r>
            <a:r>
              <a:rPr>
                <a:ln w="12700" cap="flat">
                  <a:solidFill>
                    <a:srgbClr val="000000"/>
                  </a:solidFill>
                  <a:prstDash val="solid"/>
                  <a:miter lim="400000"/>
                </a:ln>
              </a:rPr>
              <a:t>the evaluators</a:t>
            </a:r>
            <a:r>
              <a:t> should possess knowledge of the following: </a:t>
            </a:r>
            <a:endParaRPr b="0">
              <a:latin typeface="Symbol"/>
              <a:ea typeface="Symbol"/>
              <a:cs typeface="Symbol"/>
              <a:sym typeface="Symbol"/>
            </a:endParaRPr>
          </a:p>
          <a:p>
            <a:pPr marL="1792223" lvl="2" indent="-597407" defTabSz="2389572">
              <a:spcBef>
                <a:spcPts val="4400"/>
              </a:spcBef>
              <a:defRPr sz="2744" b="1">
                <a:solidFill>
                  <a:schemeClr val="accent1">
                    <a:hueOff val="114395"/>
                    <a:lumOff val="-24975"/>
                  </a:schemeClr>
                </a:solidFill>
              </a:defRPr>
            </a:pPr>
            <a:r>
              <a:rPr u="sng" cap="all">
                <a:solidFill>
                  <a:schemeClr val="accent1"/>
                </a:solidFill>
              </a:rPr>
              <a:t>research methodology</a:t>
            </a:r>
            <a:r>
              <a:t> (including clinical investigation design and biostatistics);</a:t>
            </a:r>
          </a:p>
          <a:p>
            <a:pPr marL="1792223" lvl="2" indent="-597407" defTabSz="2389572">
              <a:spcBef>
                <a:spcPts val="4400"/>
              </a:spcBef>
              <a:defRPr sz="2744" b="1">
                <a:solidFill>
                  <a:schemeClr val="accent1">
                    <a:hueOff val="114395"/>
                    <a:lumOff val="-24975"/>
                  </a:schemeClr>
                </a:solidFill>
              </a:defRPr>
            </a:pPr>
            <a:r>
              <a:rPr u="sng" cap="all">
                <a:solidFill>
                  <a:schemeClr val="accent1"/>
                </a:solidFill>
              </a:rPr>
              <a:t>information management</a:t>
            </a:r>
            <a:r>
              <a:t> (e.g. scientific background or librarianship qualification; experience with relevant databases such as Embase and Medline); </a:t>
            </a:r>
            <a:endParaRPr>
              <a:latin typeface="Times Roman"/>
              <a:ea typeface="Times Roman"/>
              <a:cs typeface="Times Roman"/>
              <a:sym typeface="Times Roman"/>
            </a:endParaRPr>
          </a:p>
          <a:p>
            <a:pPr marL="1792223" lvl="2" indent="-597407" defTabSz="2389572">
              <a:spcBef>
                <a:spcPts val="4400"/>
              </a:spcBef>
              <a:defRPr sz="2744" b="1">
                <a:solidFill>
                  <a:schemeClr val="accent1">
                    <a:hueOff val="114395"/>
                    <a:lumOff val="-24975"/>
                  </a:schemeClr>
                </a:solidFill>
              </a:defRPr>
            </a:pPr>
            <a:r>
              <a:rPr u="sng" cap="all">
                <a:solidFill>
                  <a:schemeClr val="accent1"/>
                </a:solidFill>
              </a:rPr>
              <a:t>regulatory requirements</a:t>
            </a:r>
            <a:r>
              <a:rPr>
                <a:solidFill>
                  <a:schemeClr val="accent1"/>
                </a:solidFill>
              </a:rPr>
              <a:t>;</a:t>
            </a:r>
            <a:r>
              <a:t> and </a:t>
            </a:r>
            <a:endParaRPr>
              <a:latin typeface="Times Roman"/>
              <a:ea typeface="Times Roman"/>
              <a:cs typeface="Times Roman"/>
              <a:sym typeface="Times Roman"/>
            </a:endParaRPr>
          </a:p>
          <a:p>
            <a:pPr marL="1792223" lvl="2" indent="-597407" defTabSz="2389572">
              <a:spcBef>
                <a:spcPts val="4400"/>
              </a:spcBef>
              <a:defRPr sz="2744" b="1">
                <a:solidFill>
                  <a:schemeClr val="accent1">
                    <a:hueOff val="114395"/>
                    <a:lumOff val="-24975"/>
                  </a:schemeClr>
                </a:solidFill>
              </a:defRPr>
            </a:pPr>
            <a:r>
              <a:t> </a:t>
            </a:r>
            <a:r>
              <a:rPr u="sng" cap="all">
                <a:solidFill>
                  <a:schemeClr val="accent1"/>
                </a:solidFill>
              </a:rPr>
              <a:t>medical writing</a:t>
            </a:r>
            <a:r>
              <a:t> (e.g. post-graduate experience in a relevant science or in medicine; training and experience in medical writing, systematic review and clinical data appraisal).</a:t>
            </a:r>
          </a:p>
        </p:txBody>
      </p:sp>
      <p:sp>
        <p:nvSpPr>
          <p:cNvPr id="696" name="MEDDEV 2.7.1 rev 4 - 2016…"/>
          <p:cNvSpPr txBox="1">
            <a:spLocks noGrp="1"/>
          </p:cNvSpPr>
          <p:nvPr>
            <p:ph type="title"/>
          </p:nvPr>
        </p:nvSpPr>
        <p:spPr>
          <a:xfrm>
            <a:off x="1206500" y="1079500"/>
            <a:ext cx="9779000" cy="2219325"/>
          </a:xfrm>
          <a:prstGeom prst="rect">
            <a:avLst/>
          </a:prstGeom>
          <a:ln w="9525">
            <a:round/>
          </a:ln>
        </p:spPr>
        <p:txBody>
          <a:bodyPr/>
          <a:lstStyle/>
          <a:p>
            <a:pPr algn="ctr" defTabSz="1121635">
              <a:defRPr sz="3910" spc="-78">
                <a:ln w="12700" cap="flat">
                  <a:solidFill>
                    <a:srgbClr val="000000"/>
                  </a:solidFill>
                  <a:prstDash val="solid"/>
                  <a:miter lim="400000"/>
                </a:ln>
                <a:solidFill>
                  <a:schemeClr val="accent6">
                    <a:satOff val="-16844"/>
                    <a:lumOff val="-30747"/>
                  </a:schemeClr>
                </a:solidFill>
              </a:defRPr>
            </a:pPr>
            <a:r>
              <a:rPr u="sng">
                <a:solidFill>
                  <a:schemeClr val="accent1"/>
                </a:solidFill>
              </a:rPr>
              <a:t>MEDDEV 2.7.1 rev 4 - 2016</a:t>
            </a:r>
            <a:r>
              <a:t> </a:t>
            </a:r>
          </a:p>
          <a:p>
            <a:pPr algn="ctr" defTabSz="1121635">
              <a:defRPr sz="3910" spc="-78">
                <a:ln w="12700" cap="flat">
                  <a:solidFill>
                    <a:srgbClr val="000000"/>
                  </a:solidFill>
                  <a:prstDash val="solid"/>
                  <a:miter lim="400000"/>
                </a:ln>
                <a:solidFill>
                  <a:schemeClr val="accent6">
                    <a:satOff val="-16844"/>
                    <a:lumOff val="-30747"/>
                  </a:schemeClr>
                </a:solidFill>
              </a:defRPr>
            </a:pPr>
            <a:r>
              <a:rPr>
                <a:solidFill>
                  <a:schemeClr val="accent1">
                    <a:hueOff val="114395"/>
                    <a:lumOff val="-24975"/>
                  </a:schemeClr>
                </a:solidFill>
              </a:rPr>
              <a:t>CLINICAL EVALUATION:</a:t>
            </a:r>
            <a:br>
              <a:rPr>
                <a:solidFill>
                  <a:schemeClr val="accent1">
                    <a:hueOff val="114395"/>
                    <a:lumOff val="-24975"/>
                  </a:schemeClr>
                </a:solidFill>
              </a:rPr>
            </a:br>
            <a:r>
              <a:rPr>
                <a:solidFill>
                  <a:schemeClr val="accent1">
                    <a:hueOff val="114395"/>
                    <a:lumOff val="-24975"/>
                  </a:schemeClr>
                </a:solidFill>
              </a:rPr>
              <a:t>A GUIDE FOR MANUFACTURERS AND NOTIFIED BODIES</a:t>
            </a:r>
            <a:r>
              <a:t> </a:t>
            </a:r>
            <a:endParaRPr sz="552" spc="-11"/>
          </a:p>
          <a:p>
            <a:pPr algn="ctr" defTabSz="1121635">
              <a:defRPr sz="3910" spc="-78">
                <a:ln w="12700" cap="flat">
                  <a:solidFill>
                    <a:srgbClr val="000000"/>
                  </a:solidFill>
                  <a:prstDash val="solid"/>
                  <a:miter lim="400000"/>
                </a:ln>
                <a:solidFill>
                  <a:schemeClr val="accent6">
                    <a:satOff val="-16844"/>
                    <a:lumOff val="-30747"/>
                  </a:schemeClr>
                </a:solidFill>
              </a:defRPr>
            </a:pPr>
            <a:endParaRPr sz="552" spc="-11"/>
          </a:p>
        </p:txBody>
      </p:sp>
      <p:sp>
        <p:nvSpPr>
          <p:cNvPr id="697" name="‘’Genel bir kural olarak değerlendirmeyi yapan uzmanlar aşağıdaki konularda bilgili olmalıdır:…"/>
          <p:cNvSpPr txBox="1"/>
          <p:nvPr/>
        </p:nvSpPr>
        <p:spPr>
          <a:xfrm>
            <a:off x="13474700" y="4261204"/>
            <a:ext cx="9779000" cy="8256630"/>
          </a:xfrm>
          <a:prstGeom prst="rect">
            <a:avLst/>
          </a:prstGeom>
          <a:ln w="152400">
            <a:solidFill>
              <a:schemeClr val="accent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414527" indent="-414527" algn="l" defTabSz="1658070">
              <a:lnSpc>
                <a:spcPct val="90000"/>
              </a:lnSpc>
              <a:spcBef>
                <a:spcPts val="3000"/>
              </a:spcBef>
              <a:buSzPct val="123000"/>
              <a:buChar char="•"/>
              <a:defRPr sz="3264" b="1">
                <a:solidFill>
                  <a:schemeClr val="accent6">
                    <a:satOff val="-16844"/>
                    <a:lumOff val="-30747"/>
                  </a:schemeClr>
                </a:solidFill>
              </a:defRPr>
            </a:pPr>
            <a:r>
              <a:t>‘’Genel bir kural olarak </a:t>
            </a:r>
            <a:r>
              <a:rPr>
                <a:ln w="12700" cap="flat">
                  <a:solidFill>
                    <a:srgbClr val="000000"/>
                  </a:solidFill>
                  <a:prstDash val="solid"/>
                  <a:miter lim="400000"/>
                </a:ln>
              </a:rPr>
              <a:t>değerlendirmeyi yapan uzmanlar</a:t>
            </a:r>
            <a:r>
              <a:t> aşağıdaki konularda bilgili olmalıdır:</a:t>
            </a:r>
          </a:p>
          <a:p>
            <a:pPr marL="829055" lvl="1" indent="-414527" algn="l" defTabSz="1658070">
              <a:lnSpc>
                <a:spcPct val="90000"/>
              </a:lnSpc>
              <a:spcBef>
                <a:spcPts val="3000"/>
              </a:spcBef>
              <a:buSzPct val="123000"/>
              <a:buChar char="•"/>
              <a:defRPr sz="3264" b="1">
                <a:solidFill>
                  <a:schemeClr val="accent6">
                    <a:satOff val="-16844"/>
                    <a:lumOff val="-30747"/>
                  </a:schemeClr>
                </a:solidFill>
              </a:defRPr>
            </a:pPr>
            <a:r>
              <a:rPr cap="all">
                <a:solidFill>
                  <a:schemeClr val="accent6"/>
                </a:solidFill>
              </a:rPr>
              <a:t>Araştırma metodolojİsİ </a:t>
            </a:r>
            <a:r>
              <a:t>(klinik araştırma tasarımı ve biyoistatistik dahil);</a:t>
            </a:r>
          </a:p>
          <a:p>
            <a:pPr marL="829055" lvl="1" indent="-414527" algn="l" defTabSz="1658070">
              <a:lnSpc>
                <a:spcPct val="90000"/>
              </a:lnSpc>
              <a:spcBef>
                <a:spcPts val="3000"/>
              </a:spcBef>
              <a:buSzPct val="123000"/>
              <a:buChar char="•"/>
              <a:defRPr sz="3264" b="1">
                <a:solidFill>
                  <a:schemeClr val="accent6">
                    <a:satOff val="-16844"/>
                    <a:lumOff val="-30747"/>
                  </a:schemeClr>
                </a:solidFill>
              </a:defRPr>
            </a:pPr>
            <a:r>
              <a:rPr cap="all">
                <a:solidFill>
                  <a:schemeClr val="accent6"/>
                </a:solidFill>
              </a:rPr>
              <a:t>BİLGİ YÖNETİMİ </a:t>
            </a:r>
            <a:r>
              <a:t>(ör., bilimsel deneyim ya da kütüphane uzmanlığı yetkinliği);</a:t>
            </a:r>
          </a:p>
          <a:p>
            <a:pPr marL="829055" lvl="1" indent="-414527" algn="l" defTabSz="1658070">
              <a:lnSpc>
                <a:spcPct val="90000"/>
              </a:lnSpc>
              <a:spcBef>
                <a:spcPts val="3000"/>
              </a:spcBef>
              <a:buSzPct val="123000"/>
              <a:buChar char="•"/>
              <a:defRPr sz="3264" b="1">
                <a:solidFill>
                  <a:schemeClr val="accent6">
                    <a:satOff val="-16844"/>
                    <a:lumOff val="-30747"/>
                  </a:schemeClr>
                </a:solidFill>
              </a:defRPr>
            </a:pPr>
            <a:r>
              <a:rPr cap="all">
                <a:solidFill>
                  <a:schemeClr val="accent6"/>
                </a:solidFill>
              </a:rPr>
              <a:t>yürürlükte olan yasa, tüzük, yönetmelİk gereklİlİklerİ;  </a:t>
            </a:r>
            <a:r>
              <a:t>ve</a:t>
            </a:r>
          </a:p>
          <a:p>
            <a:pPr marL="829055" lvl="1" indent="-414527" algn="l" defTabSz="1658070">
              <a:lnSpc>
                <a:spcPct val="90000"/>
              </a:lnSpc>
              <a:spcBef>
                <a:spcPts val="3000"/>
              </a:spcBef>
              <a:buSzPct val="123000"/>
              <a:buChar char="•"/>
              <a:defRPr sz="3264" b="1">
                <a:solidFill>
                  <a:schemeClr val="accent6">
                    <a:satOff val="-16844"/>
                    <a:lumOff val="-30747"/>
                  </a:schemeClr>
                </a:solidFill>
              </a:defRPr>
            </a:pPr>
            <a:r>
              <a:rPr cap="all">
                <a:solidFill>
                  <a:schemeClr val="accent6"/>
                </a:solidFill>
              </a:rPr>
              <a:t>MEDİKAL YAZIM UZMANLIĞI </a:t>
            </a:r>
            <a:r>
              <a:t>(ör., ilgili bilim ya da tıp alanında doktora sonrası deneyim; medikal yazım, sistematik derleme ve klinik veri değerlendirmesi alanlarında eğitim ve deneyim).’’  </a:t>
            </a:r>
          </a:p>
        </p:txBody>
      </p:sp>
      <p:grpSp>
        <p:nvGrpSpPr>
          <p:cNvPr id="700" name="MEDDEV 2.7.1 rev 4 - 2016…"/>
          <p:cNvGrpSpPr/>
          <p:nvPr/>
        </p:nvGrpSpPr>
        <p:grpSpPr>
          <a:xfrm>
            <a:off x="13258800" y="952500"/>
            <a:ext cx="10210800" cy="2752725"/>
            <a:chOff x="0" y="0"/>
            <a:chExt cx="10210800" cy="2752725"/>
          </a:xfrm>
        </p:grpSpPr>
        <p:sp>
          <p:nvSpPr>
            <p:cNvPr id="699" name="MEDDEV 2.7.1 rev 4 - 2016…"/>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rPr u="sng">
                  <a:solidFill>
                    <a:schemeClr val="accent1"/>
                  </a:solidFill>
                </a:rPr>
                <a:t>MEDDEV 2.7.1 rev 4 - 2016</a:t>
              </a:r>
              <a:r>
                <a:t>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KLİNİK DEĞERLENDİRME: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ÜRETİCİLER VE ONAYLAYICI KURULUŞLAR İÇİN BİR KILAVUZ</a:t>
              </a:r>
            </a:p>
          </p:txBody>
        </p:sp>
        <p:pic>
          <p:nvPicPr>
            <p:cNvPr id="698" name="MEDDEV 2.7.1 rev 4 - 2016… MEDDEV 2.7.1 rev 4 - 2016 KLİNİK DEĞERLENDİRME: ÜRETİCİLER VE ONAYLAYICI KURULUŞLAR İÇİN BİR KILAVUZ" descr="MEDDEV 2.7.1 rev 4 - 2016… MEDDEV 2.7.1 rev 4 - 2016 KLİNİK DEĞERLENDİRME: ÜRETİCİLER VE ONAYLAYICI KURULUŞLAR İÇİN BİR KILAVUZ"/>
            <p:cNvPicPr>
              <a:picLocks/>
            </p:cNvPicPr>
            <p:nvPr/>
          </p:nvPicPr>
          <p:blipFill>
            <a:blip r:embed="rId2"/>
            <a:stretch>
              <a:fillRect/>
            </a:stretch>
          </p:blipFill>
          <p:spPr>
            <a:xfrm>
              <a:off x="0" y="0"/>
              <a:ext cx="10210800" cy="2752725"/>
            </a:xfrm>
            <a:prstGeom prst="rect">
              <a:avLst/>
            </a:prstGeom>
            <a:effectLst/>
          </p:spPr>
        </p:pic>
      </p:grpSp>
      <p:sp>
        <p:nvSpPr>
          <p:cNvPr id="701" name="Arrow"/>
          <p:cNvSpPr/>
          <p:nvPr/>
        </p:nvSpPr>
        <p:spPr>
          <a:xfrm rot="5402926">
            <a:off x="6700069" y="477378"/>
            <a:ext cx="602251" cy="499979"/>
          </a:xfrm>
          <a:prstGeom prst="rightArrow">
            <a:avLst>
              <a:gd name="adj1" fmla="val 32000"/>
              <a:gd name="adj2" fmla="val 83467"/>
            </a:avLst>
          </a:prstGeom>
          <a:solidFill>
            <a:schemeClr val="accent5"/>
          </a:solidFill>
          <a:ln w="254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02" name="Arrow"/>
          <p:cNvSpPr/>
          <p:nvPr/>
        </p:nvSpPr>
        <p:spPr>
          <a:xfrm rot="5402926">
            <a:off x="19019070" y="477378"/>
            <a:ext cx="602251" cy="499979"/>
          </a:xfrm>
          <a:prstGeom prst="rightArrow">
            <a:avLst>
              <a:gd name="adj1" fmla="val 32000"/>
              <a:gd name="adj2" fmla="val 83467"/>
            </a:avLst>
          </a:prstGeom>
          <a:solidFill>
            <a:schemeClr val="accent5"/>
          </a:solidFill>
          <a:ln w="254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 name="Slide Number Placeholder 1">
            <a:extLst>
              <a:ext uri="{FF2B5EF4-FFF2-40B4-BE49-F238E27FC236}">
                <a16:creationId xmlns:a16="http://schemas.microsoft.com/office/drawing/2014/main" id="{B4E53A85-82B2-07FF-F6A6-4E80CD4363F4}"/>
              </a:ext>
            </a:extLst>
          </p:cNvPr>
          <p:cNvSpPr>
            <a:spLocks noGrp="1"/>
          </p:cNvSpPr>
          <p:nvPr>
            <p:ph type="sldNum" sz="quarter" idx="2"/>
          </p:nvPr>
        </p:nvSpPr>
        <p:spPr/>
        <p:txBody>
          <a:bodyPr/>
          <a:lstStyle/>
          <a:p>
            <a:fld id="{86CB4B4D-7CA3-9044-876B-883B54F8677D}" type="slidenum">
              <a:rPr lang="en-US" smtClean="0"/>
              <a:t>88</a:t>
            </a:fld>
            <a:endParaRPr lang="en-US"/>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 name="With respect to the particular device under evaluation, the evaluators should in addition have knowledge of:…"/>
          <p:cNvSpPr txBox="1">
            <a:spLocks noGrp="1"/>
          </p:cNvSpPr>
          <p:nvPr>
            <p:ph type="body" sz="half" idx="1"/>
          </p:nvPr>
        </p:nvSpPr>
        <p:spPr>
          <a:prstGeom prst="rect">
            <a:avLst/>
          </a:prstGeom>
          <a:ln w="152400">
            <a:solidFill>
              <a:schemeClr val="accent1"/>
            </a:solidFill>
          </a:ln>
        </p:spPr>
        <p:txBody>
          <a:bodyPr/>
          <a:lstStyle/>
          <a:p>
            <a:pPr marL="1158239" lvl="1" indent="-579119" defTabSz="2316421">
              <a:spcBef>
                <a:spcPts val="4200"/>
              </a:spcBef>
              <a:defRPr sz="3609" b="1">
                <a:solidFill>
                  <a:schemeClr val="accent1">
                    <a:hueOff val="114395"/>
                    <a:lumOff val="-24975"/>
                  </a:schemeClr>
                </a:solidFill>
              </a:defRPr>
            </a:pPr>
            <a:r>
              <a:t>With respect to the particular device under evaluation, the evaluators should in addition have knowledge of: </a:t>
            </a:r>
            <a:endParaRPr b="0">
              <a:latin typeface="Symbol"/>
              <a:ea typeface="Symbol"/>
              <a:cs typeface="Symbol"/>
              <a:sym typeface="Symbol"/>
            </a:endParaRPr>
          </a:p>
          <a:p>
            <a:pPr marL="1737359" lvl="2" indent="-579119" defTabSz="2316421">
              <a:spcBef>
                <a:spcPts val="4200"/>
              </a:spcBef>
              <a:defRPr sz="3609" b="1">
                <a:solidFill>
                  <a:schemeClr val="accent1">
                    <a:hueOff val="114395"/>
                    <a:lumOff val="-24975"/>
                  </a:schemeClr>
                </a:solidFill>
              </a:defRPr>
            </a:pPr>
            <a:r>
              <a:t>the device technology and its application; </a:t>
            </a:r>
            <a:endParaRPr b="0">
              <a:latin typeface="Symbol"/>
              <a:ea typeface="Symbol"/>
              <a:cs typeface="Symbol"/>
              <a:sym typeface="Symbol"/>
            </a:endParaRPr>
          </a:p>
          <a:p>
            <a:pPr marL="1737359" lvl="2" indent="-579119" defTabSz="2316421">
              <a:spcBef>
                <a:spcPts val="4200"/>
              </a:spcBef>
              <a:defRPr sz="3609" b="1">
                <a:solidFill>
                  <a:schemeClr val="accent1">
                    <a:hueOff val="114395"/>
                    <a:lumOff val="-24975"/>
                  </a:schemeClr>
                </a:solidFill>
              </a:defRPr>
            </a:pPr>
            <a:r>
              <a:t>diagnosis and management of the conditions intended to be diagnosed or managed by </a:t>
            </a:r>
            <a:br>
              <a:rPr b="0">
                <a:latin typeface="Symbol"/>
                <a:ea typeface="Symbol"/>
                <a:cs typeface="Symbol"/>
                <a:sym typeface="Symbol"/>
              </a:rPr>
            </a:br>
            <a:r>
              <a:t>the device, knowledge of medical alternatives, treatment standards and technology (e.g. specialist clinical expertise in the relevant medical specialty).</a:t>
            </a:r>
          </a:p>
        </p:txBody>
      </p:sp>
      <p:sp>
        <p:nvSpPr>
          <p:cNvPr id="705" name="MEDDEV 2.7.1 rev 4 - 2016…"/>
          <p:cNvSpPr txBox="1">
            <a:spLocks noGrp="1"/>
          </p:cNvSpPr>
          <p:nvPr>
            <p:ph type="title"/>
          </p:nvPr>
        </p:nvSpPr>
        <p:spPr>
          <a:xfrm>
            <a:off x="1206500" y="1079500"/>
            <a:ext cx="9779000" cy="2219325"/>
          </a:xfrm>
          <a:prstGeom prst="rect">
            <a:avLst/>
          </a:prstGeom>
          <a:ln w="9525">
            <a:round/>
          </a:ln>
        </p:spPr>
        <p:txBody>
          <a:bodyPr/>
          <a:lstStyle/>
          <a:p>
            <a:pPr algn="ctr" defTabSz="1121635">
              <a:defRPr sz="3910" spc="-78">
                <a:ln w="12700" cap="flat">
                  <a:solidFill>
                    <a:srgbClr val="000000"/>
                  </a:solidFill>
                  <a:prstDash val="solid"/>
                  <a:miter lim="400000"/>
                </a:ln>
                <a:solidFill>
                  <a:schemeClr val="accent6">
                    <a:satOff val="-16844"/>
                    <a:lumOff val="-30747"/>
                  </a:schemeClr>
                </a:solidFill>
              </a:defRPr>
            </a:pPr>
            <a:r>
              <a:rPr u="sng">
                <a:solidFill>
                  <a:schemeClr val="accent1"/>
                </a:solidFill>
              </a:rPr>
              <a:t>MEDDEV 2.7.1 rev 4 - 2016</a:t>
            </a:r>
            <a:r>
              <a:t> </a:t>
            </a:r>
          </a:p>
          <a:p>
            <a:pPr algn="ctr" defTabSz="1121635">
              <a:defRPr sz="3910" spc="-78">
                <a:ln w="12700" cap="flat">
                  <a:solidFill>
                    <a:srgbClr val="000000"/>
                  </a:solidFill>
                  <a:prstDash val="solid"/>
                  <a:miter lim="400000"/>
                </a:ln>
                <a:solidFill>
                  <a:schemeClr val="accent6">
                    <a:satOff val="-16844"/>
                    <a:lumOff val="-30747"/>
                  </a:schemeClr>
                </a:solidFill>
              </a:defRPr>
            </a:pPr>
            <a:r>
              <a:rPr>
                <a:solidFill>
                  <a:schemeClr val="accent1">
                    <a:hueOff val="114395"/>
                    <a:lumOff val="-24975"/>
                  </a:schemeClr>
                </a:solidFill>
              </a:rPr>
              <a:t>CLINICAL EVALUATION:</a:t>
            </a:r>
            <a:br>
              <a:rPr>
                <a:solidFill>
                  <a:schemeClr val="accent1">
                    <a:hueOff val="114395"/>
                    <a:lumOff val="-24975"/>
                  </a:schemeClr>
                </a:solidFill>
              </a:rPr>
            </a:br>
            <a:r>
              <a:rPr>
                <a:solidFill>
                  <a:schemeClr val="accent1">
                    <a:hueOff val="114395"/>
                    <a:lumOff val="-24975"/>
                  </a:schemeClr>
                </a:solidFill>
              </a:rPr>
              <a:t>A GUIDE FOR MANUFACTURERS AND NOTIFIED BODIES</a:t>
            </a:r>
            <a:r>
              <a:t> </a:t>
            </a:r>
            <a:endParaRPr sz="552" spc="-11"/>
          </a:p>
          <a:p>
            <a:pPr algn="ctr" defTabSz="1121635">
              <a:defRPr sz="3910" spc="-78">
                <a:ln w="12700" cap="flat">
                  <a:solidFill>
                    <a:srgbClr val="000000"/>
                  </a:solidFill>
                  <a:prstDash val="solid"/>
                  <a:miter lim="400000"/>
                </a:ln>
                <a:solidFill>
                  <a:schemeClr val="accent6">
                    <a:satOff val="-16844"/>
                    <a:lumOff val="-30747"/>
                  </a:schemeClr>
                </a:solidFill>
              </a:defRPr>
            </a:pPr>
            <a:endParaRPr sz="552" spc="-11"/>
          </a:p>
        </p:txBody>
      </p:sp>
      <p:sp>
        <p:nvSpPr>
          <p:cNvPr id="706" name="‘‘Belirli bir tıbbi cihaz üzerinde değerlendirme yapan uzmanlar öncekilere ek olarak aşağıdaki bilgilerle donanmış olmalıdır:…"/>
          <p:cNvSpPr txBox="1"/>
          <p:nvPr/>
        </p:nvSpPr>
        <p:spPr>
          <a:xfrm>
            <a:off x="13474700" y="4261204"/>
            <a:ext cx="9779000" cy="8256630"/>
          </a:xfrm>
          <a:prstGeom prst="rect">
            <a:avLst/>
          </a:prstGeom>
          <a:ln w="152400">
            <a:solidFill>
              <a:schemeClr val="accent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457200" indent="-457200" algn="l" defTabSz="1828754">
              <a:lnSpc>
                <a:spcPct val="90000"/>
              </a:lnSpc>
              <a:spcBef>
                <a:spcPts val="3300"/>
              </a:spcBef>
              <a:buSzPct val="123000"/>
              <a:buChar char="•"/>
              <a:defRPr sz="3600" b="1">
                <a:solidFill>
                  <a:schemeClr val="accent6">
                    <a:satOff val="-16844"/>
                    <a:lumOff val="-30747"/>
                  </a:schemeClr>
                </a:solidFill>
              </a:defRPr>
            </a:pPr>
            <a:r>
              <a:t>‘‘Belirli bir tıbbi cihaz üzerinde değerlendirme yapan uzmanlar öncekilere ek olarak aşağıdaki bilgilerle donanmış olmalıdır: </a:t>
            </a:r>
          </a:p>
          <a:p>
            <a:pPr marL="914400" lvl="1" indent="-457200" algn="l" defTabSz="1828754">
              <a:lnSpc>
                <a:spcPct val="90000"/>
              </a:lnSpc>
              <a:spcBef>
                <a:spcPts val="3300"/>
              </a:spcBef>
              <a:buSzPct val="123000"/>
              <a:buChar char="•"/>
              <a:defRPr sz="3600" b="1">
                <a:solidFill>
                  <a:schemeClr val="accent6">
                    <a:satOff val="-16844"/>
                    <a:lumOff val="-30747"/>
                  </a:schemeClr>
                </a:solidFill>
              </a:defRPr>
            </a:pPr>
            <a:r>
              <a:t>Cihazla ilgili teknolojiler ve cihazla ilgili uygulamalar,</a:t>
            </a:r>
            <a:endParaRPr>
              <a:solidFill>
                <a:schemeClr val="accent6"/>
              </a:solidFill>
            </a:endParaRPr>
          </a:p>
          <a:p>
            <a:pPr marL="914400" lvl="1" indent="-457200" algn="l" defTabSz="1828754">
              <a:lnSpc>
                <a:spcPct val="90000"/>
              </a:lnSpc>
              <a:spcBef>
                <a:spcPts val="3300"/>
              </a:spcBef>
              <a:buSzPct val="123000"/>
              <a:buChar char="•"/>
              <a:defRPr sz="3600" b="1">
                <a:solidFill>
                  <a:schemeClr val="accent6">
                    <a:satOff val="-16844"/>
                    <a:lumOff val="-30747"/>
                  </a:schemeClr>
                </a:solidFill>
              </a:defRPr>
            </a:pPr>
            <a:r>
              <a:t>Cihazın kullanım amacının kapsadığı tanı ve tedavilerin konusu olan hastalıkların tanı ve tedavileri kapsamında donanımlı, tıbbi seçenekler, tedavi standartları ve teknolojileri konularında (ör., ilgili tıbbi uzmanlık dalında klinik uzman düzeyinde) bilgili olmak.’’  </a:t>
            </a:r>
          </a:p>
        </p:txBody>
      </p:sp>
      <p:grpSp>
        <p:nvGrpSpPr>
          <p:cNvPr id="709" name="MEDDEV 2.7.1 rev 4 - 2016…"/>
          <p:cNvGrpSpPr/>
          <p:nvPr/>
        </p:nvGrpSpPr>
        <p:grpSpPr>
          <a:xfrm>
            <a:off x="13258800" y="952500"/>
            <a:ext cx="10210800" cy="2752725"/>
            <a:chOff x="0" y="0"/>
            <a:chExt cx="10210800" cy="2752725"/>
          </a:xfrm>
        </p:grpSpPr>
        <p:sp>
          <p:nvSpPr>
            <p:cNvPr id="708" name="MEDDEV 2.7.1 rev 4 - 2016…"/>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rPr u="sng">
                  <a:solidFill>
                    <a:schemeClr val="accent1"/>
                  </a:solidFill>
                </a:rPr>
                <a:t>MEDDEV 2.7.1 rev 4 - 2016</a:t>
              </a:r>
              <a:r>
                <a:t>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KLİNİK DEĞERLENDİRME: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ÜRETİCİLER VE ONAYLAYICI KURULUŞLAR İÇİN BİR KILAVUZ</a:t>
              </a:r>
            </a:p>
          </p:txBody>
        </p:sp>
        <p:pic>
          <p:nvPicPr>
            <p:cNvPr id="707" name="MEDDEV 2.7.1 rev 4 - 2016… MEDDEV 2.7.1 rev 4 - 2016 KLİNİK DEĞERLENDİRME: ÜRETİCİLER VE ONAYLAYICI KURULUŞLAR İÇİN BİR KILAVUZ" descr="MEDDEV 2.7.1 rev 4 - 2016… MEDDEV 2.7.1 rev 4 - 2016 KLİNİK DEĞERLENDİRME: ÜRETİCİLER VE ONAYLAYICI KURULUŞLAR İÇİN BİR KILAVUZ"/>
            <p:cNvPicPr>
              <a:picLocks/>
            </p:cNvPicPr>
            <p:nvPr/>
          </p:nvPicPr>
          <p:blipFill>
            <a:blip r:embed="rId2"/>
            <a:stretch>
              <a:fillRect/>
            </a:stretch>
          </p:blipFill>
          <p:spPr>
            <a:xfrm>
              <a:off x="0" y="0"/>
              <a:ext cx="10210800" cy="2752725"/>
            </a:xfrm>
            <a:prstGeom prst="rect">
              <a:avLst/>
            </a:prstGeom>
            <a:effectLst/>
          </p:spPr>
        </p:pic>
      </p:grpSp>
      <p:sp>
        <p:nvSpPr>
          <p:cNvPr id="710" name="Arrow"/>
          <p:cNvSpPr/>
          <p:nvPr/>
        </p:nvSpPr>
        <p:spPr>
          <a:xfrm rot="5402926">
            <a:off x="6700069" y="451978"/>
            <a:ext cx="602251" cy="499979"/>
          </a:xfrm>
          <a:prstGeom prst="rightArrow">
            <a:avLst>
              <a:gd name="adj1" fmla="val 32000"/>
              <a:gd name="adj2" fmla="val 83467"/>
            </a:avLst>
          </a:prstGeom>
          <a:solidFill>
            <a:schemeClr val="accent5"/>
          </a:solidFill>
          <a:ln w="254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11" name="Arrow"/>
          <p:cNvSpPr/>
          <p:nvPr/>
        </p:nvSpPr>
        <p:spPr>
          <a:xfrm rot="5402926">
            <a:off x="19019070" y="451978"/>
            <a:ext cx="602251" cy="499979"/>
          </a:xfrm>
          <a:prstGeom prst="rightArrow">
            <a:avLst>
              <a:gd name="adj1" fmla="val 32000"/>
              <a:gd name="adj2" fmla="val 83467"/>
            </a:avLst>
          </a:prstGeom>
          <a:solidFill>
            <a:schemeClr val="accent5"/>
          </a:solidFill>
          <a:ln w="254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 name="Slide Number Placeholder 1">
            <a:extLst>
              <a:ext uri="{FF2B5EF4-FFF2-40B4-BE49-F238E27FC236}">
                <a16:creationId xmlns:a16="http://schemas.microsoft.com/office/drawing/2014/main" id="{1E95D9B1-E8D0-4E4D-B9ED-DD1186A4074C}"/>
              </a:ext>
            </a:extLst>
          </p:cNvPr>
          <p:cNvSpPr>
            <a:spLocks noGrp="1"/>
          </p:cNvSpPr>
          <p:nvPr>
            <p:ph type="sldNum" sz="quarter" idx="2"/>
          </p:nvPr>
        </p:nvSpPr>
        <p:spPr/>
        <p:txBody>
          <a:bodyPr/>
          <a:lstStyle/>
          <a:p>
            <a:fld id="{86CB4B4D-7CA3-9044-876B-883B54F8677D}" type="slidenum">
              <a:rPr lang="en-US" smtClean="0"/>
              <a:t>89</a:t>
            </a:fld>
            <a:endParaRPr lang="en-US"/>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0" name="GÖRÜŞ BİRLİĞİ İÇİNDE OLMAMIZ GEREKEN KONULAR"/>
          <p:cNvGrpSpPr/>
          <p:nvPr/>
        </p:nvGrpSpPr>
        <p:grpSpPr>
          <a:xfrm>
            <a:off x="666825" y="5036024"/>
            <a:ext cx="23050350" cy="3923353"/>
            <a:chOff x="-1" y="0"/>
            <a:chExt cx="23050349" cy="3923351"/>
          </a:xfrm>
        </p:grpSpPr>
        <p:sp>
          <p:nvSpPr>
            <p:cNvPr id="189" name="GÖRÜŞ BİRLİĞİ İÇİNDE OLMAMIZ GEREKEN KONULAR"/>
            <p:cNvSpPr txBox="1"/>
            <p:nvPr/>
          </p:nvSpPr>
          <p:spPr>
            <a:xfrm>
              <a:off x="1194620" y="1309012"/>
              <a:ext cx="20661104" cy="1025921"/>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10600" b="1">
                  <a:ln w="12700" cap="flat">
                    <a:solidFill>
                      <a:srgbClr val="000000"/>
                    </a:solidFill>
                    <a:prstDash val="solid"/>
                    <a:miter lim="400000"/>
                  </a:ln>
                  <a:solidFill>
                    <a:srgbClr val="929292"/>
                  </a:solidFill>
                  <a:effectLst>
                    <a:outerShdw blurRad="12700" dist="63500" dir="18900000" rotWithShape="0">
                      <a:srgbClr val="000000"/>
                    </a:outerShdw>
                  </a:effectLst>
                </a:defRPr>
              </a:lvl1pPr>
            </a:lstStyle>
            <a:p>
              <a:r>
                <a:rPr sz="6000"/>
                <a:t>GÖRÜŞ BİRLİĞİ İÇİNDE OLMAMIZ GEREKEN KONULAR</a:t>
              </a:r>
            </a:p>
          </p:txBody>
        </p:sp>
        <p:pic>
          <p:nvPicPr>
            <p:cNvPr id="188" name="GÖRÜŞ BİRLİĞİ İÇİNDE OLMAMIZ GEREKEN KONULAR GÖRÜŞ BİRLİĞİ İÇİNDE OLMAMIZ GEREKEN KONULAR" descr="GÖRÜŞ BİRLİĞİ İÇİNDE OLMAMIZ GEREKEN KONULAR GÖRÜŞ BİRLİĞİ İÇİNDE OLMAMIZ GEREKEN KONULAR"/>
            <p:cNvPicPr>
              <a:picLocks/>
            </p:cNvPicPr>
            <p:nvPr/>
          </p:nvPicPr>
          <p:blipFill>
            <a:blip r:embed="rId2"/>
            <a:stretch>
              <a:fillRect/>
            </a:stretch>
          </p:blipFill>
          <p:spPr>
            <a:xfrm>
              <a:off x="-1" y="0"/>
              <a:ext cx="23050349" cy="3923351"/>
            </a:xfrm>
            <a:prstGeom prst="rect">
              <a:avLst/>
            </a:prstGeom>
            <a:effectLst/>
          </p:spPr>
        </p:pic>
      </p:grpSp>
      <p:sp>
        <p:nvSpPr>
          <p:cNvPr id="2" name="Slide Number Placeholder 1">
            <a:extLst>
              <a:ext uri="{FF2B5EF4-FFF2-40B4-BE49-F238E27FC236}">
                <a16:creationId xmlns:a16="http://schemas.microsoft.com/office/drawing/2014/main" id="{ED0EADB0-FBB5-A04B-C17F-B9EB102DE427}"/>
              </a:ext>
            </a:extLst>
          </p:cNvPr>
          <p:cNvSpPr>
            <a:spLocks noGrp="1"/>
          </p:cNvSpPr>
          <p:nvPr>
            <p:ph type="sldNum" sz="quarter" idx="2"/>
          </p:nvPr>
        </p:nvSpPr>
        <p:spPr/>
        <p:txBody>
          <a:bodyPr/>
          <a:lstStyle/>
          <a:p>
            <a:fld id="{86CB4B4D-7CA3-9044-876B-883B54F8677D}" type="slidenum">
              <a:rPr lang="en-US" smtClean="0"/>
              <a:t>9</a:t>
            </a:fld>
            <a:endParaRPr lang="en-US"/>
          </a:p>
        </p:txBody>
      </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The evaluators should have at least the following training and experience in the relevant field:…"/>
          <p:cNvSpPr txBox="1">
            <a:spLocks noGrp="1"/>
          </p:cNvSpPr>
          <p:nvPr>
            <p:ph type="body" sz="half" idx="1"/>
          </p:nvPr>
        </p:nvSpPr>
        <p:spPr>
          <a:prstGeom prst="rect">
            <a:avLst/>
          </a:prstGeom>
          <a:ln w="152400">
            <a:solidFill>
              <a:schemeClr val="accent1"/>
            </a:solidFill>
          </a:ln>
        </p:spPr>
        <p:txBody>
          <a:bodyPr/>
          <a:lstStyle/>
          <a:p>
            <a:pPr marL="1219199" lvl="1" indent="-609599">
              <a:defRPr sz="2800" b="1">
                <a:solidFill>
                  <a:schemeClr val="accent1">
                    <a:hueOff val="114395"/>
                    <a:lumOff val="-24975"/>
                  </a:schemeClr>
                </a:solidFill>
              </a:defRPr>
            </a:pPr>
            <a:r>
              <a:t>The evaluators should have at least the following training and experience in the relevant field: </a:t>
            </a:r>
            <a:endParaRPr b="0">
              <a:latin typeface="Symbol"/>
              <a:ea typeface="Symbol"/>
              <a:cs typeface="Symbol"/>
              <a:sym typeface="Symbol"/>
            </a:endParaRPr>
          </a:p>
          <a:p>
            <a:pPr marL="1828799" lvl="2" indent="-609599">
              <a:defRPr sz="2800" b="1">
                <a:solidFill>
                  <a:schemeClr val="accent1">
                    <a:hueOff val="114395"/>
                    <a:lumOff val="-24975"/>
                  </a:schemeClr>
                </a:solidFill>
              </a:defRPr>
            </a:pPr>
            <a:r>
              <a:t>a degree from higher education in the respective field and 5 years of documented professional experience; or </a:t>
            </a:r>
            <a:endParaRPr b="0">
              <a:latin typeface="Symbol"/>
              <a:ea typeface="Symbol"/>
              <a:cs typeface="Symbol"/>
              <a:sym typeface="Symbol"/>
            </a:endParaRPr>
          </a:p>
          <a:p>
            <a:pPr marL="1828799" lvl="2" indent="-609599">
              <a:defRPr sz="2800" b="1">
                <a:solidFill>
                  <a:schemeClr val="accent1">
                    <a:hueOff val="114395"/>
                    <a:lumOff val="-24975"/>
                  </a:schemeClr>
                </a:solidFill>
              </a:defRPr>
            </a:pPr>
            <a:r>
              <a:t>10 years of documented professional experience if a degree is not a prerequisite for a given task. </a:t>
            </a:r>
            <a:endParaRPr b="0">
              <a:latin typeface="Symbol"/>
              <a:ea typeface="Symbol"/>
              <a:cs typeface="Symbol"/>
              <a:sym typeface="Symbol"/>
            </a:endParaRPr>
          </a:p>
          <a:p>
            <a:pPr marL="609599" indent="-609599">
              <a:defRPr sz="2800" b="1">
                <a:solidFill>
                  <a:schemeClr val="accent1">
                    <a:hueOff val="114395"/>
                    <a:lumOff val="-24975"/>
                  </a:schemeClr>
                </a:solidFill>
              </a:defRPr>
            </a:pPr>
            <a:r>
              <a:t>There may be circumstances where the level of evaluator expertise may be less or different; this should be documented and duly justified. </a:t>
            </a:r>
          </a:p>
        </p:txBody>
      </p:sp>
      <p:sp>
        <p:nvSpPr>
          <p:cNvPr id="714" name="MEDDEV 2.7.1 rev 4 - 2016…"/>
          <p:cNvSpPr txBox="1">
            <a:spLocks noGrp="1"/>
          </p:cNvSpPr>
          <p:nvPr>
            <p:ph type="title"/>
          </p:nvPr>
        </p:nvSpPr>
        <p:spPr>
          <a:xfrm>
            <a:off x="1206500" y="1079500"/>
            <a:ext cx="9779000" cy="2219325"/>
          </a:xfrm>
          <a:prstGeom prst="rect">
            <a:avLst/>
          </a:prstGeom>
          <a:ln w="9525">
            <a:round/>
          </a:ln>
        </p:spPr>
        <p:txBody>
          <a:bodyPr/>
          <a:lstStyle/>
          <a:p>
            <a:pPr algn="ctr" defTabSz="1121635">
              <a:defRPr sz="3910" spc="-78">
                <a:ln w="12700" cap="flat">
                  <a:solidFill>
                    <a:srgbClr val="000000"/>
                  </a:solidFill>
                  <a:prstDash val="solid"/>
                  <a:miter lim="400000"/>
                </a:ln>
                <a:solidFill>
                  <a:schemeClr val="accent6">
                    <a:satOff val="-16844"/>
                    <a:lumOff val="-30747"/>
                  </a:schemeClr>
                </a:solidFill>
              </a:defRPr>
            </a:pPr>
            <a:r>
              <a:rPr u="sng">
                <a:solidFill>
                  <a:schemeClr val="accent1"/>
                </a:solidFill>
              </a:rPr>
              <a:t>MEDDEV 2.7.1 rev 4 - 2016</a:t>
            </a:r>
            <a:r>
              <a:t> </a:t>
            </a:r>
          </a:p>
          <a:p>
            <a:pPr algn="ctr" defTabSz="1121635">
              <a:defRPr sz="3910" spc="-78">
                <a:ln w="12700" cap="flat">
                  <a:solidFill>
                    <a:srgbClr val="000000"/>
                  </a:solidFill>
                  <a:prstDash val="solid"/>
                  <a:miter lim="400000"/>
                </a:ln>
                <a:solidFill>
                  <a:schemeClr val="accent6">
                    <a:satOff val="-16844"/>
                    <a:lumOff val="-30747"/>
                  </a:schemeClr>
                </a:solidFill>
              </a:defRPr>
            </a:pPr>
            <a:r>
              <a:rPr>
                <a:solidFill>
                  <a:schemeClr val="accent1">
                    <a:hueOff val="114395"/>
                    <a:lumOff val="-24975"/>
                  </a:schemeClr>
                </a:solidFill>
              </a:rPr>
              <a:t>CLINICAL EVALUATION:</a:t>
            </a:r>
            <a:br>
              <a:rPr>
                <a:solidFill>
                  <a:schemeClr val="accent1">
                    <a:hueOff val="114395"/>
                    <a:lumOff val="-24975"/>
                  </a:schemeClr>
                </a:solidFill>
              </a:rPr>
            </a:br>
            <a:r>
              <a:rPr>
                <a:solidFill>
                  <a:schemeClr val="accent1">
                    <a:hueOff val="114395"/>
                    <a:lumOff val="-24975"/>
                  </a:schemeClr>
                </a:solidFill>
              </a:rPr>
              <a:t>A GUIDE FOR MANUFACTURERS AND NOTIFIED BODIES</a:t>
            </a:r>
            <a:r>
              <a:t> </a:t>
            </a:r>
            <a:endParaRPr sz="552" spc="-11"/>
          </a:p>
          <a:p>
            <a:pPr algn="ctr" defTabSz="1121635">
              <a:defRPr sz="3910" spc="-78">
                <a:ln w="12700" cap="flat">
                  <a:solidFill>
                    <a:srgbClr val="000000"/>
                  </a:solidFill>
                  <a:prstDash val="solid"/>
                  <a:miter lim="400000"/>
                </a:ln>
                <a:solidFill>
                  <a:schemeClr val="accent6">
                    <a:satOff val="-16844"/>
                    <a:lumOff val="-30747"/>
                  </a:schemeClr>
                </a:solidFill>
              </a:defRPr>
            </a:pPr>
            <a:endParaRPr sz="552" spc="-11"/>
          </a:p>
        </p:txBody>
      </p:sp>
      <p:sp>
        <p:nvSpPr>
          <p:cNvPr id="715" name="‘‘Klinik değerlendirme yapan uzmanlar ilgili dalda en azından aşağıda belirtilen eğitim ve deneyime sahip olmalıdır:…"/>
          <p:cNvSpPr txBox="1"/>
          <p:nvPr/>
        </p:nvSpPr>
        <p:spPr>
          <a:xfrm>
            <a:off x="13474700" y="4261204"/>
            <a:ext cx="9779000" cy="8256630"/>
          </a:xfrm>
          <a:prstGeom prst="rect">
            <a:avLst/>
          </a:prstGeom>
          <a:ln w="152400">
            <a:solidFill>
              <a:schemeClr val="accent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573023" indent="-573023" algn="l" defTabSz="2292038">
              <a:lnSpc>
                <a:spcPct val="90000"/>
              </a:lnSpc>
              <a:spcBef>
                <a:spcPts val="4200"/>
              </a:spcBef>
              <a:buSzPct val="123000"/>
              <a:buChar char="•"/>
              <a:defRPr sz="3384" b="1">
                <a:solidFill>
                  <a:schemeClr val="accent6">
                    <a:satOff val="-16844"/>
                    <a:lumOff val="-30747"/>
                  </a:schemeClr>
                </a:solidFill>
              </a:defRPr>
            </a:pPr>
            <a:r>
              <a:t>‘‘Klinik değerlendirme yapan uzmanlar ilgili dalda en azından aşağıda belirtilen eğitim ve deneyime sahip olmalıdır:</a:t>
            </a:r>
          </a:p>
          <a:p>
            <a:pPr marL="1146047" lvl="1" indent="-573023" algn="l" defTabSz="2292038">
              <a:lnSpc>
                <a:spcPct val="90000"/>
              </a:lnSpc>
              <a:spcBef>
                <a:spcPts val="4200"/>
              </a:spcBef>
              <a:buSzPct val="123000"/>
              <a:buChar char="•"/>
              <a:defRPr sz="3102" b="1">
                <a:solidFill>
                  <a:schemeClr val="accent6">
                    <a:satOff val="-16844"/>
                    <a:lumOff val="-30747"/>
                  </a:schemeClr>
                </a:solidFill>
              </a:defRPr>
            </a:pPr>
            <a:r>
              <a:t>İlgili dalda lisans derecesi ve dokümante edilmiş beş yıllık mesleki deneyim; ya da</a:t>
            </a:r>
          </a:p>
          <a:p>
            <a:pPr marL="1146047" lvl="1" indent="-573023" algn="l" defTabSz="2292038">
              <a:lnSpc>
                <a:spcPct val="90000"/>
              </a:lnSpc>
              <a:spcBef>
                <a:spcPts val="4200"/>
              </a:spcBef>
              <a:buSzPct val="123000"/>
              <a:buChar char="•"/>
              <a:defRPr sz="3102" b="1">
                <a:solidFill>
                  <a:schemeClr val="accent6">
                    <a:satOff val="-16844"/>
                    <a:lumOff val="-30747"/>
                  </a:schemeClr>
                </a:solidFill>
              </a:defRPr>
            </a:pPr>
            <a:r>
              <a:t>Üstlenilen görevin bir derece edinmiş olmayı gerektirmediği durumlarda dokümante edilmiş on yıllık mesleki deneyim.</a:t>
            </a:r>
          </a:p>
          <a:p>
            <a:pPr marL="573023" indent="-573023" algn="l" defTabSz="2292038">
              <a:lnSpc>
                <a:spcPct val="90000"/>
              </a:lnSpc>
              <a:spcBef>
                <a:spcPts val="4200"/>
              </a:spcBef>
              <a:buSzPct val="123000"/>
              <a:buChar char="•"/>
              <a:defRPr sz="3384" b="1">
                <a:solidFill>
                  <a:schemeClr val="accent6">
                    <a:satOff val="-16844"/>
                    <a:lumOff val="-30747"/>
                  </a:schemeClr>
                </a:solidFill>
              </a:defRPr>
            </a:pPr>
            <a:r>
              <a:t>Değerlendirmeyi yapanların uzmanlık düzeylerinin farklı ya da daha az olabileceği durumlar bulunabilir; söz konusu durumların gerekçelendirilmesi ve dokümante edilmesi gerekir.’’  </a:t>
            </a:r>
          </a:p>
        </p:txBody>
      </p:sp>
      <p:grpSp>
        <p:nvGrpSpPr>
          <p:cNvPr id="718" name="MEDDEV 2.7.1 rev 4 - 2016…"/>
          <p:cNvGrpSpPr/>
          <p:nvPr/>
        </p:nvGrpSpPr>
        <p:grpSpPr>
          <a:xfrm>
            <a:off x="13258800" y="952500"/>
            <a:ext cx="10210800" cy="2752725"/>
            <a:chOff x="0" y="0"/>
            <a:chExt cx="10210800" cy="2752725"/>
          </a:xfrm>
        </p:grpSpPr>
        <p:sp>
          <p:nvSpPr>
            <p:cNvPr id="717" name="MEDDEV 2.7.1 rev 4 - 2016…"/>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rPr u="sng">
                  <a:solidFill>
                    <a:schemeClr val="accent1"/>
                  </a:solidFill>
                </a:rPr>
                <a:t>MEDDEV 2.7.1 rev 4 - 2016</a:t>
              </a:r>
              <a:r>
                <a:t>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KLİNİK DEĞERLENDİRME: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ÜRETİCİLER VE ONAYLAYICI KURULUŞLAR İÇİN BİR KILAVUZ</a:t>
              </a:r>
            </a:p>
          </p:txBody>
        </p:sp>
        <p:pic>
          <p:nvPicPr>
            <p:cNvPr id="716" name="MEDDEV 2.7.1 rev 4 - 2016… MEDDEV 2.7.1 rev 4 - 2016 KLİNİK DEĞERLENDİRME: ÜRETİCİLER VE ONAYLAYICI KURULUŞLAR İÇİN BİR KILAVUZ" descr="MEDDEV 2.7.1 rev 4 - 2016… MEDDEV 2.7.1 rev 4 - 2016 KLİNİK DEĞERLENDİRME: ÜRETİCİLER VE ONAYLAYICI KURULUŞLAR İÇİN BİR KILAVUZ"/>
            <p:cNvPicPr>
              <a:picLocks/>
            </p:cNvPicPr>
            <p:nvPr/>
          </p:nvPicPr>
          <p:blipFill>
            <a:blip r:embed="rId2"/>
            <a:stretch>
              <a:fillRect/>
            </a:stretch>
          </p:blipFill>
          <p:spPr>
            <a:xfrm>
              <a:off x="0" y="0"/>
              <a:ext cx="10210800" cy="2752725"/>
            </a:xfrm>
            <a:prstGeom prst="rect">
              <a:avLst/>
            </a:prstGeom>
            <a:effectLst/>
          </p:spPr>
        </p:pic>
      </p:grpSp>
      <p:sp>
        <p:nvSpPr>
          <p:cNvPr id="719" name="Arrow"/>
          <p:cNvSpPr/>
          <p:nvPr/>
        </p:nvSpPr>
        <p:spPr>
          <a:xfrm rot="5402926">
            <a:off x="6700069" y="464678"/>
            <a:ext cx="602251" cy="499979"/>
          </a:xfrm>
          <a:prstGeom prst="rightArrow">
            <a:avLst>
              <a:gd name="adj1" fmla="val 32000"/>
              <a:gd name="adj2" fmla="val 83467"/>
            </a:avLst>
          </a:prstGeom>
          <a:solidFill>
            <a:schemeClr val="accent5"/>
          </a:solidFill>
          <a:ln w="254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20" name="Arrow"/>
          <p:cNvSpPr/>
          <p:nvPr/>
        </p:nvSpPr>
        <p:spPr>
          <a:xfrm rot="5402926">
            <a:off x="19019070" y="464678"/>
            <a:ext cx="602251" cy="499979"/>
          </a:xfrm>
          <a:prstGeom prst="rightArrow">
            <a:avLst>
              <a:gd name="adj1" fmla="val 32000"/>
              <a:gd name="adj2" fmla="val 83467"/>
            </a:avLst>
          </a:prstGeom>
          <a:solidFill>
            <a:schemeClr val="accent5"/>
          </a:solidFill>
          <a:ln w="254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 name="Slide Number Placeholder 1">
            <a:extLst>
              <a:ext uri="{FF2B5EF4-FFF2-40B4-BE49-F238E27FC236}">
                <a16:creationId xmlns:a16="http://schemas.microsoft.com/office/drawing/2014/main" id="{398C999D-5E8C-B7BA-5418-5D68A58BA972}"/>
              </a:ext>
            </a:extLst>
          </p:cNvPr>
          <p:cNvSpPr>
            <a:spLocks noGrp="1"/>
          </p:cNvSpPr>
          <p:nvPr>
            <p:ph type="sldNum" sz="quarter" idx="2"/>
          </p:nvPr>
        </p:nvSpPr>
        <p:spPr/>
        <p:txBody>
          <a:bodyPr/>
          <a:lstStyle/>
          <a:p>
            <a:fld id="{86CB4B4D-7CA3-9044-876B-883B54F8677D}" type="slidenum">
              <a:rPr lang="en-US" smtClean="0"/>
              <a:t>90</a:t>
            </a:fld>
            <a:endParaRPr lang="en-US"/>
          </a:p>
        </p:txBody>
      </p:sp>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4" name="KLİNİK DEĞERLENDİRME…"/>
          <p:cNvGrpSpPr/>
          <p:nvPr/>
        </p:nvGrpSpPr>
        <p:grpSpPr>
          <a:xfrm>
            <a:off x="2134857" y="5036024"/>
            <a:ext cx="20114286" cy="3923352"/>
            <a:chOff x="0" y="0"/>
            <a:chExt cx="20114285" cy="3923350"/>
          </a:xfrm>
        </p:grpSpPr>
        <p:sp>
          <p:nvSpPr>
            <p:cNvPr id="723" name="KLİNİK DEĞERLENDİRME…"/>
            <p:cNvSpPr txBox="1"/>
            <p:nvPr/>
          </p:nvSpPr>
          <p:spPr>
            <a:xfrm>
              <a:off x="215899" y="139700"/>
              <a:ext cx="19682487" cy="3364551"/>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sz="10600" b="1">
                  <a:ln w="12700" cap="flat">
                    <a:solidFill>
                      <a:srgbClr val="000000"/>
                    </a:solidFill>
                    <a:prstDash val="solid"/>
                    <a:miter lim="400000"/>
                  </a:ln>
                  <a:solidFill>
                    <a:srgbClr val="929292"/>
                  </a:solidFill>
                  <a:effectLst>
                    <a:outerShdw blurRad="12700" dist="63500" dir="18900000" rotWithShape="0">
                      <a:srgbClr val="000000"/>
                    </a:outerShdw>
                  </a:effectLst>
                </a:defRPr>
              </a:pPr>
              <a:r>
                <a:t>KLİNİK DEĞERLENDİRME </a:t>
              </a:r>
            </a:p>
            <a:p>
              <a:pPr>
                <a:defRPr sz="10600" b="1">
                  <a:ln w="12700" cap="flat">
                    <a:solidFill>
                      <a:srgbClr val="000000"/>
                    </a:solidFill>
                    <a:prstDash val="solid"/>
                    <a:miter lim="400000"/>
                  </a:ln>
                  <a:solidFill>
                    <a:srgbClr val="929292"/>
                  </a:solidFill>
                  <a:effectLst>
                    <a:outerShdw blurRad="12700" dist="63500" dir="18900000" rotWithShape="0">
                      <a:srgbClr val="000000"/>
                    </a:outerShdw>
                  </a:effectLst>
                </a:defRPr>
              </a:pPr>
              <a:r>
                <a:t>RAPORU NASIL HAZIRLANIR?</a:t>
              </a:r>
            </a:p>
          </p:txBody>
        </p:sp>
        <p:pic>
          <p:nvPicPr>
            <p:cNvPr id="722" name="KLİNİK DEĞERLENDİRME… KLİNİK DEĞERLENDİRME RAPORU NASIL HAZIRLANIR?" descr="KLİNİK DEĞERLENDİRME… KLİNİK DEĞERLENDİRME RAPORU NASIL HAZIRLANIR?"/>
            <p:cNvPicPr>
              <a:picLocks/>
            </p:cNvPicPr>
            <p:nvPr/>
          </p:nvPicPr>
          <p:blipFill>
            <a:blip r:embed="rId2"/>
            <a:stretch>
              <a:fillRect/>
            </a:stretch>
          </p:blipFill>
          <p:spPr>
            <a:xfrm>
              <a:off x="-1" y="0"/>
              <a:ext cx="20114287" cy="3923351"/>
            </a:xfrm>
            <a:prstGeom prst="rect">
              <a:avLst/>
            </a:prstGeom>
            <a:effectLst/>
          </p:spPr>
        </p:pic>
      </p:grpSp>
      <p:sp>
        <p:nvSpPr>
          <p:cNvPr id="2" name="Slide Number Placeholder 1">
            <a:extLst>
              <a:ext uri="{FF2B5EF4-FFF2-40B4-BE49-F238E27FC236}">
                <a16:creationId xmlns:a16="http://schemas.microsoft.com/office/drawing/2014/main" id="{9F44043E-B15A-70FB-91DC-A975238C9621}"/>
              </a:ext>
            </a:extLst>
          </p:cNvPr>
          <p:cNvSpPr>
            <a:spLocks noGrp="1"/>
          </p:cNvSpPr>
          <p:nvPr>
            <p:ph type="sldNum" sz="quarter" idx="2"/>
          </p:nvPr>
        </p:nvSpPr>
        <p:spPr/>
        <p:txBody>
          <a:bodyPr/>
          <a:lstStyle/>
          <a:p>
            <a:fld id="{86CB4B4D-7CA3-9044-876B-883B54F8677D}" type="slidenum">
              <a:rPr lang="en-US" smtClean="0"/>
              <a:t>91</a:t>
            </a:fld>
            <a:endParaRPr lang="en-US"/>
          </a:p>
        </p:txBody>
      </p:sp>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 name="6. General principles of clinical evaluation…"/>
          <p:cNvSpPr txBox="1">
            <a:spLocks noGrp="1"/>
          </p:cNvSpPr>
          <p:nvPr>
            <p:ph type="body" sz="half" idx="1"/>
          </p:nvPr>
        </p:nvSpPr>
        <p:spPr>
          <a:prstGeom prst="rect">
            <a:avLst/>
          </a:prstGeom>
        </p:spPr>
        <p:txBody>
          <a:bodyPr/>
          <a:lstStyle/>
          <a:p>
            <a:pPr marL="518159" indent="-518159" defTabSz="2072588">
              <a:spcBef>
                <a:spcPts val="3800"/>
              </a:spcBef>
              <a:defRPr sz="3740" b="1">
                <a:solidFill>
                  <a:srgbClr val="5E5E5E"/>
                </a:solidFill>
              </a:defRPr>
            </a:pPr>
            <a:r>
              <a:t>6. General principles of clinical evaluation</a:t>
            </a:r>
          </a:p>
          <a:p>
            <a:pPr marL="518159" indent="-518159" defTabSz="2072588">
              <a:spcBef>
                <a:spcPts val="3800"/>
              </a:spcBef>
              <a:defRPr sz="3740" b="1">
                <a:solidFill>
                  <a:srgbClr val="929292"/>
                </a:solidFill>
              </a:defRPr>
            </a:pPr>
            <a:r>
              <a:rPr>
                <a:ln w="12700" cap="flat">
                  <a:solidFill>
                    <a:srgbClr val="000000"/>
                  </a:solidFill>
                  <a:prstDash val="solid"/>
                  <a:miter lim="400000"/>
                </a:ln>
                <a:solidFill>
                  <a:schemeClr val="accent6"/>
                </a:solidFill>
                <a:effectLst>
                  <a:outerShdw blurRad="10795" dist="53975" dir="18900000" rotWithShape="0">
                    <a:srgbClr val="000000"/>
                  </a:outerShdw>
                </a:effectLst>
              </a:rPr>
              <a:t>6.1. What is clinical evaluation?</a:t>
            </a:r>
            <a:r>
              <a:t> </a:t>
            </a:r>
          </a:p>
          <a:p>
            <a:pPr marL="518159" indent="-518159" defTabSz="2072588">
              <a:spcBef>
                <a:spcPts val="3800"/>
              </a:spcBef>
              <a:defRPr sz="3740" b="1">
                <a:solidFill>
                  <a:srgbClr val="5E5E5E"/>
                </a:solidFill>
              </a:defRPr>
            </a:pPr>
            <a:r>
              <a:rPr>
                <a:ln w="12700" cap="flat">
                  <a:solidFill>
                    <a:srgbClr val="000000"/>
                  </a:solidFill>
                  <a:prstDash val="solid"/>
                  <a:miter lim="400000"/>
                </a:ln>
              </a:rPr>
              <a:t>Clinical evaluation</a:t>
            </a:r>
            <a:r>
              <a:t> is a </a:t>
            </a:r>
            <a:r>
              <a:rPr u="sng">
                <a:solidFill>
                  <a:schemeClr val="accent2">
                    <a:hueOff val="192982"/>
                    <a:satOff val="17755"/>
                    <a:lumOff val="-28483"/>
                  </a:schemeClr>
                </a:solidFill>
              </a:rPr>
              <a:t>methodologically sound</a:t>
            </a:r>
            <a:r>
              <a:rPr u="sng"/>
              <a:t> </a:t>
            </a:r>
            <a:r>
              <a:rPr u="sng">
                <a:solidFill>
                  <a:schemeClr val="accent3">
                    <a:hueOff val="-274225"/>
                    <a:satOff val="26768"/>
                    <a:lumOff val="11368"/>
                  </a:schemeClr>
                </a:solidFill>
              </a:rPr>
              <a:t>ongoing procedure</a:t>
            </a:r>
            <a:r>
              <a:t> </a:t>
            </a:r>
            <a:r>
              <a:rPr>
                <a:solidFill>
                  <a:schemeClr val="accent2">
                    <a:hueOff val="-202083"/>
                    <a:satOff val="17755"/>
                    <a:lumOff val="-16089"/>
                  </a:schemeClr>
                </a:solidFill>
              </a:rPr>
              <a:t>to collect, appraise and analyze clinical data pertaining to a medical device</a:t>
            </a:r>
            <a:r>
              <a:t> and </a:t>
            </a:r>
            <a:r>
              <a:rPr>
                <a:solidFill>
                  <a:schemeClr val="accent3">
                    <a:hueOff val="362282"/>
                    <a:satOff val="31803"/>
                    <a:lumOff val="-18242"/>
                  </a:schemeClr>
                </a:solidFill>
              </a:rPr>
              <a:t>to analyze whether there is sufficient clinical evidence to confirm compliance with relevant essential requirements for safety and performance</a:t>
            </a:r>
            <a:r>
              <a:t> </a:t>
            </a:r>
            <a:r>
              <a:rPr u="sng">
                <a:solidFill>
                  <a:schemeClr val="accent2">
                    <a:hueOff val="192982"/>
                    <a:satOff val="17755"/>
                    <a:lumOff val="-28483"/>
                  </a:schemeClr>
                </a:solidFill>
              </a:rPr>
              <a:t>when using the device according to the manufacturer’s instructions for use.</a:t>
            </a:r>
          </a:p>
        </p:txBody>
      </p:sp>
      <p:sp>
        <p:nvSpPr>
          <p:cNvPr id="727" name="MEDDEV 2.7.1 rev 4 - 2016…"/>
          <p:cNvSpPr txBox="1">
            <a:spLocks noGrp="1"/>
          </p:cNvSpPr>
          <p:nvPr>
            <p:ph type="title"/>
          </p:nvPr>
        </p:nvSpPr>
        <p:spPr>
          <a:xfrm>
            <a:off x="1206500" y="1079500"/>
            <a:ext cx="9779000" cy="2219325"/>
          </a:xfrm>
          <a:prstGeom prst="rect">
            <a:avLst/>
          </a:prstGeom>
          <a:ln w="9525">
            <a:round/>
          </a:ln>
        </p:spPr>
        <p:txBody>
          <a:bodyPr/>
          <a:lstStyle/>
          <a:p>
            <a:pPr algn="ctr" defTabSz="1121635">
              <a:defRPr sz="3910" spc="-78">
                <a:ln w="12700" cap="flat">
                  <a:solidFill>
                    <a:srgbClr val="000000"/>
                  </a:solidFill>
                  <a:prstDash val="solid"/>
                  <a:miter lim="400000"/>
                </a:ln>
                <a:solidFill>
                  <a:schemeClr val="accent6">
                    <a:satOff val="-16844"/>
                    <a:lumOff val="-30747"/>
                  </a:schemeClr>
                </a:solidFill>
              </a:defRPr>
            </a:pPr>
            <a:r>
              <a:rPr u="sng">
                <a:solidFill>
                  <a:schemeClr val="accent1"/>
                </a:solidFill>
              </a:rPr>
              <a:t>MEDDEV 2.7.1 rev 4 - 2016</a:t>
            </a:r>
            <a:r>
              <a:t> </a:t>
            </a:r>
          </a:p>
          <a:p>
            <a:pPr algn="ctr" defTabSz="1121635">
              <a:defRPr sz="3910" spc="-78">
                <a:ln w="12700" cap="flat">
                  <a:solidFill>
                    <a:srgbClr val="000000"/>
                  </a:solidFill>
                  <a:prstDash val="solid"/>
                  <a:miter lim="400000"/>
                </a:ln>
                <a:solidFill>
                  <a:schemeClr val="accent6">
                    <a:satOff val="-16844"/>
                    <a:lumOff val="-30747"/>
                  </a:schemeClr>
                </a:solidFill>
              </a:defRPr>
            </a:pPr>
            <a:r>
              <a:rPr>
                <a:solidFill>
                  <a:schemeClr val="accent1">
                    <a:hueOff val="114395"/>
                    <a:lumOff val="-24975"/>
                  </a:schemeClr>
                </a:solidFill>
              </a:rPr>
              <a:t>CLINICAL EVALUATION:</a:t>
            </a:r>
            <a:br>
              <a:rPr>
                <a:solidFill>
                  <a:schemeClr val="accent1">
                    <a:hueOff val="114395"/>
                    <a:lumOff val="-24975"/>
                  </a:schemeClr>
                </a:solidFill>
              </a:rPr>
            </a:br>
            <a:r>
              <a:rPr>
                <a:solidFill>
                  <a:schemeClr val="accent1">
                    <a:hueOff val="114395"/>
                    <a:lumOff val="-24975"/>
                  </a:schemeClr>
                </a:solidFill>
              </a:rPr>
              <a:t>A GUIDE FOR MANUFACTURERS AND NOTIFIED BODIES</a:t>
            </a:r>
            <a:r>
              <a:t> </a:t>
            </a:r>
            <a:endParaRPr sz="552" spc="-11"/>
          </a:p>
          <a:p>
            <a:pPr algn="ctr" defTabSz="1121635">
              <a:defRPr sz="3910" spc="-78">
                <a:ln w="12700" cap="flat">
                  <a:solidFill>
                    <a:srgbClr val="000000"/>
                  </a:solidFill>
                  <a:prstDash val="solid"/>
                  <a:miter lim="400000"/>
                </a:ln>
                <a:solidFill>
                  <a:schemeClr val="accent6">
                    <a:satOff val="-16844"/>
                    <a:lumOff val="-30747"/>
                  </a:schemeClr>
                </a:solidFill>
              </a:defRPr>
            </a:pPr>
            <a:endParaRPr sz="552" spc="-11"/>
          </a:p>
        </p:txBody>
      </p:sp>
      <p:sp>
        <p:nvSpPr>
          <p:cNvPr id="728" name="6. Klinik değerlendirme genel ilkeleri…"/>
          <p:cNvSpPr txBox="1"/>
          <p:nvPr/>
        </p:nvSpPr>
        <p:spPr>
          <a:xfrm>
            <a:off x="13474700" y="4261204"/>
            <a:ext cx="9779000" cy="82566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lnSpcReduction="10000"/>
          </a:bodyPr>
          <a:lstStyle/>
          <a:p>
            <a:pPr marL="573023" indent="-573023" algn="l" defTabSz="2292038">
              <a:lnSpc>
                <a:spcPct val="90000"/>
              </a:lnSpc>
              <a:spcBef>
                <a:spcPts val="4200"/>
              </a:spcBef>
              <a:buSzPct val="123000"/>
              <a:buChar char="•"/>
              <a:defRPr sz="4136" b="1"/>
            </a:pPr>
            <a:r>
              <a:rPr>
                <a:solidFill>
                  <a:srgbClr val="929292"/>
                </a:solidFill>
              </a:rPr>
              <a:t>6. Klinik değerlendirme genel ilkeleri</a:t>
            </a:r>
          </a:p>
          <a:p>
            <a:pPr marL="573023" indent="-573023" algn="l" defTabSz="2292038">
              <a:lnSpc>
                <a:spcPct val="90000"/>
              </a:lnSpc>
              <a:spcBef>
                <a:spcPts val="4200"/>
              </a:spcBef>
              <a:buSzPct val="123000"/>
              <a:buChar char="•"/>
              <a:defRPr sz="4136" b="1">
                <a:ln w="12700" cap="flat">
                  <a:solidFill>
                    <a:srgbClr val="000000"/>
                  </a:solidFill>
                  <a:prstDash val="solid"/>
                  <a:miter lim="400000"/>
                </a:ln>
                <a:solidFill>
                  <a:schemeClr val="accent6"/>
                </a:solidFill>
                <a:effectLst>
                  <a:outerShdw blurRad="11938" dist="59689" dir="18900000" rotWithShape="0">
                    <a:srgbClr val="000000"/>
                  </a:outerShdw>
                </a:effectLst>
              </a:defRPr>
            </a:pPr>
            <a:r>
              <a:t>6.1 Klinik değerlendirme nedir?</a:t>
            </a:r>
          </a:p>
          <a:p>
            <a:pPr marL="573023" indent="-573023" algn="l" defTabSz="2292038">
              <a:lnSpc>
                <a:spcPct val="90000"/>
              </a:lnSpc>
              <a:spcBef>
                <a:spcPts val="4200"/>
              </a:spcBef>
              <a:buSzPct val="123000"/>
              <a:buChar char="•"/>
              <a:defRPr sz="4136" b="1"/>
            </a:pPr>
            <a:r>
              <a:t>‘‘</a:t>
            </a:r>
            <a:r>
              <a:rPr u="sng">
                <a:ln w="12700" cap="flat">
                  <a:solidFill>
                    <a:srgbClr val="000000"/>
                  </a:solidFill>
                  <a:prstDash val="solid"/>
                  <a:miter lim="400000"/>
                </a:ln>
              </a:rPr>
              <a:t>Klinik değerlendirme</a:t>
            </a:r>
            <a:r>
              <a:rPr>
                <a:ln w="12700" cap="flat">
                  <a:solidFill>
                    <a:srgbClr val="000000"/>
                  </a:solidFill>
                  <a:prstDash val="solid"/>
                  <a:miter lim="400000"/>
                </a:ln>
              </a:rPr>
              <a:t>;</a:t>
            </a:r>
            <a:r>
              <a:t> </a:t>
            </a:r>
            <a:r>
              <a:rPr u="sng">
                <a:solidFill>
                  <a:schemeClr val="accent2">
                    <a:hueOff val="192982"/>
                    <a:satOff val="17755"/>
                    <a:lumOff val="-28483"/>
                  </a:schemeClr>
                </a:solidFill>
              </a:rPr>
              <a:t>üreticisinin kullanım kılavuzunda belirtilen amaç doğrultusunda kullanılan bir tıbbi cihazın</a:t>
            </a:r>
            <a:r>
              <a:rPr>
                <a:solidFill>
                  <a:schemeClr val="accent2">
                    <a:hueOff val="192982"/>
                    <a:satOff val="17755"/>
                    <a:lumOff val="-28483"/>
                  </a:schemeClr>
                </a:solidFill>
              </a:rPr>
              <a:t> </a:t>
            </a:r>
            <a:r>
              <a:rPr>
                <a:solidFill>
                  <a:schemeClr val="accent2">
                    <a:hueOff val="-202083"/>
                    <a:satOff val="17755"/>
                    <a:lumOff val="-16089"/>
                  </a:schemeClr>
                </a:solidFill>
              </a:rPr>
              <a:t>güvenliliği ve performansı bağlamında kapsadığı temel gereklere uygunluğunu yansıtan </a:t>
            </a:r>
            <a:r>
              <a:rPr>
                <a:ln w="12700" cap="flat">
                  <a:solidFill>
                    <a:srgbClr val="000000"/>
                  </a:solidFill>
                  <a:prstDash val="solid"/>
                  <a:miter lim="400000"/>
                </a:ln>
                <a:solidFill>
                  <a:schemeClr val="accent2">
                    <a:hueOff val="-202083"/>
                    <a:satOff val="17755"/>
                    <a:lumOff val="-16089"/>
                  </a:schemeClr>
                </a:solidFill>
              </a:rPr>
              <a:t>klinik verileri</a:t>
            </a:r>
            <a:r>
              <a:rPr>
                <a:solidFill>
                  <a:schemeClr val="accent2">
                    <a:hueOff val="-202083"/>
                    <a:satOff val="17755"/>
                    <a:lumOff val="-16089"/>
                  </a:schemeClr>
                </a:solidFill>
              </a:rPr>
              <a:t> </a:t>
            </a:r>
            <a:r>
              <a:t>yapılandırılmış bir yöntem kullanılarak </a:t>
            </a:r>
            <a:r>
              <a:rPr u="sng">
                <a:solidFill>
                  <a:schemeClr val="accent3">
                    <a:hueOff val="914338"/>
                    <a:satOff val="31515"/>
                    <a:lumOff val="-30790"/>
                  </a:schemeClr>
                </a:solidFill>
              </a:rPr>
              <a:t>derleyen, inceleyen ve yorumlayan,</a:t>
            </a:r>
            <a:r>
              <a:rPr>
                <a:solidFill>
                  <a:schemeClr val="accent3">
                    <a:hueOff val="914338"/>
                    <a:satOff val="31515"/>
                    <a:lumOff val="-30790"/>
                  </a:schemeClr>
                </a:solidFill>
              </a:rPr>
              <a:t> </a:t>
            </a:r>
            <a:r>
              <a:t> klinik veri toplayan kesintisiz bir süreçtir.’’  </a:t>
            </a:r>
          </a:p>
        </p:txBody>
      </p:sp>
      <p:grpSp>
        <p:nvGrpSpPr>
          <p:cNvPr id="731" name="MEDDEV 2.7.1 rev 4 - 2016…"/>
          <p:cNvGrpSpPr/>
          <p:nvPr/>
        </p:nvGrpSpPr>
        <p:grpSpPr>
          <a:xfrm>
            <a:off x="13258800" y="952500"/>
            <a:ext cx="10210800" cy="2752725"/>
            <a:chOff x="0" y="0"/>
            <a:chExt cx="10210800" cy="2752725"/>
          </a:xfrm>
        </p:grpSpPr>
        <p:sp>
          <p:nvSpPr>
            <p:cNvPr id="730" name="MEDDEV 2.7.1 rev 4 - 2016…"/>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rPr u="sng">
                  <a:solidFill>
                    <a:schemeClr val="accent1"/>
                  </a:solidFill>
                </a:rPr>
                <a:t>MEDDEV 2.7.1 rev 4 - 2016</a:t>
              </a:r>
              <a:r>
                <a:t>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KLİNİK DEĞERLENDİRME: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ÜRETİCİLER VE ONAYLAYICI KURULUŞLAR İÇİN BİR KILAVUZ</a:t>
              </a:r>
            </a:p>
          </p:txBody>
        </p:sp>
        <p:pic>
          <p:nvPicPr>
            <p:cNvPr id="729" name="MEDDEV 2.7.1 rev 4 - 2016… MEDDEV 2.7.1 rev 4 - 2016 KLİNİK DEĞERLENDİRME: ÜRETİCİLER VE ONAYLAYICI KURULUŞLAR İÇİN BİR KILAVUZ" descr="MEDDEV 2.7.1 rev 4 - 2016… MEDDEV 2.7.1 rev 4 - 2016 KLİNİK DEĞERLENDİRME: ÜRETİCİLER VE ONAYLAYICI KURULUŞLAR İÇİN BİR KILAVUZ"/>
            <p:cNvPicPr>
              <a:picLocks/>
            </p:cNvPicPr>
            <p:nvPr/>
          </p:nvPicPr>
          <p:blipFill>
            <a:blip r:embed="rId2"/>
            <a:stretch>
              <a:fillRect/>
            </a:stretch>
          </p:blipFill>
          <p:spPr>
            <a:xfrm>
              <a:off x="0" y="0"/>
              <a:ext cx="10210800" cy="2752725"/>
            </a:xfrm>
            <a:prstGeom prst="rect">
              <a:avLst/>
            </a:prstGeom>
            <a:effectLst/>
          </p:spPr>
        </p:pic>
      </p:grpSp>
      <p:sp>
        <p:nvSpPr>
          <p:cNvPr id="2" name="Slide Number Placeholder 1">
            <a:extLst>
              <a:ext uri="{FF2B5EF4-FFF2-40B4-BE49-F238E27FC236}">
                <a16:creationId xmlns:a16="http://schemas.microsoft.com/office/drawing/2014/main" id="{E04C1B1A-7FC3-F503-72A1-575F4970EFAF}"/>
              </a:ext>
            </a:extLst>
          </p:cNvPr>
          <p:cNvSpPr>
            <a:spLocks noGrp="1"/>
          </p:cNvSpPr>
          <p:nvPr>
            <p:ph type="sldNum" sz="quarter" idx="2"/>
          </p:nvPr>
        </p:nvSpPr>
        <p:spPr/>
        <p:txBody>
          <a:bodyPr/>
          <a:lstStyle/>
          <a:p>
            <a:fld id="{86CB4B4D-7CA3-9044-876B-883B54F8677D}" type="slidenum">
              <a:rPr lang="en-US" smtClean="0"/>
              <a:t>92</a:t>
            </a:fld>
            <a:endParaRPr lang="en-US"/>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6. General principles of clinical evaluation…"/>
          <p:cNvSpPr txBox="1">
            <a:spLocks noGrp="1"/>
          </p:cNvSpPr>
          <p:nvPr>
            <p:ph type="body" sz="half" idx="1"/>
          </p:nvPr>
        </p:nvSpPr>
        <p:spPr>
          <a:prstGeom prst="rect">
            <a:avLst/>
          </a:prstGeom>
        </p:spPr>
        <p:txBody>
          <a:bodyPr/>
          <a:lstStyle/>
          <a:p>
            <a:pPr marL="597407" indent="-597407" defTabSz="2389572">
              <a:spcBef>
                <a:spcPts val="4400"/>
              </a:spcBef>
              <a:defRPr sz="4410" b="1">
                <a:solidFill>
                  <a:srgbClr val="5E5E5E"/>
                </a:solidFill>
              </a:defRPr>
            </a:pPr>
            <a:r>
              <a:t>6. General principles of clinical evaluation</a:t>
            </a:r>
          </a:p>
          <a:p>
            <a:pPr marL="597407" indent="-597407" defTabSz="2389572">
              <a:spcBef>
                <a:spcPts val="4400"/>
              </a:spcBef>
              <a:defRPr sz="4312" b="1">
                <a:solidFill>
                  <a:srgbClr val="929292"/>
                </a:solidFill>
              </a:defRPr>
            </a:pPr>
            <a:r>
              <a:rPr>
                <a:ln w="12700" cap="flat">
                  <a:solidFill>
                    <a:srgbClr val="000000"/>
                  </a:solidFill>
                  <a:prstDash val="solid"/>
                  <a:miter lim="400000"/>
                </a:ln>
                <a:solidFill>
                  <a:schemeClr val="accent6"/>
                </a:solidFill>
                <a:effectLst>
                  <a:outerShdw blurRad="12446" dist="62230" dir="18900000" rotWithShape="0">
                    <a:srgbClr val="000000"/>
                  </a:outerShdw>
                </a:effectLst>
              </a:rPr>
              <a:t>6.1. What is clinical evaluation?</a:t>
            </a:r>
            <a:r>
              <a:t> </a:t>
            </a:r>
          </a:p>
          <a:p>
            <a:pPr marL="597407" indent="-597407" defTabSz="2389572">
              <a:spcBef>
                <a:spcPts val="4400"/>
              </a:spcBef>
              <a:defRPr sz="4410" b="1">
                <a:solidFill>
                  <a:srgbClr val="929292"/>
                </a:solidFill>
              </a:defRPr>
            </a:pPr>
            <a:r>
              <a:t>‘‘The requirements for clinical evaluation apply to </a:t>
            </a:r>
            <a:r>
              <a:rPr>
                <a:ln w="12700" cap="flat">
                  <a:solidFill>
                    <a:srgbClr val="000000"/>
                  </a:solidFill>
                  <a:prstDash val="solid"/>
                  <a:miter lim="400000"/>
                </a:ln>
                <a:solidFill>
                  <a:schemeClr val="accent5"/>
                </a:solidFill>
              </a:rPr>
              <a:t>all classes of medical devices.’’</a:t>
            </a:r>
            <a:r>
              <a:t> </a:t>
            </a:r>
          </a:p>
          <a:p>
            <a:pPr marL="597407" indent="-597407" defTabSz="2389572">
              <a:spcBef>
                <a:spcPts val="4400"/>
              </a:spcBef>
              <a:defRPr sz="4410" b="1">
                <a:solidFill>
                  <a:srgbClr val="929292"/>
                </a:solidFill>
              </a:defRPr>
            </a:pPr>
            <a:r>
              <a:t>‘‘The evaluation </a:t>
            </a:r>
            <a:r>
              <a:rPr>
                <a:ln w="12700" cap="flat">
                  <a:solidFill>
                    <a:srgbClr val="000000"/>
                  </a:solidFill>
                  <a:prstDash val="solid"/>
                  <a:miter lim="400000"/>
                </a:ln>
                <a:solidFill>
                  <a:schemeClr val="accent5"/>
                </a:solidFill>
              </a:rPr>
              <a:t>should be appropriate to the device under evaluation, its specific properties, and its intended purpose</a:t>
            </a:r>
            <a:r>
              <a:t>.’’</a:t>
            </a:r>
          </a:p>
        </p:txBody>
      </p:sp>
      <p:sp>
        <p:nvSpPr>
          <p:cNvPr id="734" name="MEDDEV 2.7.1 rev 4 - 2016…"/>
          <p:cNvSpPr txBox="1">
            <a:spLocks noGrp="1"/>
          </p:cNvSpPr>
          <p:nvPr>
            <p:ph type="title"/>
          </p:nvPr>
        </p:nvSpPr>
        <p:spPr>
          <a:xfrm>
            <a:off x="1206500" y="1079500"/>
            <a:ext cx="9779000" cy="2219325"/>
          </a:xfrm>
          <a:prstGeom prst="rect">
            <a:avLst/>
          </a:prstGeom>
          <a:ln w="9525">
            <a:round/>
          </a:ln>
        </p:spPr>
        <p:txBody>
          <a:bodyPr/>
          <a:lstStyle/>
          <a:p>
            <a:pPr algn="ctr" defTabSz="1121635">
              <a:defRPr sz="3910" spc="-78">
                <a:ln w="12700" cap="flat">
                  <a:solidFill>
                    <a:srgbClr val="000000"/>
                  </a:solidFill>
                  <a:prstDash val="solid"/>
                  <a:miter lim="400000"/>
                </a:ln>
                <a:solidFill>
                  <a:schemeClr val="accent6">
                    <a:satOff val="-16844"/>
                    <a:lumOff val="-30747"/>
                  </a:schemeClr>
                </a:solidFill>
              </a:defRPr>
            </a:pPr>
            <a:r>
              <a:rPr u="sng">
                <a:solidFill>
                  <a:schemeClr val="accent1"/>
                </a:solidFill>
              </a:rPr>
              <a:t>MEDDEV 2.7.1 rev 4 - 2016</a:t>
            </a:r>
            <a:r>
              <a:t> </a:t>
            </a:r>
          </a:p>
          <a:p>
            <a:pPr algn="ctr" defTabSz="1121635">
              <a:defRPr sz="3910" spc="-78">
                <a:ln w="12700" cap="flat">
                  <a:solidFill>
                    <a:srgbClr val="000000"/>
                  </a:solidFill>
                  <a:prstDash val="solid"/>
                  <a:miter lim="400000"/>
                </a:ln>
                <a:solidFill>
                  <a:schemeClr val="accent6">
                    <a:satOff val="-16844"/>
                    <a:lumOff val="-30747"/>
                  </a:schemeClr>
                </a:solidFill>
              </a:defRPr>
            </a:pPr>
            <a:r>
              <a:rPr>
                <a:solidFill>
                  <a:schemeClr val="accent1">
                    <a:hueOff val="114395"/>
                    <a:lumOff val="-24975"/>
                  </a:schemeClr>
                </a:solidFill>
              </a:rPr>
              <a:t>CLINICAL EVALUATION:</a:t>
            </a:r>
            <a:br>
              <a:rPr>
                <a:solidFill>
                  <a:schemeClr val="accent1">
                    <a:hueOff val="114395"/>
                    <a:lumOff val="-24975"/>
                  </a:schemeClr>
                </a:solidFill>
              </a:rPr>
            </a:br>
            <a:r>
              <a:rPr>
                <a:solidFill>
                  <a:schemeClr val="accent1">
                    <a:hueOff val="114395"/>
                    <a:lumOff val="-24975"/>
                  </a:schemeClr>
                </a:solidFill>
              </a:rPr>
              <a:t>A GUIDE FOR MANUFACTURERS AND NOTIFIED BODIES</a:t>
            </a:r>
            <a:r>
              <a:t> </a:t>
            </a:r>
            <a:endParaRPr sz="552" spc="-11"/>
          </a:p>
          <a:p>
            <a:pPr algn="ctr" defTabSz="1121635">
              <a:defRPr sz="3910" spc="-78">
                <a:ln w="12700" cap="flat">
                  <a:solidFill>
                    <a:srgbClr val="000000"/>
                  </a:solidFill>
                  <a:prstDash val="solid"/>
                  <a:miter lim="400000"/>
                </a:ln>
                <a:solidFill>
                  <a:schemeClr val="accent6">
                    <a:satOff val="-16844"/>
                    <a:lumOff val="-30747"/>
                  </a:schemeClr>
                </a:solidFill>
              </a:defRPr>
            </a:pPr>
            <a:endParaRPr sz="552" spc="-11"/>
          </a:p>
        </p:txBody>
      </p:sp>
      <p:sp>
        <p:nvSpPr>
          <p:cNvPr id="735" name="6. Klinik değerlendirme genel ilkeleri…"/>
          <p:cNvSpPr txBox="1"/>
          <p:nvPr/>
        </p:nvSpPr>
        <p:spPr>
          <a:xfrm>
            <a:off x="13474700" y="4261204"/>
            <a:ext cx="9779000" cy="82566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609599" indent="-609599" algn="l">
              <a:lnSpc>
                <a:spcPct val="90000"/>
              </a:lnSpc>
              <a:spcBef>
                <a:spcPts val="4500"/>
              </a:spcBef>
              <a:buSzPct val="123000"/>
              <a:buChar char="•"/>
              <a:defRPr sz="4500" b="1"/>
            </a:pPr>
            <a:r>
              <a:rPr>
                <a:solidFill>
                  <a:srgbClr val="929292"/>
                </a:solidFill>
              </a:rPr>
              <a:t>6. Klinik değerlendirme genel ilkeleri</a:t>
            </a:r>
          </a:p>
          <a:p>
            <a:pPr marL="609599" indent="-609599" algn="l">
              <a:lnSpc>
                <a:spcPct val="90000"/>
              </a:lnSpc>
              <a:spcBef>
                <a:spcPts val="4500"/>
              </a:spcBef>
              <a:buSzPct val="123000"/>
              <a:buChar char="•"/>
              <a:defRPr sz="4400" b="1">
                <a:ln w="12700" cap="flat">
                  <a:solidFill>
                    <a:srgbClr val="000000"/>
                  </a:solidFill>
                  <a:prstDash val="solid"/>
                  <a:miter lim="400000"/>
                </a:ln>
                <a:solidFill>
                  <a:schemeClr val="accent6"/>
                </a:solidFill>
                <a:effectLst>
                  <a:outerShdw blurRad="12700" dist="63500" dir="18900000" rotWithShape="0">
                    <a:srgbClr val="000000"/>
                  </a:outerShdw>
                </a:effectLst>
              </a:defRPr>
            </a:pPr>
            <a:r>
              <a:t>6.1 Klinik değerlendirme nedir?</a:t>
            </a:r>
          </a:p>
          <a:p>
            <a:pPr marL="609599" indent="-609599" algn="l">
              <a:lnSpc>
                <a:spcPct val="90000"/>
              </a:lnSpc>
              <a:spcBef>
                <a:spcPts val="4500"/>
              </a:spcBef>
              <a:buSzPct val="123000"/>
              <a:buChar char="•"/>
              <a:defRPr sz="4500" b="1"/>
            </a:pPr>
            <a:r>
              <a:t>‘‘</a:t>
            </a:r>
            <a:r>
              <a:rPr u="sng"/>
              <a:t>Klinik değerlendirme gereklilikleri </a:t>
            </a:r>
            <a:r>
              <a:rPr u="sng">
                <a:ln w="12700" cap="flat">
                  <a:solidFill>
                    <a:srgbClr val="000000"/>
                  </a:solidFill>
                  <a:prstDash val="solid"/>
                  <a:miter lim="400000"/>
                </a:ln>
                <a:solidFill>
                  <a:schemeClr val="accent5"/>
                </a:solidFill>
              </a:rPr>
              <a:t>tüm tıbbi cihaz sınıflarını kapsar</a:t>
            </a:r>
            <a:r>
              <a:rPr>
                <a:ln w="12700" cap="flat">
                  <a:solidFill>
                    <a:srgbClr val="000000"/>
                  </a:solidFill>
                  <a:prstDash val="solid"/>
                  <a:miter lim="400000"/>
                </a:ln>
                <a:solidFill>
                  <a:schemeClr val="accent5"/>
                </a:solidFill>
              </a:rPr>
              <a:t>.</a:t>
            </a:r>
            <a:r>
              <a:t>’’  </a:t>
            </a:r>
          </a:p>
          <a:p>
            <a:pPr marL="609599" indent="-609599" algn="l">
              <a:lnSpc>
                <a:spcPct val="90000"/>
              </a:lnSpc>
              <a:spcBef>
                <a:spcPts val="4500"/>
              </a:spcBef>
              <a:buSzPct val="123000"/>
              <a:buChar char="•"/>
              <a:defRPr sz="4500" b="1"/>
            </a:pPr>
            <a:r>
              <a:t>Klinik değerlendirme; </a:t>
            </a:r>
            <a:r>
              <a:rPr>
                <a:ln w="12700" cap="flat">
                  <a:solidFill>
                    <a:srgbClr val="000000"/>
                  </a:solidFill>
                  <a:prstDash val="solid"/>
                  <a:miter lim="400000"/>
                </a:ln>
                <a:solidFill>
                  <a:schemeClr val="accent5"/>
                </a:solidFill>
              </a:rPr>
              <a:t>incelenen cihaz, özgün nitelikleri ve kullanım amacı ile uyumlu olmalıdır.</a:t>
            </a:r>
            <a:r>
              <a:t>’’</a:t>
            </a:r>
          </a:p>
        </p:txBody>
      </p:sp>
      <p:grpSp>
        <p:nvGrpSpPr>
          <p:cNvPr id="738" name="MEDDEV 2.7.1 rev 4 - 2016…"/>
          <p:cNvGrpSpPr/>
          <p:nvPr/>
        </p:nvGrpSpPr>
        <p:grpSpPr>
          <a:xfrm>
            <a:off x="13258800" y="952500"/>
            <a:ext cx="10210800" cy="2752725"/>
            <a:chOff x="0" y="0"/>
            <a:chExt cx="10210800" cy="2752725"/>
          </a:xfrm>
        </p:grpSpPr>
        <p:sp>
          <p:nvSpPr>
            <p:cNvPr id="737" name="MEDDEV 2.7.1 rev 4 - 2016…"/>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rPr u="sng">
                  <a:solidFill>
                    <a:schemeClr val="accent1"/>
                  </a:solidFill>
                </a:rPr>
                <a:t>MEDDEV 2.7.1 rev 4 - 2016</a:t>
              </a:r>
              <a:r>
                <a:t>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KLİNİK DEĞERLENDİRME: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ÜRETİCİLER VE ONAYLAYICI KURULUŞLAR İÇİN BİR KILAVUZ</a:t>
              </a:r>
            </a:p>
          </p:txBody>
        </p:sp>
        <p:pic>
          <p:nvPicPr>
            <p:cNvPr id="736" name="MEDDEV 2.7.1 rev 4 - 2016… MEDDEV 2.7.1 rev 4 - 2016 KLİNİK DEĞERLENDİRME: ÜRETİCİLER VE ONAYLAYICI KURULUŞLAR İÇİN BİR KILAVUZ" descr="MEDDEV 2.7.1 rev 4 - 2016… MEDDEV 2.7.1 rev 4 - 2016 KLİNİK DEĞERLENDİRME: ÜRETİCİLER VE ONAYLAYICI KURULUŞLAR İÇİN BİR KILAVUZ"/>
            <p:cNvPicPr>
              <a:picLocks/>
            </p:cNvPicPr>
            <p:nvPr/>
          </p:nvPicPr>
          <p:blipFill>
            <a:blip r:embed="rId2"/>
            <a:stretch>
              <a:fillRect/>
            </a:stretch>
          </p:blipFill>
          <p:spPr>
            <a:xfrm>
              <a:off x="0" y="0"/>
              <a:ext cx="10210800" cy="2752725"/>
            </a:xfrm>
            <a:prstGeom prst="rect">
              <a:avLst/>
            </a:prstGeom>
            <a:effectLst/>
          </p:spPr>
        </p:pic>
      </p:grpSp>
      <p:sp>
        <p:nvSpPr>
          <p:cNvPr id="2" name="Slide Number Placeholder 1">
            <a:extLst>
              <a:ext uri="{FF2B5EF4-FFF2-40B4-BE49-F238E27FC236}">
                <a16:creationId xmlns:a16="http://schemas.microsoft.com/office/drawing/2014/main" id="{9A9524D5-1641-DD5B-6388-3F4B57ECCFE9}"/>
              </a:ext>
            </a:extLst>
          </p:cNvPr>
          <p:cNvSpPr>
            <a:spLocks noGrp="1"/>
          </p:cNvSpPr>
          <p:nvPr>
            <p:ph type="sldNum" sz="quarter" idx="2"/>
          </p:nvPr>
        </p:nvSpPr>
        <p:spPr/>
        <p:txBody>
          <a:bodyPr/>
          <a:lstStyle/>
          <a:p>
            <a:fld id="{86CB4B4D-7CA3-9044-876B-883B54F8677D}" type="slidenum">
              <a:rPr lang="en-US" smtClean="0"/>
              <a:t>93</a:t>
            </a:fld>
            <a:endParaRPr lang="en-US"/>
          </a:p>
        </p:txBody>
      </p:sp>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 name="6. General principles of clinical evaluation…"/>
          <p:cNvSpPr txBox="1">
            <a:spLocks noGrp="1"/>
          </p:cNvSpPr>
          <p:nvPr>
            <p:ph type="body" sz="half" idx="1"/>
          </p:nvPr>
        </p:nvSpPr>
        <p:spPr>
          <a:prstGeom prst="rect">
            <a:avLst/>
          </a:prstGeom>
        </p:spPr>
        <p:txBody>
          <a:bodyPr>
            <a:normAutofit lnSpcReduction="10000"/>
          </a:bodyPr>
          <a:lstStyle/>
          <a:p>
            <a:pPr marL="603503" indent="-603503" defTabSz="2413955">
              <a:spcBef>
                <a:spcPts val="4400"/>
              </a:spcBef>
              <a:defRPr sz="3564" b="1">
                <a:solidFill>
                  <a:srgbClr val="5E5E5E"/>
                </a:solidFill>
              </a:defRPr>
            </a:pPr>
            <a:r>
              <a:t>6. General principles of clinical evaluation</a:t>
            </a:r>
          </a:p>
          <a:p>
            <a:pPr marL="603503" indent="-603503" defTabSz="2413955">
              <a:spcBef>
                <a:spcPts val="4400"/>
              </a:spcBef>
              <a:defRPr sz="4356" b="1">
                <a:solidFill>
                  <a:srgbClr val="929292"/>
                </a:solidFill>
              </a:defRPr>
            </a:pPr>
            <a:r>
              <a:rPr>
                <a:ln w="12700" cap="flat">
                  <a:solidFill>
                    <a:srgbClr val="000000"/>
                  </a:solidFill>
                  <a:prstDash val="solid"/>
                  <a:miter lim="400000"/>
                </a:ln>
                <a:solidFill>
                  <a:schemeClr val="accent6"/>
                </a:solidFill>
                <a:effectLst>
                  <a:outerShdw blurRad="12573" dist="62864" dir="18900000" rotWithShape="0">
                    <a:srgbClr val="000000"/>
                  </a:outerShdw>
                </a:effectLst>
              </a:rPr>
              <a:t>6.1. What is clinical evaluation?</a:t>
            </a:r>
            <a:r>
              <a:t> </a:t>
            </a:r>
          </a:p>
          <a:p>
            <a:pPr marL="704087" indent="-704087" defTabSz="2413955">
              <a:spcBef>
                <a:spcPts val="4400"/>
              </a:spcBef>
              <a:defRPr sz="3564" b="1">
                <a:solidFill>
                  <a:srgbClr val="929292"/>
                </a:solidFill>
              </a:defRPr>
            </a:pPr>
            <a:r>
              <a:rPr sz="4158" u="sng">
                <a:ln w="12700" cap="flat">
                  <a:solidFill>
                    <a:srgbClr val="000000"/>
                  </a:solidFill>
                  <a:prstDash val="solid"/>
                  <a:miter lim="400000"/>
                </a:ln>
                <a:solidFill>
                  <a:schemeClr val="accent5"/>
                </a:solidFill>
              </a:rPr>
              <a:t>Benefits and risks</a:t>
            </a:r>
            <a:r>
              <a:t> should be specified, e.g. as to their nature, probability, extent, duration and frequency. </a:t>
            </a:r>
          </a:p>
          <a:p>
            <a:pPr marL="603503" indent="-603503" defTabSz="2413955">
              <a:spcBef>
                <a:spcPts val="4400"/>
              </a:spcBef>
              <a:defRPr sz="3564" b="1">
                <a:solidFill>
                  <a:srgbClr val="929292"/>
                </a:solidFill>
              </a:defRPr>
            </a:pPr>
            <a:r>
              <a:t>Core issues are the proper determination of the </a:t>
            </a:r>
            <a:r>
              <a:rPr>
                <a:ln w="12700" cap="flat">
                  <a:solidFill>
                    <a:srgbClr val="000000"/>
                  </a:solidFill>
                  <a:prstDash val="solid"/>
                  <a:miter lim="400000"/>
                </a:ln>
                <a:solidFill>
                  <a:schemeClr val="accent5"/>
                </a:solidFill>
              </a:rPr>
              <a:t>benefit/risk profile</a:t>
            </a:r>
            <a:r>
              <a:t> </a:t>
            </a:r>
            <a:r>
              <a:rPr>
                <a:ln w="12700" cap="flat">
                  <a:solidFill>
                    <a:srgbClr val="000000"/>
                  </a:solidFill>
                  <a:prstDash val="solid"/>
                  <a:miter lim="400000"/>
                </a:ln>
                <a:solidFill>
                  <a:schemeClr val="accent1"/>
                </a:solidFill>
              </a:rPr>
              <a:t>in the intended target groups</a:t>
            </a:r>
            <a:r>
              <a:t> and </a:t>
            </a:r>
            <a:r>
              <a:rPr>
                <a:ln w="12700" cap="flat">
                  <a:solidFill>
                    <a:srgbClr val="000000"/>
                  </a:solidFill>
                  <a:prstDash val="solid"/>
                  <a:miter lim="400000"/>
                </a:ln>
                <a:solidFill>
                  <a:schemeClr val="accent1"/>
                </a:solidFill>
              </a:rPr>
              <a:t>medical indications,</a:t>
            </a:r>
            <a:r>
              <a:t> and demonstration of acceptability of that profile </a:t>
            </a:r>
            <a:r>
              <a:rPr>
                <a:ln w="12700" cap="flat">
                  <a:solidFill>
                    <a:srgbClr val="000000"/>
                  </a:solidFill>
                  <a:prstDash val="solid"/>
                  <a:miter lim="400000"/>
                </a:ln>
                <a:solidFill>
                  <a:schemeClr val="accent5"/>
                </a:solidFill>
              </a:rPr>
              <a:t>based on current knowledge/ the state of the art</a:t>
            </a:r>
            <a:r>
              <a:t> in the medical fields concerned. </a:t>
            </a:r>
          </a:p>
        </p:txBody>
      </p:sp>
      <p:sp>
        <p:nvSpPr>
          <p:cNvPr id="741" name="MEDDEV 2.7.1 rev 4 - 2016…"/>
          <p:cNvSpPr txBox="1">
            <a:spLocks noGrp="1"/>
          </p:cNvSpPr>
          <p:nvPr>
            <p:ph type="title"/>
          </p:nvPr>
        </p:nvSpPr>
        <p:spPr>
          <a:xfrm>
            <a:off x="1206500" y="1079500"/>
            <a:ext cx="9779000" cy="2219325"/>
          </a:xfrm>
          <a:prstGeom prst="rect">
            <a:avLst/>
          </a:prstGeom>
          <a:ln w="9525">
            <a:round/>
          </a:ln>
        </p:spPr>
        <p:txBody>
          <a:bodyPr/>
          <a:lstStyle/>
          <a:p>
            <a:pPr algn="ctr" defTabSz="1121635">
              <a:defRPr sz="3910" spc="-78">
                <a:ln w="12700" cap="flat">
                  <a:solidFill>
                    <a:srgbClr val="000000"/>
                  </a:solidFill>
                  <a:prstDash val="solid"/>
                  <a:miter lim="400000"/>
                </a:ln>
                <a:solidFill>
                  <a:schemeClr val="accent6">
                    <a:satOff val="-16844"/>
                    <a:lumOff val="-30747"/>
                  </a:schemeClr>
                </a:solidFill>
              </a:defRPr>
            </a:pPr>
            <a:r>
              <a:rPr u="sng">
                <a:solidFill>
                  <a:schemeClr val="accent1"/>
                </a:solidFill>
              </a:rPr>
              <a:t>MEDDEV 2.7.1 rev 4 - 2016</a:t>
            </a:r>
            <a:r>
              <a:t> </a:t>
            </a:r>
          </a:p>
          <a:p>
            <a:pPr algn="ctr" defTabSz="1121635">
              <a:defRPr sz="3910" spc="-78">
                <a:ln w="12700" cap="flat">
                  <a:solidFill>
                    <a:srgbClr val="000000"/>
                  </a:solidFill>
                  <a:prstDash val="solid"/>
                  <a:miter lim="400000"/>
                </a:ln>
                <a:solidFill>
                  <a:schemeClr val="accent6">
                    <a:satOff val="-16844"/>
                    <a:lumOff val="-30747"/>
                  </a:schemeClr>
                </a:solidFill>
              </a:defRPr>
            </a:pPr>
            <a:r>
              <a:rPr>
                <a:solidFill>
                  <a:schemeClr val="accent1">
                    <a:hueOff val="114395"/>
                    <a:lumOff val="-24975"/>
                  </a:schemeClr>
                </a:solidFill>
              </a:rPr>
              <a:t>CLINICAL EVALUATION:</a:t>
            </a:r>
            <a:br>
              <a:rPr>
                <a:solidFill>
                  <a:schemeClr val="accent1">
                    <a:hueOff val="114395"/>
                    <a:lumOff val="-24975"/>
                  </a:schemeClr>
                </a:solidFill>
              </a:rPr>
            </a:br>
            <a:r>
              <a:rPr>
                <a:solidFill>
                  <a:schemeClr val="accent1">
                    <a:hueOff val="114395"/>
                    <a:lumOff val="-24975"/>
                  </a:schemeClr>
                </a:solidFill>
              </a:rPr>
              <a:t>A GUIDE FOR MANUFACTURERS AND NOTIFIED BODIES</a:t>
            </a:r>
            <a:r>
              <a:t> </a:t>
            </a:r>
            <a:endParaRPr sz="552" spc="-11"/>
          </a:p>
          <a:p>
            <a:pPr algn="ctr" defTabSz="1121635">
              <a:defRPr sz="3910" spc="-78">
                <a:ln w="12700" cap="flat">
                  <a:solidFill>
                    <a:srgbClr val="000000"/>
                  </a:solidFill>
                  <a:prstDash val="solid"/>
                  <a:miter lim="400000"/>
                </a:ln>
                <a:solidFill>
                  <a:schemeClr val="accent6">
                    <a:satOff val="-16844"/>
                    <a:lumOff val="-30747"/>
                  </a:schemeClr>
                </a:solidFill>
              </a:defRPr>
            </a:pPr>
            <a:endParaRPr sz="552" spc="-11"/>
          </a:p>
        </p:txBody>
      </p:sp>
      <p:sp>
        <p:nvSpPr>
          <p:cNvPr id="742" name="6. Klinik değerlendirme genel ilkeleri…"/>
          <p:cNvSpPr txBox="1"/>
          <p:nvPr/>
        </p:nvSpPr>
        <p:spPr>
          <a:xfrm>
            <a:off x="13474700" y="4248504"/>
            <a:ext cx="9779000" cy="82566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597408" indent="-597408" algn="l" defTabSz="2389572">
              <a:lnSpc>
                <a:spcPct val="90000"/>
              </a:lnSpc>
              <a:spcBef>
                <a:spcPts val="4400"/>
              </a:spcBef>
              <a:buSzPct val="123000"/>
              <a:buChar char="•"/>
              <a:defRPr sz="3724" b="1"/>
            </a:pPr>
            <a:r>
              <a:rPr>
                <a:solidFill>
                  <a:srgbClr val="929292"/>
                </a:solidFill>
              </a:rPr>
              <a:t>6. Klinik değerlendirme genel ilkeleri</a:t>
            </a:r>
          </a:p>
          <a:p>
            <a:pPr marL="597407" indent="-597407" algn="l" defTabSz="2389572">
              <a:lnSpc>
                <a:spcPct val="90000"/>
              </a:lnSpc>
              <a:spcBef>
                <a:spcPts val="4400"/>
              </a:spcBef>
              <a:buSzPct val="123000"/>
              <a:buChar char="•"/>
              <a:defRPr sz="4312" b="1">
                <a:ln w="12700" cap="flat">
                  <a:solidFill>
                    <a:srgbClr val="000000"/>
                  </a:solidFill>
                  <a:prstDash val="solid"/>
                  <a:miter lim="400000"/>
                </a:ln>
                <a:solidFill>
                  <a:schemeClr val="accent6"/>
                </a:solidFill>
                <a:effectLst>
                  <a:outerShdw blurRad="12446" dist="62230" dir="18900000" rotWithShape="0">
                    <a:srgbClr val="000000"/>
                  </a:outerShdw>
                </a:effectLst>
              </a:defRPr>
            </a:pPr>
            <a:r>
              <a:t>6.1 Klinik değerlendirme nedir?</a:t>
            </a:r>
          </a:p>
          <a:p>
            <a:pPr marL="597408" indent="-597408" algn="l" defTabSz="2389572">
              <a:lnSpc>
                <a:spcPct val="90000"/>
              </a:lnSpc>
              <a:spcBef>
                <a:spcPts val="4400"/>
              </a:spcBef>
              <a:buSzPct val="123000"/>
              <a:buChar char="•"/>
              <a:defRPr sz="3724" b="1"/>
            </a:pPr>
            <a:r>
              <a:rPr>
                <a:solidFill>
                  <a:srgbClr val="929292"/>
                </a:solidFill>
              </a:rPr>
              <a:t>‘</a:t>
            </a:r>
            <a:r>
              <a:t>‘Tıbbi cihazın </a:t>
            </a:r>
            <a:r>
              <a:rPr sz="4312" u="sng">
                <a:ln w="12700" cap="flat">
                  <a:solidFill>
                    <a:srgbClr val="000000"/>
                  </a:solidFill>
                  <a:prstDash val="solid"/>
                  <a:miter lim="400000"/>
                </a:ln>
                <a:solidFill>
                  <a:schemeClr val="accent5"/>
                </a:solidFill>
              </a:rPr>
              <a:t>yarar ve riskleri</a:t>
            </a:r>
            <a:r>
              <a:t> belirtilmelidir; ör., bunların doğası, olasılığı, yaygınlığı, süresi ve sıklığı.’’  </a:t>
            </a:r>
          </a:p>
          <a:p>
            <a:pPr marL="597408" indent="-597408" algn="l" defTabSz="2389572">
              <a:lnSpc>
                <a:spcPct val="90000"/>
              </a:lnSpc>
              <a:spcBef>
                <a:spcPts val="4400"/>
              </a:spcBef>
              <a:buSzPct val="123000"/>
              <a:buChar char="•"/>
              <a:defRPr sz="3724" b="1"/>
            </a:pPr>
            <a:r>
              <a:t>Ana konular; </a:t>
            </a:r>
            <a:r>
              <a:rPr u="sng">
                <a:ln w="12700" cap="flat">
                  <a:solidFill>
                    <a:srgbClr val="000000"/>
                  </a:solidFill>
                  <a:prstDash val="solid"/>
                  <a:miter lim="400000"/>
                </a:ln>
                <a:solidFill>
                  <a:schemeClr val="accent5"/>
                </a:solidFill>
              </a:rPr>
              <a:t>yarar/risk profilinin</a:t>
            </a:r>
            <a:r>
              <a:t> </a:t>
            </a:r>
            <a:r>
              <a:rPr u="sng"/>
              <a:t>amaçlanan </a:t>
            </a:r>
            <a:r>
              <a:rPr u="sng">
                <a:ln w="12700" cap="flat">
                  <a:solidFill>
                    <a:srgbClr val="000000"/>
                  </a:solidFill>
                  <a:prstDash val="solid"/>
                  <a:miter lim="400000"/>
                </a:ln>
                <a:solidFill>
                  <a:schemeClr val="accent1"/>
                </a:solidFill>
              </a:rPr>
              <a:t>hedef gruplar</a:t>
            </a:r>
            <a:r>
              <a:rPr u="sng"/>
              <a:t> ve </a:t>
            </a:r>
            <a:r>
              <a:rPr u="sng">
                <a:ln w="12700" cap="flat">
                  <a:solidFill>
                    <a:srgbClr val="000000"/>
                  </a:solidFill>
                  <a:prstDash val="solid"/>
                  <a:miter lim="400000"/>
                </a:ln>
                <a:solidFill>
                  <a:schemeClr val="accent1"/>
                </a:solidFill>
              </a:rPr>
              <a:t>medikal endikasyonlar</a:t>
            </a:r>
            <a:r>
              <a:rPr u="sng"/>
              <a:t> için uygun olarak belirlenmesi ve bu profilin kabul edilebilirliğinin </a:t>
            </a:r>
            <a:r>
              <a:rPr u="sng">
                <a:ln w="12700" cap="flat">
                  <a:solidFill>
                    <a:srgbClr val="000000"/>
                  </a:solidFill>
                  <a:prstDash val="solid"/>
                  <a:miter lim="400000"/>
                </a:ln>
                <a:solidFill>
                  <a:schemeClr val="accent5"/>
                </a:solidFill>
              </a:rPr>
              <a:t>elde edilen verilerle / ilgili alanda tıptaki en son gelişmerlerle</a:t>
            </a:r>
            <a:r>
              <a:rPr u="sng"/>
              <a:t> desteklenmesi olmalıdır.</a:t>
            </a:r>
            <a:r>
              <a:t>’’</a:t>
            </a:r>
          </a:p>
        </p:txBody>
      </p:sp>
      <p:grpSp>
        <p:nvGrpSpPr>
          <p:cNvPr id="745" name="MEDDEV 2.7.1 rev 4 - 2016…"/>
          <p:cNvGrpSpPr/>
          <p:nvPr/>
        </p:nvGrpSpPr>
        <p:grpSpPr>
          <a:xfrm>
            <a:off x="13258800" y="952500"/>
            <a:ext cx="10210800" cy="2752725"/>
            <a:chOff x="0" y="0"/>
            <a:chExt cx="10210800" cy="2752725"/>
          </a:xfrm>
        </p:grpSpPr>
        <p:sp>
          <p:nvSpPr>
            <p:cNvPr id="744" name="MEDDEV 2.7.1 rev 4 - 2016…"/>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rPr u="sng">
                  <a:solidFill>
                    <a:schemeClr val="accent1"/>
                  </a:solidFill>
                </a:rPr>
                <a:t>MEDDEV 2.7.1 rev 4 - 2016</a:t>
              </a:r>
              <a:r>
                <a:t>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KLİNİK DEĞERLENDİRME: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ÜRETİCİLER VE ONAYLAYICI KURULUŞLAR İÇİN BİR KILAVUZ</a:t>
              </a:r>
            </a:p>
          </p:txBody>
        </p:sp>
        <p:pic>
          <p:nvPicPr>
            <p:cNvPr id="743" name="MEDDEV 2.7.1 rev 4 - 2016… MEDDEV 2.7.1 rev 4 - 2016 KLİNİK DEĞERLENDİRME: ÜRETİCİLER VE ONAYLAYICI KURULUŞLAR İÇİN BİR KILAVUZ" descr="MEDDEV 2.7.1 rev 4 - 2016… MEDDEV 2.7.1 rev 4 - 2016 KLİNİK DEĞERLENDİRME: ÜRETİCİLER VE ONAYLAYICI KURULUŞLAR İÇİN BİR KILAVUZ"/>
            <p:cNvPicPr>
              <a:picLocks/>
            </p:cNvPicPr>
            <p:nvPr/>
          </p:nvPicPr>
          <p:blipFill>
            <a:blip r:embed="rId2"/>
            <a:stretch>
              <a:fillRect/>
            </a:stretch>
          </p:blipFill>
          <p:spPr>
            <a:xfrm>
              <a:off x="0" y="0"/>
              <a:ext cx="10210800" cy="2752725"/>
            </a:xfrm>
            <a:prstGeom prst="rect">
              <a:avLst/>
            </a:prstGeom>
            <a:effectLst/>
          </p:spPr>
        </p:pic>
      </p:grpSp>
      <p:grpSp>
        <p:nvGrpSpPr>
          <p:cNvPr id="748" name="!"/>
          <p:cNvGrpSpPr/>
          <p:nvPr/>
        </p:nvGrpSpPr>
        <p:grpSpPr>
          <a:xfrm>
            <a:off x="47485" y="88085"/>
            <a:ext cx="768630" cy="1906630"/>
            <a:chOff x="0" y="0"/>
            <a:chExt cx="768629" cy="1906629"/>
          </a:xfrm>
        </p:grpSpPr>
        <p:sp>
          <p:nvSpPr>
            <p:cNvPr id="747" name="!"/>
            <p:cNvSpPr txBox="1"/>
            <p:nvPr/>
          </p:nvSpPr>
          <p:spPr>
            <a:xfrm>
              <a:off x="76200" y="76200"/>
              <a:ext cx="616230" cy="1754230"/>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9900" b="1">
                  <a:solidFill>
                    <a:schemeClr val="accent5"/>
                  </a:solidFill>
                </a:defRPr>
              </a:lvl1pPr>
            </a:lstStyle>
            <a:p>
              <a:r>
                <a:t>!</a:t>
              </a:r>
            </a:p>
          </p:txBody>
        </p:sp>
        <p:pic>
          <p:nvPicPr>
            <p:cNvPr id="746" name="! !" descr="! !"/>
            <p:cNvPicPr>
              <a:picLocks/>
            </p:cNvPicPr>
            <p:nvPr/>
          </p:nvPicPr>
          <p:blipFill>
            <a:blip r:embed="rId3"/>
            <a:stretch>
              <a:fillRect/>
            </a:stretch>
          </p:blipFill>
          <p:spPr>
            <a:xfrm>
              <a:off x="0" y="0"/>
              <a:ext cx="768630" cy="1906630"/>
            </a:xfrm>
            <a:prstGeom prst="rect">
              <a:avLst/>
            </a:prstGeom>
            <a:effectLst/>
          </p:spPr>
        </p:pic>
      </p:grpSp>
      <p:sp>
        <p:nvSpPr>
          <p:cNvPr id="2" name="Slide Number Placeholder 1">
            <a:extLst>
              <a:ext uri="{FF2B5EF4-FFF2-40B4-BE49-F238E27FC236}">
                <a16:creationId xmlns:a16="http://schemas.microsoft.com/office/drawing/2014/main" id="{3EBF2118-28A1-724B-0C4F-2F36F2045792}"/>
              </a:ext>
            </a:extLst>
          </p:cNvPr>
          <p:cNvSpPr>
            <a:spLocks noGrp="1"/>
          </p:cNvSpPr>
          <p:nvPr>
            <p:ph type="sldNum" sz="quarter" idx="2"/>
          </p:nvPr>
        </p:nvSpPr>
        <p:spPr/>
        <p:txBody>
          <a:bodyPr/>
          <a:lstStyle/>
          <a:p>
            <a:fld id="{86CB4B4D-7CA3-9044-876B-883B54F8677D}" type="slidenum">
              <a:rPr lang="en-US" smtClean="0"/>
              <a:t>94</a:t>
            </a:fld>
            <a:endParaRPr lang="en-US"/>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 name="6. General principles of clinical evaluation…"/>
          <p:cNvSpPr txBox="1">
            <a:spLocks noGrp="1"/>
          </p:cNvSpPr>
          <p:nvPr>
            <p:ph type="body" sz="half" idx="1"/>
          </p:nvPr>
        </p:nvSpPr>
        <p:spPr>
          <a:prstGeom prst="rect">
            <a:avLst/>
          </a:prstGeom>
        </p:spPr>
        <p:txBody>
          <a:bodyPr/>
          <a:lstStyle/>
          <a:p>
            <a:pPr marL="609599" indent="-609599">
              <a:defRPr sz="4400" b="1">
                <a:solidFill>
                  <a:srgbClr val="5E5E5E"/>
                </a:solidFill>
              </a:defRPr>
            </a:pPr>
            <a:r>
              <a:t>6. General principles of clinical evaluation</a:t>
            </a:r>
          </a:p>
          <a:p>
            <a:pPr marL="609599" indent="-609599">
              <a:defRPr sz="4400" b="1">
                <a:solidFill>
                  <a:srgbClr val="929292"/>
                </a:solidFill>
              </a:defRPr>
            </a:pPr>
            <a:r>
              <a:rPr>
                <a:ln w="12700" cap="flat">
                  <a:solidFill>
                    <a:srgbClr val="000000"/>
                  </a:solidFill>
                  <a:prstDash val="solid"/>
                  <a:miter lim="400000"/>
                </a:ln>
                <a:solidFill>
                  <a:schemeClr val="accent6"/>
                </a:solidFill>
                <a:effectLst>
                  <a:outerShdw blurRad="12700" dist="63500" dir="18900000" rotWithShape="0">
                    <a:srgbClr val="000000"/>
                  </a:outerShdw>
                </a:effectLst>
              </a:rPr>
              <a:t>6.1. What is clinical evaluation?</a:t>
            </a:r>
            <a:r>
              <a:t> </a:t>
            </a:r>
          </a:p>
          <a:p>
            <a:pPr>
              <a:defRPr sz="4700" b="1">
                <a:solidFill>
                  <a:srgbClr val="929292"/>
                </a:solidFill>
              </a:defRPr>
            </a:pPr>
            <a:r>
              <a:t>Clinical evaluation </a:t>
            </a:r>
            <a:r>
              <a:rPr>
                <a:ln w="12700" cap="flat">
                  <a:solidFill>
                    <a:srgbClr val="000000"/>
                  </a:solidFill>
                  <a:prstDash val="solid"/>
                  <a:miter lim="400000"/>
                </a:ln>
                <a:solidFill>
                  <a:schemeClr val="accent5"/>
                </a:solidFill>
              </a:rPr>
              <a:t>is a responsibility of the manufacturer</a:t>
            </a:r>
            <a:r>
              <a:t> and the clinical evaluation report </a:t>
            </a:r>
            <a:r>
              <a:rPr>
                <a:ln w="12700" cap="flat">
                  <a:solidFill>
                    <a:srgbClr val="000000"/>
                  </a:solidFill>
                  <a:prstDash val="solid"/>
                  <a:miter lim="400000"/>
                </a:ln>
                <a:solidFill>
                  <a:schemeClr val="accent5"/>
                </a:solidFill>
              </a:rPr>
              <a:t>is an element of the technical documentation of a medical device.</a:t>
            </a:r>
          </a:p>
        </p:txBody>
      </p:sp>
      <p:sp>
        <p:nvSpPr>
          <p:cNvPr id="751" name="MEDDEV 2.7.1 rev 4 - 2016…"/>
          <p:cNvSpPr txBox="1">
            <a:spLocks noGrp="1"/>
          </p:cNvSpPr>
          <p:nvPr>
            <p:ph type="title"/>
          </p:nvPr>
        </p:nvSpPr>
        <p:spPr>
          <a:xfrm>
            <a:off x="1206500" y="1079500"/>
            <a:ext cx="9779000" cy="2219325"/>
          </a:xfrm>
          <a:prstGeom prst="rect">
            <a:avLst/>
          </a:prstGeom>
          <a:ln w="9525">
            <a:round/>
          </a:ln>
        </p:spPr>
        <p:txBody>
          <a:bodyPr/>
          <a:lstStyle/>
          <a:p>
            <a:pPr algn="ctr" defTabSz="1121635">
              <a:defRPr sz="3910" spc="-78">
                <a:ln w="12700" cap="flat">
                  <a:solidFill>
                    <a:srgbClr val="000000"/>
                  </a:solidFill>
                  <a:prstDash val="solid"/>
                  <a:miter lim="400000"/>
                </a:ln>
                <a:solidFill>
                  <a:schemeClr val="accent6">
                    <a:satOff val="-16844"/>
                    <a:lumOff val="-30747"/>
                  </a:schemeClr>
                </a:solidFill>
              </a:defRPr>
            </a:pPr>
            <a:r>
              <a:rPr u="sng">
                <a:solidFill>
                  <a:schemeClr val="accent1"/>
                </a:solidFill>
              </a:rPr>
              <a:t>MEDDEV 2.7.1 rev 4 - 2016</a:t>
            </a:r>
            <a:r>
              <a:t> </a:t>
            </a:r>
          </a:p>
          <a:p>
            <a:pPr algn="ctr" defTabSz="1121635">
              <a:defRPr sz="3910" spc="-78">
                <a:ln w="12700" cap="flat">
                  <a:solidFill>
                    <a:srgbClr val="000000"/>
                  </a:solidFill>
                  <a:prstDash val="solid"/>
                  <a:miter lim="400000"/>
                </a:ln>
                <a:solidFill>
                  <a:schemeClr val="accent6">
                    <a:satOff val="-16844"/>
                    <a:lumOff val="-30747"/>
                  </a:schemeClr>
                </a:solidFill>
              </a:defRPr>
            </a:pPr>
            <a:r>
              <a:rPr>
                <a:solidFill>
                  <a:schemeClr val="accent1">
                    <a:hueOff val="114395"/>
                    <a:lumOff val="-24975"/>
                  </a:schemeClr>
                </a:solidFill>
              </a:rPr>
              <a:t>CLINICAL EVALUATION:</a:t>
            </a:r>
            <a:br>
              <a:rPr>
                <a:solidFill>
                  <a:schemeClr val="accent1">
                    <a:hueOff val="114395"/>
                    <a:lumOff val="-24975"/>
                  </a:schemeClr>
                </a:solidFill>
              </a:rPr>
            </a:br>
            <a:r>
              <a:rPr>
                <a:solidFill>
                  <a:schemeClr val="accent1">
                    <a:hueOff val="114395"/>
                    <a:lumOff val="-24975"/>
                  </a:schemeClr>
                </a:solidFill>
              </a:rPr>
              <a:t>A GUIDE FOR MANUFACTURERS AND NOTIFIED BODIES</a:t>
            </a:r>
            <a:r>
              <a:t> </a:t>
            </a:r>
            <a:endParaRPr sz="552" spc="-11"/>
          </a:p>
          <a:p>
            <a:pPr algn="ctr" defTabSz="1121635">
              <a:defRPr sz="3910" spc="-78">
                <a:ln w="12700" cap="flat">
                  <a:solidFill>
                    <a:srgbClr val="000000"/>
                  </a:solidFill>
                  <a:prstDash val="solid"/>
                  <a:miter lim="400000"/>
                </a:ln>
                <a:solidFill>
                  <a:schemeClr val="accent6">
                    <a:satOff val="-16844"/>
                    <a:lumOff val="-30747"/>
                  </a:schemeClr>
                </a:solidFill>
              </a:defRPr>
            </a:pPr>
            <a:endParaRPr sz="552" spc="-11"/>
          </a:p>
        </p:txBody>
      </p:sp>
      <p:sp>
        <p:nvSpPr>
          <p:cNvPr id="752" name="6. Klinik değerlendirme genel ilkeleri…"/>
          <p:cNvSpPr txBox="1"/>
          <p:nvPr/>
        </p:nvSpPr>
        <p:spPr>
          <a:xfrm>
            <a:off x="13474700" y="4261204"/>
            <a:ext cx="9779000" cy="82566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609599" indent="-609599" algn="l">
              <a:lnSpc>
                <a:spcPct val="90000"/>
              </a:lnSpc>
              <a:spcBef>
                <a:spcPts val="4500"/>
              </a:spcBef>
              <a:buSzPct val="123000"/>
              <a:buChar char="•"/>
              <a:defRPr sz="4400" b="1"/>
            </a:pPr>
            <a:r>
              <a:rPr>
                <a:solidFill>
                  <a:srgbClr val="929292"/>
                </a:solidFill>
              </a:rPr>
              <a:t>6. Klinik değerlendirme genel ilkeleri</a:t>
            </a:r>
          </a:p>
          <a:p>
            <a:pPr marL="609599" indent="-609599" algn="l">
              <a:lnSpc>
                <a:spcPct val="90000"/>
              </a:lnSpc>
              <a:spcBef>
                <a:spcPts val="4500"/>
              </a:spcBef>
              <a:buSzPct val="123000"/>
              <a:buChar char="•"/>
              <a:defRPr sz="4400" b="1">
                <a:ln w="12700" cap="flat">
                  <a:solidFill>
                    <a:srgbClr val="000000"/>
                  </a:solidFill>
                  <a:prstDash val="solid"/>
                  <a:miter lim="400000"/>
                </a:ln>
                <a:solidFill>
                  <a:schemeClr val="accent6"/>
                </a:solidFill>
                <a:effectLst>
                  <a:outerShdw blurRad="12700" dist="63500" dir="18900000" rotWithShape="0">
                    <a:srgbClr val="000000"/>
                  </a:outerShdw>
                </a:effectLst>
              </a:defRPr>
            </a:pPr>
            <a:r>
              <a:t>6.1 Klinik değerlendirme nedir?</a:t>
            </a:r>
          </a:p>
          <a:p>
            <a:pPr marL="609599" indent="-609599" algn="l">
              <a:lnSpc>
                <a:spcPct val="90000"/>
              </a:lnSpc>
              <a:spcBef>
                <a:spcPts val="4500"/>
              </a:spcBef>
              <a:buSzPct val="123000"/>
              <a:buChar char="•"/>
              <a:defRPr sz="4400" b="1"/>
            </a:pPr>
            <a:r>
              <a:t>‘‘Klinik değerlendirme, </a:t>
            </a:r>
            <a:r>
              <a:rPr u="sng">
                <a:ln w="12700" cap="flat">
                  <a:solidFill>
                    <a:srgbClr val="000000"/>
                  </a:solidFill>
                  <a:prstDash val="solid"/>
                  <a:miter lim="400000"/>
                </a:ln>
                <a:solidFill>
                  <a:schemeClr val="accent5"/>
                </a:solidFill>
              </a:rPr>
              <a:t>üreticinin sorumluluklarından biridir.</a:t>
            </a:r>
          </a:p>
          <a:p>
            <a:pPr marL="609599" indent="-609599" algn="l">
              <a:lnSpc>
                <a:spcPct val="90000"/>
              </a:lnSpc>
              <a:spcBef>
                <a:spcPts val="4500"/>
              </a:spcBef>
              <a:buSzPct val="123000"/>
              <a:buChar char="•"/>
              <a:defRPr sz="4400" b="1"/>
            </a:pPr>
            <a:r>
              <a:t>Klinik Değerlendirme Raporu, </a:t>
            </a:r>
            <a:r>
              <a:rPr>
                <a:ln w="12700" cap="flat">
                  <a:solidFill>
                    <a:srgbClr val="000000"/>
                  </a:solidFill>
                  <a:prstDash val="solid"/>
                  <a:miter lim="400000"/>
                </a:ln>
                <a:solidFill>
                  <a:schemeClr val="accent5"/>
                </a:solidFill>
              </a:rPr>
              <a:t>ilgili tıbbi cihazın teknik dokümantasyonunun bir bölümünü oluşturur.’’ </a:t>
            </a:r>
            <a:r>
              <a:t> </a:t>
            </a:r>
          </a:p>
        </p:txBody>
      </p:sp>
      <p:grpSp>
        <p:nvGrpSpPr>
          <p:cNvPr id="755" name="MEDDEV 2.7.1 rev 4 - 2016…"/>
          <p:cNvGrpSpPr/>
          <p:nvPr/>
        </p:nvGrpSpPr>
        <p:grpSpPr>
          <a:xfrm>
            <a:off x="13258800" y="952500"/>
            <a:ext cx="10210800" cy="2752725"/>
            <a:chOff x="0" y="0"/>
            <a:chExt cx="10210800" cy="2752725"/>
          </a:xfrm>
        </p:grpSpPr>
        <p:sp>
          <p:nvSpPr>
            <p:cNvPr id="754" name="MEDDEV 2.7.1 rev 4 - 2016…"/>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rPr u="sng">
                  <a:solidFill>
                    <a:schemeClr val="accent1"/>
                  </a:solidFill>
                </a:rPr>
                <a:t>MEDDEV 2.7.1 rev 4 - 2016</a:t>
              </a:r>
              <a:r>
                <a:t>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KLİNİK DEĞERLENDİRME: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ÜRETİCİLER VE ONAYLAYICI KURULUŞLAR İÇİN BİR KILAVUZ</a:t>
              </a:r>
            </a:p>
          </p:txBody>
        </p:sp>
        <p:pic>
          <p:nvPicPr>
            <p:cNvPr id="753" name="MEDDEV 2.7.1 rev 4 - 2016… MEDDEV 2.7.1 rev 4 - 2016 KLİNİK DEĞERLENDİRME: ÜRETİCİLER VE ONAYLAYICI KURULUŞLAR İÇİN BİR KILAVUZ" descr="MEDDEV 2.7.1 rev 4 - 2016… MEDDEV 2.7.1 rev 4 - 2016 KLİNİK DEĞERLENDİRME: ÜRETİCİLER VE ONAYLAYICI KURULUŞLAR İÇİN BİR KILAVUZ"/>
            <p:cNvPicPr>
              <a:picLocks/>
            </p:cNvPicPr>
            <p:nvPr/>
          </p:nvPicPr>
          <p:blipFill>
            <a:blip r:embed="rId2"/>
            <a:stretch>
              <a:fillRect/>
            </a:stretch>
          </p:blipFill>
          <p:spPr>
            <a:xfrm>
              <a:off x="0" y="0"/>
              <a:ext cx="10210800" cy="2752725"/>
            </a:xfrm>
            <a:prstGeom prst="rect">
              <a:avLst/>
            </a:prstGeom>
            <a:effectLst/>
          </p:spPr>
        </p:pic>
      </p:grpSp>
      <p:grpSp>
        <p:nvGrpSpPr>
          <p:cNvPr id="758" name="!"/>
          <p:cNvGrpSpPr/>
          <p:nvPr/>
        </p:nvGrpSpPr>
        <p:grpSpPr>
          <a:xfrm>
            <a:off x="47485" y="88085"/>
            <a:ext cx="768630" cy="1906630"/>
            <a:chOff x="0" y="0"/>
            <a:chExt cx="768629" cy="1906629"/>
          </a:xfrm>
        </p:grpSpPr>
        <p:sp>
          <p:nvSpPr>
            <p:cNvPr id="757" name="!"/>
            <p:cNvSpPr txBox="1"/>
            <p:nvPr/>
          </p:nvSpPr>
          <p:spPr>
            <a:xfrm>
              <a:off x="76200" y="76200"/>
              <a:ext cx="616230" cy="1754230"/>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9900" b="1">
                  <a:solidFill>
                    <a:schemeClr val="accent5"/>
                  </a:solidFill>
                </a:defRPr>
              </a:lvl1pPr>
            </a:lstStyle>
            <a:p>
              <a:r>
                <a:t>!</a:t>
              </a:r>
            </a:p>
          </p:txBody>
        </p:sp>
        <p:pic>
          <p:nvPicPr>
            <p:cNvPr id="756" name="! !" descr="! !"/>
            <p:cNvPicPr>
              <a:picLocks/>
            </p:cNvPicPr>
            <p:nvPr/>
          </p:nvPicPr>
          <p:blipFill>
            <a:blip r:embed="rId3"/>
            <a:stretch>
              <a:fillRect/>
            </a:stretch>
          </p:blipFill>
          <p:spPr>
            <a:xfrm>
              <a:off x="0" y="0"/>
              <a:ext cx="768630" cy="1906630"/>
            </a:xfrm>
            <a:prstGeom prst="rect">
              <a:avLst/>
            </a:prstGeom>
            <a:effectLst/>
          </p:spPr>
        </p:pic>
      </p:grpSp>
      <p:sp>
        <p:nvSpPr>
          <p:cNvPr id="2" name="Slide Number Placeholder 1">
            <a:extLst>
              <a:ext uri="{FF2B5EF4-FFF2-40B4-BE49-F238E27FC236}">
                <a16:creationId xmlns:a16="http://schemas.microsoft.com/office/drawing/2014/main" id="{FB46E8D0-BB50-9787-E47B-C18B47C8CBC4}"/>
              </a:ext>
            </a:extLst>
          </p:cNvPr>
          <p:cNvSpPr>
            <a:spLocks noGrp="1"/>
          </p:cNvSpPr>
          <p:nvPr>
            <p:ph type="sldNum" sz="quarter" idx="2"/>
          </p:nvPr>
        </p:nvSpPr>
        <p:spPr/>
        <p:txBody>
          <a:bodyPr/>
          <a:lstStyle/>
          <a:p>
            <a:fld id="{86CB4B4D-7CA3-9044-876B-883B54F8677D}" type="slidenum">
              <a:rPr lang="en-US" smtClean="0"/>
              <a:t>95</a:t>
            </a:fld>
            <a:endParaRPr lang="en-US"/>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 name="6. General principles of clinical evaluation…"/>
          <p:cNvSpPr txBox="1">
            <a:spLocks noGrp="1"/>
          </p:cNvSpPr>
          <p:nvPr>
            <p:ph type="body" sz="half" idx="1"/>
          </p:nvPr>
        </p:nvSpPr>
        <p:spPr>
          <a:xfrm>
            <a:off x="1206500" y="4248504"/>
            <a:ext cx="9779000" cy="8683470"/>
          </a:xfrm>
          <a:prstGeom prst="rect">
            <a:avLst/>
          </a:prstGeom>
        </p:spPr>
        <p:txBody>
          <a:bodyPr/>
          <a:lstStyle/>
          <a:p>
            <a:pPr marL="469391" indent="-469391" defTabSz="1877520">
              <a:spcBef>
                <a:spcPts val="3400"/>
              </a:spcBef>
              <a:defRPr sz="2695" b="1">
                <a:solidFill>
                  <a:srgbClr val="5E5E5E"/>
                </a:solidFill>
              </a:defRPr>
            </a:pPr>
            <a:r>
              <a:t>6. General principles of clinical evaluation</a:t>
            </a:r>
          </a:p>
          <a:p>
            <a:pPr marL="469391" indent="-469391" defTabSz="1877520">
              <a:spcBef>
                <a:spcPts val="3400"/>
              </a:spcBef>
              <a:defRPr sz="3387" b="1">
                <a:solidFill>
                  <a:srgbClr val="929292"/>
                </a:solidFill>
              </a:defRPr>
            </a:pPr>
            <a:r>
              <a:rPr>
                <a:ln w="12700" cap="flat">
                  <a:solidFill>
                    <a:srgbClr val="000000"/>
                  </a:solidFill>
                  <a:prstDash val="solid"/>
                  <a:miter lim="400000"/>
                </a:ln>
                <a:solidFill>
                  <a:schemeClr val="accent6"/>
                </a:solidFill>
                <a:effectLst>
                  <a:outerShdw blurRad="9779" dist="48895" dir="18900000" rotWithShape="0">
                    <a:srgbClr val="000000"/>
                  </a:outerShdw>
                </a:effectLst>
              </a:rPr>
              <a:t>6.1. What is clinical evaluation?</a:t>
            </a:r>
            <a:r>
              <a:t> </a:t>
            </a:r>
          </a:p>
          <a:p>
            <a:pPr marL="469391" indent="-469391" defTabSz="1877520">
              <a:spcBef>
                <a:spcPts val="3400"/>
              </a:spcBef>
              <a:defRPr sz="3234" b="1">
                <a:ln w="12700" cap="flat">
                  <a:solidFill>
                    <a:srgbClr val="000000"/>
                  </a:solidFill>
                  <a:prstDash val="solid"/>
                  <a:miter lim="400000"/>
                </a:ln>
                <a:solidFill>
                  <a:schemeClr val="accent5"/>
                </a:solidFill>
              </a:defRPr>
            </a:pPr>
            <a:r>
              <a:t>Conformity to the Essential Requirements can only be assumed when the following items are aligned with each other: </a:t>
            </a:r>
            <a:endParaRPr sz="924">
              <a:latin typeface="Times Roman"/>
              <a:ea typeface="Times Roman"/>
              <a:cs typeface="Times Roman"/>
              <a:sym typeface="Times Roman"/>
            </a:endParaRPr>
          </a:p>
          <a:p>
            <a:pPr marL="469391" indent="-469391" defTabSz="1877520">
              <a:spcBef>
                <a:spcPts val="3400"/>
              </a:spcBef>
              <a:defRPr sz="2695" b="1">
                <a:solidFill>
                  <a:srgbClr val="929292"/>
                </a:solidFill>
              </a:defRPr>
            </a:pPr>
            <a:r>
              <a:rPr>
                <a:ln w="12700" cap="flat">
                  <a:solidFill>
                    <a:srgbClr val="000000"/>
                  </a:solidFill>
                  <a:prstDash val="solid"/>
                  <a:miter lim="400000"/>
                </a:ln>
                <a:solidFill>
                  <a:schemeClr val="accent1"/>
                </a:solidFill>
              </a:rPr>
              <a:t>the information materials supplied by the manufacturer</a:t>
            </a:r>
            <a:r>
              <a:t> (the</a:t>
            </a:r>
            <a:r>
              <a:rPr cap="all"/>
              <a:t> labelling, instructions for use, available promotional materials</a:t>
            </a:r>
            <a:r>
              <a:t>, including </a:t>
            </a:r>
            <a:r>
              <a:rPr cap="all"/>
              <a:t>accompanying documents</a:t>
            </a:r>
            <a:r>
              <a:t> foreseen by the manufacturer) </a:t>
            </a:r>
            <a:endParaRPr sz="924">
              <a:latin typeface="Times Roman"/>
              <a:ea typeface="Times Roman"/>
              <a:cs typeface="Times Roman"/>
              <a:sym typeface="Times Roman"/>
            </a:endParaRPr>
          </a:p>
          <a:p>
            <a:pPr marL="469391" indent="-469391" defTabSz="1877520">
              <a:spcBef>
                <a:spcPts val="3400"/>
              </a:spcBef>
              <a:defRPr sz="2695" b="1">
                <a:solidFill>
                  <a:srgbClr val="929292"/>
                </a:solidFill>
              </a:defRPr>
            </a:pPr>
            <a:r>
              <a:t>the </a:t>
            </a:r>
            <a:r>
              <a:rPr>
                <a:ln w="12700" cap="flat">
                  <a:solidFill>
                    <a:srgbClr val="000000"/>
                  </a:solidFill>
                  <a:prstDash val="solid"/>
                  <a:miter lim="400000"/>
                </a:ln>
                <a:solidFill>
                  <a:schemeClr val="accent1"/>
                </a:solidFill>
              </a:rPr>
              <a:t>clinical evaluation</a:t>
            </a:r>
            <a:r>
              <a:t> (the </a:t>
            </a:r>
            <a:r>
              <a:rPr cap="all"/>
              <a:t>device description</a:t>
            </a:r>
            <a:r>
              <a:t> used for the clinical evaluation, </a:t>
            </a:r>
            <a:r>
              <a:rPr cap="all"/>
              <a:t>other contents</a:t>
            </a:r>
            <a:r>
              <a:t> of the clinical evaluation report) </a:t>
            </a:r>
            <a:endParaRPr sz="924">
              <a:latin typeface="Times Roman"/>
              <a:ea typeface="Times Roman"/>
              <a:cs typeface="Times Roman"/>
              <a:sym typeface="Times Roman"/>
            </a:endParaRPr>
          </a:p>
          <a:p>
            <a:pPr marL="469391" indent="-469391" defTabSz="1877520">
              <a:spcBef>
                <a:spcPts val="3400"/>
              </a:spcBef>
              <a:defRPr sz="2695" b="1">
                <a:solidFill>
                  <a:srgbClr val="929292"/>
                </a:solidFill>
              </a:defRPr>
            </a:pPr>
            <a:r>
              <a:t>the </a:t>
            </a:r>
            <a:r>
              <a:rPr>
                <a:ln w="12700" cap="flat">
                  <a:solidFill>
                    <a:srgbClr val="000000"/>
                  </a:solidFill>
                  <a:prstDash val="solid"/>
                  <a:miter lim="400000"/>
                </a:ln>
                <a:solidFill>
                  <a:schemeClr val="accent1"/>
                </a:solidFill>
              </a:rPr>
              <a:t>available clinical data</a:t>
            </a:r>
            <a:r>
              <a:t> (such as results of </a:t>
            </a:r>
            <a:r>
              <a:rPr cap="all"/>
              <a:t>Clinical Investigations, publications, PMS studies</a:t>
            </a:r>
            <a:r>
              <a:t>, etc.). </a:t>
            </a:r>
            <a:br>
              <a:rPr sz="924">
                <a:latin typeface="Times Roman"/>
                <a:ea typeface="Times Roman"/>
                <a:cs typeface="Times Roman"/>
                <a:sym typeface="Times Roman"/>
              </a:rPr>
            </a:br>
            <a:endParaRPr sz="924">
              <a:latin typeface="Times Roman"/>
              <a:ea typeface="Times Roman"/>
              <a:cs typeface="Times Roman"/>
              <a:sym typeface="Times Roman"/>
            </a:endParaRPr>
          </a:p>
        </p:txBody>
      </p:sp>
      <p:sp>
        <p:nvSpPr>
          <p:cNvPr id="761" name="MEDDEV 2.7.1 rev 4 - 2016…"/>
          <p:cNvSpPr txBox="1">
            <a:spLocks noGrp="1"/>
          </p:cNvSpPr>
          <p:nvPr>
            <p:ph type="title"/>
          </p:nvPr>
        </p:nvSpPr>
        <p:spPr>
          <a:xfrm>
            <a:off x="1206500" y="1079500"/>
            <a:ext cx="9779000" cy="2219325"/>
          </a:xfrm>
          <a:prstGeom prst="rect">
            <a:avLst/>
          </a:prstGeom>
          <a:ln w="9525">
            <a:round/>
          </a:ln>
        </p:spPr>
        <p:txBody>
          <a:bodyPr/>
          <a:lstStyle/>
          <a:p>
            <a:pPr algn="ctr" defTabSz="1121635">
              <a:defRPr sz="3910" spc="-78">
                <a:ln w="12700" cap="flat">
                  <a:solidFill>
                    <a:srgbClr val="000000"/>
                  </a:solidFill>
                  <a:prstDash val="solid"/>
                  <a:miter lim="400000"/>
                </a:ln>
                <a:solidFill>
                  <a:schemeClr val="accent6">
                    <a:satOff val="-16844"/>
                    <a:lumOff val="-30747"/>
                  </a:schemeClr>
                </a:solidFill>
              </a:defRPr>
            </a:pPr>
            <a:r>
              <a:rPr u="sng">
                <a:solidFill>
                  <a:schemeClr val="accent1"/>
                </a:solidFill>
              </a:rPr>
              <a:t>MEDDEV 2.7.1 rev 4 - 2016</a:t>
            </a:r>
            <a:r>
              <a:t> </a:t>
            </a:r>
          </a:p>
          <a:p>
            <a:pPr algn="ctr" defTabSz="1121635">
              <a:defRPr sz="3910" spc="-78">
                <a:ln w="12700" cap="flat">
                  <a:solidFill>
                    <a:srgbClr val="000000"/>
                  </a:solidFill>
                  <a:prstDash val="solid"/>
                  <a:miter lim="400000"/>
                </a:ln>
                <a:solidFill>
                  <a:schemeClr val="accent6">
                    <a:satOff val="-16844"/>
                    <a:lumOff val="-30747"/>
                  </a:schemeClr>
                </a:solidFill>
              </a:defRPr>
            </a:pPr>
            <a:r>
              <a:rPr>
                <a:solidFill>
                  <a:schemeClr val="accent1">
                    <a:hueOff val="114395"/>
                    <a:lumOff val="-24975"/>
                  </a:schemeClr>
                </a:solidFill>
              </a:rPr>
              <a:t>CLINICAL EVALUATION:</a:t>
            </a:r>
            <a:br>
              <a:rPr>
                <a:solidFill>
                  <a:schemeClr val="accent1">
                    <a:hueOff val="114395"/>
                    <a:lumOff val="-24975"/>
                  </a:schemeClr>
                </a:solidFill>
              </a:rPr>
            </a:br>
            <a:r>
              <a:rPr>
                <a:solidFill>
                  <a:schemeClr val="accent1">
                    <a:hueOff val="114395"/>
                    <a:lumOff val="-24975"/>
                  </a:schemeClr>
                </a:solidFill>
              </a:rPr>
              <a:t>A GUIDE FOR MANUFACTURERS AND NOTIFIED BODIES</a:t>
            </a:r>
            <a:r>
              <a:t> </a:t>
            </a:r>
            <a:endParaRPr sz="552" spc="-11"/>
          </a:p>
          <a:p>
            <a:pPr algn="ctr" defTabSz="1121635">
              <a:defRPr sz="3910" spc="-78">
                <a:ln w="12700" cap="flat">
                  <a:solidFill>
                    <a:srgbClr val="000000"/>
                  </a:solidFill>
                  <a:prstDash val="solid"/>
                  <a:miter lim="400000"/>
                </a:ln>
                <a:solidFill>
                  <a:schemeClr val="accent6">
                    <a:satOff val="-16844"/>
                    <a:lumOff val="-30747"/>
                  </a:schemeClr>
                </a:solidFill>
              </a:defRPr>
            </a:pPr>
            <a:endParaRPr sz="552" spc="-11"/>
          </a:p>
        </p:txBody>
      </p:sp>
      <p:sp>
        <p:nvSpPr>
          <p:cNvPr id="762" name="6. Klinik değerlendirme genel ilkeleri…"/>
          <p:cNvSpPr txBox="1"/>
          <p:nvPr/>
        </p:nvSpPr>
        <p:spPr>
          <a:xfrm>
            <a:off x="13474700" y="4261204"/>
            <a:ext cx="9779000" cy="8404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505967" indent="-505967" algn="l" defTabSz="2023821">
              <a:lnSpc>
                <a:spcPct val="90000"/>
              </a:lnSpc>
              <a:spcBef>
                <a:spcPts val="3700"/>
              </a:spcBef>
              <a:buSzPct val="123000"/>
              <a:buChar char="•"/>
              <a:defRPr sz="2905" b="1"/>
            </a:pPr>
            <a:r>
              <a:rPr>
                <a:solidFill>
                  <a:srgbClr val="929292"/>
                </a:solidFill>
              </a:rPr>
              <a:t>6. Klinik değerlendirme genel ilkeleri</a:t>
            </a:r>
          </a:p>
          <a:p>
            <a:pPr marL="505967" indent="-505967" algn="l" defTabSz="2023821">
              <a:lnSpc>
                <a:spcPct val="90000"/>
              </a:lnSpc>
              <a:spcBef>
                <a:spcPts val="3700"/>
              </a:spcBef>
              <a:buSzPct val="123000"/>
              <a:buChar char="•"/>
              <a:defRPr sz="3652" b="1">
                <a:ln w="12700" cap="flat">
                  <a:solidFill>
                    <a:srgbClr val="000000"/>
                  </a:solidFill>
                  <a:prstDash val="solid"/>
                  <a:miter lim="400000"/>
                </a:ln>
                <a:solidFill>
                  <a:schemeClr val="accent6"/>
                </a:solidFill>
                <a:effectLst>
                  <a:outerShdw blurRad="10541" dist="52705" dir="18900000" rotWithShape="0">
                    <a:srgbClr val="000000"/>
                  </a:outerShdw>
                </a:effectLst>
              </a:defRPr>
            </a:pPr>
            <a:r>
              <a:t>6.1 Klinik değerlendirme nedir?</a:t>
            </a:r>
          </a:p>
          <a:p>
            <a:pPr marL="505967" indent="-505967" algn="l" defTabSz="2023821">
              <a:lnSpc>
                <a:spcPct val="90000"/>
              </a:lnSpc>
              <a:spcBef>
                <a:spcPts val="3700"/>
              </a:spcBef>
              <a:buSzPct val="123000"/>
              <a:buChar char="•"/>
              <a:defRPr sz="2905" b="1"/>
            </a:pPr>
            <a:r>
              <a:t>‘‘</a:t>
            </a:r>
            <a:r>
              <a:rPr sz="3237">
                <a:ln w="12700" cap="flat">
                  <a:solidFill>
                    <a:srgbClr val="000000"/>
                  </a:solidFill>
                  <a:prstDash val="solid"/>
                  <a:miter lim="400000"/>
                </a:ln>
                <a:solidFill>
                  <a:schemeClr val="accent5"/>
                </a:solidFill>
              </a:rPr>
              <a:t>Temel gereklere uygunluk ancak aşağıdaki maddeler birbiri ile uyumlu ise sağlanabilir:</a:t>
            </a:r>
          </a:p>
          <a:p>
            <a:pPr marL="1011936" lvl="1" indent="-505968" algn="l" defTabSz="2023821">
              <a:lnSpc>
                <a:spcPct val="90000"/>
              </a:lnSpc>
              <a:spcBef>
                <a:spcPts val="3700"/>
              </a:spcBef>
              <a:buSzPct val="123000"/>
              <a:buChar char="•"/>
              <a:defRPr sz="2905" b="1"/>
            </a:pPr>
            <a:r>
              <a:rPr>
                <a:ln w="12700" cap="flat">
                  <a:solidFill>
                    <a:srgbClr val="000000"/>
                  </a:solidFill>
                  <a:prstDash val="solid"/>
                  <a:miter lim="400000"/>
                </a:ln>
                <a:solidFill>
                  <a:schemeClr val="accent1"/>
                </a:solidFill>
              </a:rPr>
              <a:t>Üretici tarafından sağlanan bilgilendirme belgeleri</a:t>
            </a:r>
            <a:r>
              <a:t> (</a:t>
            </a:r>
            <a:r>
              <a:rPr cap="all"/>
              <a:t>etİket, kullanma kılavuzu</a:t>
            </a:r>
            <a:r>
              <a:t>, üretici tarafından sunulan </a:t>
            </a:r>
            <a:r>
              <a:rPr cap="all"/>
              <a:t>tanıtıcı belgeler</a:t>
            </a:r>
            <a:r>
              <a:t>)</a:t>
            </a:r>
          </a:p>
          <a:p>
            <a:pPr marL="1011936" lvl="1" indent="-505968" algn="l" defTabSz="2023821">
              <a:lnSpc>
                <a:spcPct val="90000"/>
              </a:lnSpc>
              <a:spcBef>
                <a:spcPts val="3700"/>
              </a:spcBef>
              <a:buSzPct val="123000"/>
              <a:buChar char="•"/>
              <a:defRPr sz="2905" b="1"/>
            </a:pPr>
            <a:r>
              <a:rPr>
                <a:ln w="12700" cap="flat">
                  <a:solidFill>
                    <a:srgbClr val="000000"/>
                  </a:solidFill>
                  <a:prstDash val="solid"/>
                  <a:miter lim="400000"/>
                </a:ln>
                <a:solidFill>
                  <a:schemeClr val="accent1"/>
                </a:solidFill>
              </a:rPr>
              <a:t>Klinik değerlendirme</a:t>
            </a:r>
            <a:r>
              <a:t> (klinik değerlendirmede kullanılan </a:t>
            </a:r>
            <a:r>
              <a:rPr cap="all"/>
              <a:t>tıbbİ cİhaz tanımı</a:t>
            </a:r>
            <a:r>
              <a:t>, klinik değerlendirme raporunda yer alan </a:t>
            </a:r>
            <a:r>
              <a:rPr cap="all"/>
              <a:t>dİğer İçerİk</a:t>
            </a:r>
            <a:r>
              <a:t>)</a:t>
            </a:r>
          </a:p>
          <a:p>
            <a:pPr marL="1011936" lvl="1" indent="-505968" algn="l" defTabSz="2023821">
              <a:lnSpc>
                <a:spcPct val="90000"/>
              </a:lnSpc>
              <a:spcBef>
                <a:spcPts val="3700"/>
              </a:spcBef>
              <a:buSzPct val="123000"/>
              <a:buChar char="•"/>
              <a:defRPr sz="2905" b="1"/>
            </a:pPr>
            <a:r>
              <a:rPr>
                <a:ln w="12700" cap="flat">
                  <a:solidFill>
                    <a:srgbClr val="000000"/>
                  </a:solidFill>
                  <a:prstDash val="solid"/>
                  <a:miter lim="400000"/>
                </a:ln>
                <a:solidFill>
                  <a:schemeClr val="accent1"/>
                </a:solidFill>
              </a:rPr>
              <a:t>Elde edilen klinik veriler </a:t>
            </a:r>
            <a:r>
              <a:t>(</a:t>
            </a:r>
            <a:r>
              <a:rPr cap="all"/>
              <a:t>klİnİk araştırmalar, yayınlar, pİyasaya arz sonrası gözetİm çalışmaları</a:t>
            </a:r>
            <a:r>
              <a:t>, vb.’’</a:t>
            </a:r>
          </a:p>
        </p:txBody>
      </p:sp>
      <p:grpSp>
        <p:nvGrpSpPr>
          <p:cNvPr id="765" name="MEDDEV 2.7.1 rev 4 - 2016…"/>
          <p:cNvGrpSpPr/>
          <p:nvPr/>
        </p:nvGrpSpPr>
        <p:grpSpPr>
          <a:xfrm>
            <a:off x="13258800" y="952500"/>
            <a:ext cx="10210800" cy="2752725"/>
            <a:chOff x="0" y="0"/>
            <a:chExt cx="10210800" cy="2752725"/>
          </a:xfrm>
        </p:grpSpPr>
        <p:sp>
          <p:nvSpPr>
            <p:cNvPr id="764" name="MEDDEV 2.7.1 rev 4 - 2016…"/>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rPr u="sng">
                  <a:solidFill>
                    <a:schemeClr val="accent1"/>
                  </a:solidFill>
                </a:rPr>
                <a:t>MEDDEV 2.7.1 rev 4 - 2016</a:t>
              </a:r>
              <a:r>
                <a:t>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KLİNİK DEĞERLENDİRME: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ÜRETİCİLER VE ONAYLAYICI KURULUŞLAR İÇİN BİR KILAVUZ</a:t>
              </a:r>
            </a:p>
          </p:txBody>
        </p:sp>
        <p:pic>
          <p:nvPicPr>
            <p:cNvPr id="763" name="MEDDEV 2.7.1 rev 4 - 2016… MEDDEV 2.7.1 rev 4 - 2016 KLİNİK DEĞERLENDİRME: ÜRETİCİLER VE ONAYLAYICI KURULUŞLAR İÇİN BİR KILAVUZ" descr="MEDDEV 2.7.1 rev 4 - 2016… MEDDEV 2.7.1 rev 4 - 2016 KLİNİK DEĞERLENDİRME: ÜRETİCİLER VE ONAYLAYICI KURULUŞLAR İÇİN BİR KILAVUZ"/>
            <p:cNvPicPr>
              <a:picLocks/>
            </p:cNvPicPr>
            <p:nvPr/>
          </p:nvPicPr>
          <p:blipFill>
            <a:blip r:embed="rId2"/>
            <a:stretch>
              <a:fillRect/>
            </a:stretch>
          </p:blipFill>
          <p:spPr>
            <a:xfrm>
              <a:off x="0" y="0"/>
              <a:ext cx="10210800" cy="2752725"/>
            </a:xfrm>
            <a:prstGeom prst="rect">
              <a:avLst/>
            </a:prstGeom>
            <a:effectLst/>
          </p:spPr>
        </p:pic>
      </p:grpSp>
      <p:grpSp>
        <p:nvGrpSpPr>
          <p:cNvPr id="768" name="!"/>
          <p:cNvGrpSpPr/>
          <p:nvPr/>
        </p:nvGrpSpPr>
        <p:grpSpPr>
          <a:xfrm>
            <a:off x="47485" y="88085"/>
            <a:ext cx="768630" cy="1906630"/>
            <a:chOff x="0" y="0"/>
            <a:chExt cx="768629" cy="1906629"/>
          </a:xfrm>
        </p:grpSpPr>
        <p:sp>
          <p:nvSpPr>
            <p:cNvPr id="767" name="!"/>
            <p:cNvSpPr txBox="1"/>
            <p:nvPr/>
          </p:nvSpPr>
          <p:spPr>
            <a:xfrm>
              <a:off x="76200" y="76200"/>
              <a:ext cx="616230" cy="1754230"/>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9900" b="1">
                  <a:solidFill>
                    <a:schemeClr val="accent5"/>
                  </a:solidFill>
                </a:defRPr>
              </a:lvl1pPr>
            </a:lstStyle>
            <a:p>
              <a:r>
                <a:t>!</a:t>
              </a:r>
            </a:p>
          </p:txBody>
        </p:sp>
        <p:pic>
          <p:nvPicPr>
            <p:cNvPr id="766" name="! !" descr="! !"/>
            <p:cNvPicPr>
              <a:picLocks/>
            </p:cNvPicPr>
            <p:nvPr/>
          </p:nvPicPr>
          <p:blipFill>
            <a:blip r:embed="rId3"/>
            <a:stretch>
              <a:fillRect/>
            </a:stretch>
          </p:blipFill>
          <p:spPr>
            <a:xfrm>
              <a:off x="0" y="0"/>
              <a:ext cx="768630" cy="1906630"/>
            </a:xfrm>
            <a:prstGeom prst="rect">
              <a:avLst/>
            </a:prstGeom>
            <a:effectLst/>
          </p:spPr>
        </p:pic>
      </p:grpSp>
      <p:sp>
        <p:nvSpPr>
          <p:cNvPr id="2" name="Slide Number Placeholder 1">
            <a:extLst>
              <a:ext uri="{FF2B5EF4-FFF2-40B4-BE49-F238E27FC236}">
                <a16:creationId xmlns:a16="http://schemas.microsoft.com/office/drawing/2014/main" id="{465F2EA7-04CA-B540-066C-A6400FD43BAC}"/>
              </a:ext>
            </a:extLst>
          </p:cNvPr>
          <p:cNvSpPr>
            <a:spLocks noGrp="1"/>
          </p:cNvSpPr>
          <p:nvPr>
            <p:ph type="sldNum" sz="quarter" idx="2"/>
          </p:nvPr>
        </p:nvSpPr>
        <p:spPr/>
        <p:txBody>
          <a:bodyPr/>
          <a:lstStyle/>
          <a:p>
            <a:fld id="{86CB4B4D-7CA3-9044-876B-883B54F8677D}" type="slidenum">
              <a:rPr lang="en-US" smtClean="0"/>
              <a:t>96</a:t>
            </a:fld>
            <a:endParaRPr lang="en-US"/>
          </a:p>
        </p:txBody>
      </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 name="6. General principles of clinical evaluation…"/>
          <p:cNvSpPr txBox="1">
            <a:spLocks noGrp="1"/>
          </p:cNvSpPr>
          <p:nvPr>
            <p:ph type="body" sz="half" idx="1"/>
          </p:nvPr>
        </p:nvSpPr>
        <p:spPr>
          <a:prstGeom prst="rect">
            <a:avLst/>
          </a:prstGeom>
        </p:spPr>
        <p:txBody>
          <a:bodyPr/>
          <a:lstStyle/>
          <a:p>
            <a:pPr marL="524255" indent="-524255" defTabSz="2096971">
              <a:spcBef>
                <a:spcPts val="3800"/>
              </a:spcBef>
              <a:defRPr sz="3010" b="1">
                <a:solidFill>
                  <a:srgbClr val="5E5E5E"/>
                </a:solidFill>
              </a:defRPr>
            </a:pPr>
            <a:r>
              <a:t>6. General principles of clinical evaluation</a:t>
            </a:r>
          </a:p>
          <a:p>
            <a:pPr marL="524255" indent="-524255" defTabSz="2096971">
              <a:spcBef>
                <a:spcPts val="3800"/>
              </a:spcBef>
              <a:defRPr sz="3784" b="1">
                <a:solidFill>
                  <a:srgbClr val="929292"/>
                </a:solidFill>
              </a:defRPr>
            </a:pPr>
            <a:r>
              <a:rPr>
                <a:ln w="12700" cap="flat">
                  <a:solidFill>
                    <a:srgbClr val="000000"/>
                  </a:solidFill>
                  <a:prstDash val="solid"/>
                  <a:miter lim="400000"/>
                </a:ln>
                <a:solidFill>
                  <a:schemeClr val="accent6"/>
                </a:solidFill>
                <a:effectLst>
                  <a:outerShdw blurRad="10922" dist="54610" dir="18900000" rotWithShape="0">
                    <a:srgbClr val="000000"/>
                  </a:outerShdw>
                </a:effectLst>
              </a:rPr>
              <a:t>6.1. What is clinical evaluation?</a:t>
            </a:r>
            <a:r>
              <a:t> </a:t>
            </a:r>
          </a:p>
          <a:p>
            <a:pPr marL="524255" indent="-524255" defTabSz="2096971">
              <a:spcBef>
                <a:spcPts val="3800"/>
              </a:spcBef>
              <a:defRPr sz="3010" b="1">
                <a:solidFill>
                  <a:srgbClr val="929292"/>
                </a:solidFill>
              </a:defRPr>
            </a:pPr>
            <a:r>
              <a:t>Particularly, evaluators should address if the following points are </a:t>
            </a:r>
            <a:r>
              <a:rPr>
                <a:ln w="12700" cap="flat">
                  <a:solidFill>
                    <a:srgbClr val="000000"/>
                  </a:solidFill>
                  <a:prstDash val="solid"/>
                  <a:miter lim="400000"/>
                </a:ln>
                <a:solidFill>
                  <a:schemeClr val="accent5"/>
                </a:solidFill>
              </a:rPr>
              <a:t>adequately supported by sufficient clinical evidence:</a:t>
            </a:r>
          </a:p>
          <a:p>
            <a:pPr marL="1048511" lvl="1" indent="-524255" defTabSz="2096971">
              <a:spcBef>
                <a:spcPts val="3800"/>
              </a:spcBef>
              <a:defRPr sz="3010" b="1">
                <a:solidFill>
                  <a:srgbClr val="929292"/>
                </a:solidFill>
              </a:defRPr>
            </a:pPr>
            <a:r>
              <a:rPr>
                <a:ln w="12700" cap="flat">
                  <a:solidFill>
                    <a:srgbClr val="000000"/>
                  </a:solidFill>
                  <a:prstDash val="solid"/>
                  <a:miter lim="400000"/>
                </a:ln>
                <a:solidFill>
                  <a:schemeClr val="accent1"/>
                </a:solidFill>
              </a:rPr>
              <a:t>the intended purpose described in the information materials supplied by the manufacturer</a:t>
            </a:r>
            <a:r>
              <a:t> (including for all medical indications); </a:t>
            </a:r>
            <a:endParaRPr sz="1032">
              <a:latin typeface="Times Roman"/>
              <a:ea typeface="Times Roman"/>
              <a:cs typeface="Times Roman"/>
              <a:sym typeface="Times Roman"/>
            </a:endParaRPr>
          </a:p>
          <a:p>
            <a:pPr marL="1048511" lvl="1" indent="-524255" defTabSz="2096971">
              <a:spcBef>
                <a:spcPts val="3800"/>
              </a:spcBef>
              <a:defRPr sz="3010" b="1">
                <a:solidFill>
                  <a:srgbClr val="929292"/>
                </a:solidFill>
              </a:defRPr>
            </a:pPr>
            <a:r>
              <a:rPr>
                <a:ln w="12700" cap="flat">
                  <a:solidFill>
                    <a:srgbClr val="000000"/>
                  </a:solidFill>
                  <a:prstDash val="solid"/>
                  <a:miter lim="400000"/>
                </a:ln>
                <a:solidFill>
                  <a:schemeClr val="accent1"/>
                </a:solidFill>
              </a:rPr>
              <a:t>the clinical performance and benefits described in the information materials supplied by the manufacturer</a:t>
            </a:r>
            <a:r>
              <a:t> (including, for example, any claims on product performance and safety); </a:t>
            </a:r>
          </a:p>
        </p:txBody>
      </p:sp>
      <p:sp>
        <p:nvSpPr>
          <p:cNvPr id="771" name="MEDDEV 2.7.1 rev 4 - 2016…"/>
          <p:cNvSpPr txBox="1">
            <a:spLocks noGrp="1"/>
          </p:cNvSpPr>
          <p:nvPr>
            <p:ph type="title"/>
          </p:nvPr>
        </p:nvSpPr>
        <p:spPr>
          <a:xfrm>
            <a:off x="1206500" y="1079500"/>
            <a:ext cx="9779000" cy="2219325"/>
          </a:xfrm>
          <a:prstGeom prst="rect">
            <a:avLst/>
          </a:prstGeom>
          <a:ln w="9525">
            <a:round/>
          </a:ln>
        </p:spPr>
        <p:txBody>
          <a:bodyPr/>
          <a:lstStyle/>
          <a:p>
            <a:pPr algn="ctr" defTabSz="1121635">
              <a:defRPr sz="3910" spc="-78">
                <a:ln w="12700" cap="flat">
                  <a:solidFill>
                    <a:srgbClr val="000000"/>
                  </a:solidFill>
                  <a:prstDash val="solid"/>
                  <a:miter lim="400000"/>
                </a:ln>
                <a:solidFill>
                  <a:schemeClr val="accent6">
                    <a:satOff val="-16844"/>
                    <a:lumOff val="-30747"/>
                  </a:schemeClr>
                </a:solidFill>
              </a:defRPr>
            </a:pPr>
            <a:r>
              <a:rPr u="sng">
                <a:solidFill>
                  <a:schemeClr val="accent1"/>
                </a:solidFill>
              </a:rPr>
              <a:t>MEDDEV 2.7.1 rev 4 - 2016</a:t>
            </a:r>
            <a:r>
              <a:t> </a:t>
            </a:r>
          </a:p>
          <a:p>
            <a:pPr algn="ctr" defTabSz="1121635">
              <a:defRPr sz="3910" spc="-78">
                <a:ln w="12700" cap="flat">
                  <a:solidFill>
                    <a:srgbClr val="000000"/>
                  </a:solidFill>
                  <a:prstDash val="solid"/>
                  <a:miter lim="400000"/>
                </a:ln>
                <a:solidFill>
                  <a:schemeClr val="accent6">
                    <a:satOff val="-16844"/>
                    <a:lumOff val="-30747"/>
                  </a:schemeClr>
                </a:solidFill>
              </a:defRPr>
            </a:pPr>
            <a:r>
              <a:rPr>
                <a:solidFill>
                  <a:schemeClr val="accent1">
                    <a:hueOff val="114395"/>
                    <a:lumOff val="-24975"/>
                  </a:schemeClr>
                </a:solidFill>
              </a:rPr>
              <a:t>CLINICAL EVALUATION:</a:t>
            </a:r>
            <a:br>
              <a:rPr>
                <a:solidFill>
                  <a:schemeClr val="accent1">
                    <a:hueOff val="114395"/>
                    <a:lumOff val="-24975"/>
                  </a:schemeClr>
                </a:solidFill>
              </a:rPr>
            </a:br>
            <a:r>
              <a:rPr>
                <a:solidFill>
                  <a:schemeClr val="accent1">
                    <a:hueOff val="114395"/>
                    <a:lumOff val="-24975"/>
                  </a:schemeClr>
                </a:solidFill>
              </a:rPr>
              <a:t>A GUIDE FOR MANUFACTURERS AND NOTIFIED BODIES</a:t>
            </a:r>
            <a:r>
              <a:t> </a:t>
            </a:r>
            <a:endParaRPr sz="552" spc="-11"/>
          </a:p>
          <a:p>
            <a:pPr algn="ctr" defTabSz="1121635">
              <a:defRPr sz="3910" spc="-78">
                <a:ln w="12700" cap="flat">
                  <a:solidFill>
                    <a:srgbClr val="000000"/>
                  </a:solidFill>
                  <a:prstDash val="solid"/>
                  <a:miter lim="400000"/>
                </a:ln>
                <a:solidFill>
                  <a:schemeClr val="accent6">
                    <a:satOff val="-16844"/>
                    <a:lumOff val="-30747"/>
                  </a:schemeClr>
                </a:solidFill>
              </a:defRPr>
            </a:pPr>
            <a:endParaRPr sz="552" spc="-11"/>
          </a:p>
        </p:txBody>
      </p:sp>
      <p:sp>
        <p:nvSpPr>
          <p:cNvPr id="772" name="6. Klinik değerlendirme genel ilkeleri…"/>
          <p:cNvSpPr txBox="1"/>
          <p:nvPr/>
        </p:nvSpPr>
        <p:spPr>
          <a:xfrm>
            <a:off x="13474700" y="4261204"/>
            <a:ext cx="9779000" cy="82566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536447" indent="-536447" algn="l" defTabSz="2145738">
              <a:lnSpc>
                <a:spcPct val="90000"/>
              </a:lnSpc>
              <a:spcBef>
                <a:spcPts val="3900"/>
              </a:spcBef>
              <a:buSzPct val="123000"/>
              <a:buChar char="•"/>
              <a:defRPr sz="3080" b="1"/>
            </a:pPr>
            <a:r>
              <a:rPr>
                <a:solidFill>
                  <a:srgbClr val="929292"/>
                </a:solidFill>
              </a:rPr>
              <a:t>6. Klinik değerlendirme genel ilkeleri</a:t>
            </a:r>
          </a:p>
          <a:p>
            <a:pPr marL="536447" indent="-536447" algn="l" defTabSz="2145738">
              <a:lnSpc>
                <a:spcPct val="90000"/>
              </a:lnSpc>
              <a:spcBef>
                <a:spcPts val="3900"/>
              </a:spcBef>
              <a:buSzPct val="123000"/>
              <a:buChar char="•"/>
              <a:defRPr sz="3872" b="1">
                <a:ln w="12700" cap="flat">
                  <a:solidFill>
                    <a:srgbClr val="000000"/>
                  </a:solidFill>
                  <a:prstDash val="solid"/>
                  <a:miter lim="400000"/>
                </a:ln>
                <a:solidFill>
                  <a:schemeClr val="accent6"/>
                </a:solidFill>
                <a:effectLst>
                  <a:outerShdw blurRad="11176" dist="55880" dir="18900000" rotWithShape="0">
                    <a:srgbClr val="000000"/>
                  </a:outerShdw>
                </a:effectLst>
              </a:defRPr>
            </a:pPr>
            <a:r>
              <a:t>6.1 Klinik değerlendirme nedir?</a:t>
            </a:r>
          </a:p>
          <a:p>
            <a:pPr marL="536447" indent="-536447" algn="l" defTabSz="2145738">
              <a:lnSpc>
                <a:spcPct val="90000"/>
              </a:lnSpc>
              <a:spcBef>
                <a:spcPts val="3900"/>
              </a:spcBef>
              <a:buSzPct val="123000"/>
              <a:buChar char="•"/>
              <a:defRPr sz="3080" b="1"/>
            </a:pPr>
            <a:r>
              <a:t>‘’Değerlendirmeciler, özellikle, aşağıdaki noktaların </a:t>
            </a:r>
            <a:r>
              <a:rPr>
                <a:ln w="12700" cap="flat">
                  <a:solidFill>
                    <a:srgbClr val="000000"/>
                  </a:solidFill>
                  <a:prstDash val="solid"/>
                  <a:miter lim="400000"/>
                </a:ln>
                <a:solidFill>
                  <a:schemeClr val="accent5"/>
                </a:solidFill>
              </a:rPr>
              <a:t>yeterli klinik kanıt ile desteklendiğini göstermelidir:</a:t>
            </a:r>
          </a:p>
          <a:p>
            <a:pPr marL="1072895" lvl="1" indent="-536447" algn="l" defTabSz="2145738">
              <a:lnSpc>
                <a:spcPct val="90000"/>
              </a:lnSpc>
              <a:spcBef>
                <a:spcPts val="3900"/>
              </a:spcBef>
              <a:buSzPct val="123000"/>
              <a:buChar char="•"/>
              <a:defRPr sz="3080" b="1"/>
            </a:pPr>
            <a:r>
              <a:rPr>
                <a:ln w="12700" cap="flat">
                  <a:solidFill>
                    <a:srgbClr val="000000"/>
                  </a:solidFill>
                  <a:prstDash val="solid"/>
                  <a:miter lim="400000"/>
                </a:ln>
                <a:solidFill>
                  <a:schemeClr val="accent1"/>
                </a:solidFill>
              </a:rPr>
              <a:t>Kullanım amacının</a:t>
            </a:r>
            <a:r>
              <a:t> </a:t>
            </a:r>
            <a:r>
              <a:rPr>
                <a:ln w="12700" cap="flat">
                  <a:solidFill>
                    <a:srgbClr val="000000"/>
                  </a:solidFill>
                  <a:prstDash val="solid"/>
                  <a:miter lim="400000"/>
                </a:ln>
                <a:solidFill>
                  <a:schemeClr val="accent1"/>
                </a:solidFill>
              </a:rPr>
              <a:t>üretici tarafından sağlanan bilgilendirici belgelerde</a:t>
            </a:r>
            <a:r>
              <a:t> (tüm medikal endikasyonları kapsayarak) </a:t>
            </a:r>
            <a:r>
              <a:rPr>
                <a:ln w="12700" cap="flat">
                  <a:solidFill>
                    <a:srgbClr val="000000"/>
                  </a:solidFill>
                  <a:prstDash val="solid"/>
                  <a:miter lim="400000"/>
                </a:ln>
                <a:solidFill>
                  <a:schemeClr val="accent1"/>
                </a:solidFill>
              </a:rPr>
              <a:t>tanımlanması;</a:t>
            </a:r>
          </a:p>
          <a:p>
            <a:pPr marL="1072895" lvl="1" indent="-536447" algn="l" defTabSz="2145738">
              <a:lnSpc>
                <a:spcPct val="90000"/>
              </a:lnSpc>
              <a:spcBef>
                <a:spcPts val="3900"/>
              </a:spcBef>
              <a:buSzPct val="123000"/>
              <a:buChar char="•"/>
              <a:defRPr sz="3080" b="1"/>
            </a:pPr>
            <a:r>
              <a:rPr>
                <a:ln w="12700" cap="flat">
                  <a:solidFill>
                    <a:srgbClr val="000000"/>
                  </a:solidFill>
                  <a:prstDash val="solid"/>
                  <a:miter lim="400000"/>
                </a:ln>
                <a:solidFill>
                  <a:schemeClr val="accent1"/>
                </a:solidFill>
              </a:rPr>
              <a:t>Klinik performans ve yararların üretici tarafından sağlanan bilgilendirici belgelerde</a:t>
            </a:r>
            <a:r>
              <a:t> (eğer varsa, tıbbi cihazın performansı ve güvenliliği üzerinde öne sürülen savlar dahil) </a:t>
            </a:r>
            <a:r>
              <a:rPr>
                <a:ln w="12700" cap="flat">
                  <a:solidFill>
                    <a:srgbClr val="000000"/>
                  </a:solidFill>
                  <a:prstDash val="solid"/>
                  <a:miter lim="400000"/>
                </a:ln>
                <a:solidFill>
                  <a:schemeClr val="accent1"/>
                </a:solidFill>
              </a:rPr>
              <a:t>tanımlanması;</a:t>
            </a:r>
          </a:p>
        </p:txBody>
      </p:sp>
      <p:grpSp>
        <p:nvGrpSpPr>
          <p:cNvPr id="775" name="MEDDEV 2.7.1 rev 4 - 2016…"/>
          <p:cNvGrpSpPr/>
          <p:nvPr/>
        </p:nvGrpSpPr>
        <p:grpSpPr>
          <a:xfrm>
            <a:off x="13258800" y="952500"/>
            <a:ext cx="10210800" cy="2752725"/>
            <a:chOff x="0" y="0"/>
            <a:chExt cx="10210800" cy="2752725"/>
          </a:xfrm>
        </p:grpSpPr>
        <p:sp>
          <p:nvSpPr>
            <p:cNvPr id="774" name="MEDDEV 2.7.1 rev 4 - 2016…"/>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rPr u="sng">
                  <a:solidFill>
                    <a:schemeClr val="accent1"/>
                  </a:solidFill>
                </a:rPr>
                <a:t>MEDDEV 2.7.1 rev 4 - 2016</a:t>
              </a:r>
              <a:r>
                <a:t>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KLİNİK DEĞERLENDİRME: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ÜRETİCİLER VE ONAYLAYICI KURULUŞLAR İÇİN BİR KILAVUZ</a:t>
              </a:r>
            </a:p>
          </p:txBody>
        </p:sp>
        <p:pic>
          <p:nvPicPr>
            <p:cNvPr id="773" name="MEDDEV 2.7.1 rev 4 - 2016… MEDDEV 2.7.1 rev 4 - 2016 KLİNİK DEĞERLENDİRME: ÜRETİCİLER VE ONAYLAYICI KURULUŞLAR İÇİN BİR KILAVUZ" descr="MEDDEV 2.7.1 rev 4 - 2016… MEDDEV 2.7.1 rev 4 - 2016 KLİNİK DEĞERLENDİRME: ÜRETİCİLER VE ONAYLAYICI KURULUŞLAR İÇİN BİR KILAVUZ"/>
            <p:cNvPicPr>
              <a:picLocks/>
            </p:cNvPicPr>
            <p:nvPr/>
          </p:nvPicPr>
          <p:blipFill>
            <a:blip r:embed="rId2"/>
            <a:stretch>
              <a:fillRect/>
            </a:stretch>
          </p:blipFill>
          <p:spPr>
            <a:xfrm>
              <a:off x="0" y="0"/>
              <a:ext cx="10210800" cy="2752725"/>
            </a:xfrm>
            <a:prstGeom prst="rect">
              <a:avLst/>
            </a:prstGeom>
            <a:effectLst/>
          </p:spPr>
        </p:pic>
      </p:grpSp>
      <p:grpSp>
        <p:nvGrpSpPr>
          <p:cNvPr id="778" name="!"/>
          <p:cNvGrpSpPr/>
          <p:nvPr/>
        </p:nvGrpSpPr>
        <p:grpSpPr>
          <a:xfrm>
            <a:off x="47485" y="88085"/>
            <a:ext cx="768630" cy="1906630"/>
            <a:chOff x="0" y="0"/>
            <a:chExt cx="768629" cy="1906629"/>
          </a:xfrm>
        </p:grpSpPr>
        <p:sp>
          <p:nvSpPr>
            <p:cNvPr id="777" name="!"/>
            <p:cNvSpPr txBox="1"/>
            <p:nvPr/>
          </p:nvSpPr>
          <p:spPr>
            <a:xfrm>
              <a:off x="76200" y="76200"/>
              <a:ext cx="616230" cy="1754230"/>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9900" b="1">
                  <a:solidFill>
                    <a:schemeClr val="accent5"/>
                  </a:solidFill>
                </a:defRPr>
              </a:lvl1pPr>
            </a:lstStyle>
            <a:p>
              <a:r>
                <a:t>!</a:t>
              </a:r>
            </a:p>
          </p:txBody>
        </p:sp>
        <p:pic>
          <p:nvPicPr>
            <p:cNvPr id="776" name="! !" descr="! !"/>
            <p:cNvPicPr>
              <a:picLocks/>
            </p:cNvPicPr>
            <p:nvPr/>
          </p:nvPicPr>
          <p:blipFill>
            <a:blip r:embed="rId3"/>
            <a:stretch>
              <a:fillRect/>
            </a:stretch>
          </p:blipFill>
          <p:spPr>
            <a:xfrm>
              <a:off x="0" y="0"/>
              <a:ext cx="768630" cy="1906630"/>
            </a:xfrm>
            <a:prstGeom prst="rect">
              <a:avLst/>
            </a:prstGeom>
            <a:effectLst/>
          </p:spPr>
        </p:pic>
      </p:grpSp>
      <p:sp>
        <p:nvSpPr>
          <p:cNvPr id="2" name="Slide Number Placeholder 1">
            <a:extLst>
              <a:ext uri="{FF2B5EF4-FFF2-40B4-BE49-F238E27FC236}">
                <a16:creationId xmlns:a16="http://schemas.microsoft.com/office/drawing/2014/main" id="{EE3FAF6D-9989-EA4B-A100-FAF5F5F667F0}"/>
              </a:ext>
            </a:extLst>
          </p:cNvPr>
          <p:cNvSpPr>
            <a:spLocks noGrp="1"/>
          </p:cNvSpPr>
          <p:nvPr>
            <p:ph type="sldNum" sz="quarter" idx="2"/>
          </p:nvPr>
        </p:nvSpPr>
        <p:spPr/>
        <p:txBody>
          <a:bodyPr/>
          <a:lstStyle/>
          <a:p>
            <a:fld id="{86CB4B4D-7CA3-9044-876B-883B54F8677D}" type="slidenum">
              <a:rPr lang="en-US" smtClean="0"/>
              <a:t>97</a:t>
            </a:fld>
            <a:endParaRPr lang="en-US"/>
          </a:p>
        </p:txBody>
      </p:sp>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6. General principles of clinical evaluation…"/>
          <p:cNvSpPr txBox="1">
            <a:spLocks noGrp="1"/>
          </p:cNvSpPr>
          <p:nvPr>
            <p:ph type="body" sz="half" idx="1"/>
          </p:nvPr>
        </p:nvSpPr>
        <p:spPr>
          <a:xfrm>
            <a:off x="1206500" y="4248504"/>
            <a:ext cx="9779000" cy="8791916"/>
          </a:xfrm>
          <a:prstGeom prst="rect">
            <a:avLst/>
          </a:prstGeom>
        </p:spPr>
        <p:txBody>
          <a:bodyPr/>
          <a:lstStyle/>
          <a:p>
            <a:pPr marL="457199" indent="-457199" defTabSz="1828754">
              <a:spcBef>
                <a:spcPts val="3300"/>
              </a:spcBef>
              <a:defRPr sz="2625" b="1">
                <a:solidFill>
                  <a:srgbClr val="5E5E5E"/>
                </a:solidFill>
              </a:defRPr>
            </a:pPr>
            <a:r>
              <a:t>6. General principles of clinical evaluation</a:t>
            </a:r>
          </a:p>
          <a:p>
            <a:pPr marL="457199" indent="-457199" defTabSz="1828754">
              <a:spcBef>
                <a:spcPts val="3300"/>
              </a:spcBef>
              <a:defRPr sz="3300" b="1">
                <a:solidFill>
                  <a:srgbClr val="929292"/>
                </a:solidFill>
              </a:defRPr>
            </a:pPr>
            <a:r>
              <a:rPr>
                <a:ln w="12700" cap="flat">
                  <a:solidFill>
                    <a:srgbClr val="000000"/>
                  </a:solidFill>
                  <a:prstDash val="solid"/>
                  <a:miter lim="400000"/>
                </a:ln>
                <a:solidFill>
                  <a:schemeClr val="accent6"/>
                </a:solidFill>
                <a:effectLst>
                  <a:outerShdw blurRad="9525" dist="47625" dir="18900000" rotWithShape="0">
                    <a:srgbClr val="000000"/>
                  </a:outerShdw>
                </a:effectLst>
              </a:rPr>
              <a:t>6.1. What is clinical evaluation?</a:t>
            </a:r>
            <a:r>
              <a:t> </a:t>
            </a:r>
          </a:p>
          <a:p>
            <a:pPr marL="457199" indent="-457199" defTabSz="1828754">
              <a:spcBef>
                <a:spcPts val="3300"/>
              </a:spcBef>
              <a:defRPr sz="2625" b="1">
                <a:solidFill>
                  <a:srgbClr val="929292"/>
                </a:solidFill>
              </a:defRPr>
            </a:pPr>
            <a:r>
              <a:t>Particularly, evaluators should address if the following points are </a:t>
            </a:r>
            <a:r>
              <a:rPr>
                <a:ln w="12700" cap="flat">
                  <a:solidFill>
                    <a:srgbClr val="000000"/>
                  </a:solidFill>
                  <a:prstDash val="solid"/>
                  <a:miter lim="400000"/>
                </a:ln>
                <a:solidFill>
                  <a:schemeClr val="accent5"/>
                </a:solidFill>
              </a:rPr>
              <a:t>adequately supported by sufficient clinical evidence: </a:t>
            </a:r>
          </a:p>
          <a:p>
            <a:pPr marL="914400" lvl="1" indent="-457200" defTabSz="1828754">
              <a:spcBef>
                <a:spcPts val="3300"/>
              </a:spcBef>
              <a:defRPr sz="2625" b="1">
                <a:solidFill>
                  <a:srgbClr val="929292"/>
                </a:solidFill>
              </a:defRPr>
            </a:pPr>
            <a:r>
              <a:rPr>
                <a:ln w="12700" cap="flat">
                  <a:solidFill>
                    <a:srgbClr val="000000"/>
                  </a:solidFill>
                  <a:prstDash val="solid"/>
                  <a:miter lim="400000"/>
                </a:ln>
                <a:solidFill>
                  <a:schemeClr val="accent1"/>
                </a:solidFill>
              </a:rPr>
              <a:t>measures for risk avoidance and risk mitigation</a:t>
            </a:r>
            <a:r>
              <a:t> described in the information materials supplied by the manufacturer (including, for example the declaration of the residual risks, contraindications, precautions, warnings, instructions for managing foreseeable unwanted situations);  </a:t>
            </a:r>
          </a:p>
          <a:p>
            <a:pPr marL="914400" lvl="1" indent="-457200" defTabSz="1828754">
              <a:spcBef>
                <a:spcPts val="3300"/>
              </a:spcBef>
              <a:defRPr sz="2625" b="1">
                <a:solidFill>
                  <a:srgbClr val="929292"/>
                </a:solidFill>
              </a:defRPr>
            </a:pPr>
            <a:r>
              <a:rPr>
                <a:ln w="12700" cap="flat">
                  <a:solidFill>
                    <a:srgbClr val="000000"/>
                  </a:solidFill>
                  <a:prstDash val="solid"/>
                  <a:miter lim="400000"/>
                </a:ln>
                <a:solidFill>
                  <a:schemeClr val="accent1"/>
                </a:solidFill>
              </a:rPr>
              <a:t>the usability of the device for the intended users and the suitability of the information materials supplied by the manufacturer for the intended users </a:t>
            </a:r>
            <a:r>
              <a:t>(including, if applicable, for lay or disabled persons);</a:t>
            </a:r>
          </a:p>
          <a:p>
            <a:pPr marL="914400" lvl="1" indent="-457200" defTabSz="1828754">
              <a:spcBef>
                <a:spcPts val="3300"/>
              </a:spcBef>
              <a:defRPr sz="2625" b="1">
                <a:solidFill>
                  <a:srgbClr val="929292"/>
                </a:solidFill>
              </a:defRPr>
            </a:pPr>
            <a:r>
              <a:rPr>
                <a:ln w="12700" cap="flat">
                  <a:solidFill>
                    <a:srgbClr val="000000"/>
                  </a:solidFill>
                  <a:prstDash val="solid"/>
                  <a:miter lim="400000"/>
                </a:ln>
                <a:solidFill>
                  <a:schemeClr val="accent1"/>
                </a:solidFill>
              </a:rPr>
              <a:t>instructions for target population groups</a:t>
            </a:r>
            <a:r>
              <a:t> (including, for example, pregnant women, pediatric populations). </a:t>
            </a:r>
          </a:p>
        </p:txBody>
      </p:sp>
      <p:sp>
        <p:nvSpPr>
          <p:cNvPr id="781" name="MEDDEV 2.7.1 rev 4 - 2016…"/>
          <p:cNvSpPr txBox="1">
            <a:spLocks noGrp="1"/>
          </p:cNvSpPr>
          <p:nvPr>
            <p:ph type="title"/>
          </p:nvPr>
        </p:nvSpPr>
        <p:spPr>
          <a:xfrm>
            <a:off x="1206500" y="1079500"/>
            <a:ext cx="9779000" cy="2219325"/>
          </a:xfrm>
          <a:prstGeom prst="rect">
            <a:avLst/>
          </a:prstGeom>
          <a:ln w="9525">
            <a:round/>
          </a:ln>
        </p:spPr>
        <p:txBody>
          <a:bodyPr/>
          <a:lstStyle/>
          <a:p>
            <a:pPr algn="ctr" defTabSz="1121635">
              <a:defRPr sz="3910" spc="-78">
                <a:ln w="12700" cap="flat">
                  <a:solidFill>
                    <a:srgbClr val="000000"/>
                  </a:solidFill>
                  <a:prstDash val="solid"/>
                  <a:miter lim="400000"/>
                </a:ln>
                <a:solidFill>
                  <a:schemeClr val="accent6">
                    <a:satOff val="-16844"/>
                    <a:lumOff val="-30747"/>
                  </a:schemeClr>
                </a:solidFill>
              </a:defRPr>
            </a:pPr>
            <a:r>
              <a:rPr u="sng">
                <a:solidFill>
                  <a:schemeClr val="accent1"/>
                </a:solidFill>
              </a:rPr>
              <a:t>MEDDEV 2.7.1 rev 4 - 2016</a:t>
            </a:r>
            <a:r>
              <a:t> </a:t>
            </a:r>
          </a:p>
          <a:p>
            <a:pPr algn="ctr" defTabSz="1121635">
              <a:defRPr sz="3910" spc="-78">
                <a:ln w="12700" cap="flat">
                  <a:solidFill>
                    <a:srgbClr val="000000"/>
                  </a:solidFill>
                  <a:prstDash val="solid"/>
                  <a:miter lim="400000"/>
                </a:ln>
                <a:solidFill>
                  <a:schemeClr val="accent6">
                    <a:satOff val="-16844"/>
                    <a:lumOff val="-30747"/>
                  </a:schemeClr>
                </a:solidFill>
              </a:defRPr>
            </a:pPr>
            <a:r>
              <a:rPr>
                <a:solidFill>
                  <a:schemeClr val="accent1">
                    <a:hueOff val="114395"/>
                    <a:lumOff val="-24975"/>
                  </a:schemeClr>
                </a:solidFill>
              </a:rPr>
              <a:t>CLINICAL EVALUATION:</a:t>
            </a:r>
            <a:br>
              <a:rPr>
                <a:solidFill>
                  <a:schemeClr val="accent1">
                    <a:hueOff val="114395"/>
                    <a:lumOff val="-24975"/>
                  </a:schemeClr>
                </a:solidFill>
              </a:rPr>
            </a:br>
            <a:r>
              <a:rPr>
                <a:solidFill>
                  <a:schemeClr val="accent1">
                    <a:hueOff val="114395"/>
                    <a:lumOff val="-24975"/>
                  </a:schemeClr>
                </a:solidFill>
              </a:rPr>
              <a:t>A GUIDE FOR MANUFACTURERS AND NOTIFIED BODIES</a:t>
            </a:r>
            <a:r>
              <a:t> </a:t>
            </a:r>
            <a:endParaRPr sz="552" spc="-11"/>
          </a:p>
          <a:p>
            <a:pPr algn="ctr" defTabSz="1121635">
              <a:defRPr sz="3910" spc="-78">
                <a:ln w="12700" cap="flat">
                  <a:solidFill>
                    <a:srgbClr val="000000"/>
                  </a:solidFill>
                  <a:prstDash val="solid"/>
                  <a:miter lim="400000"/>
                </a:ln>
                <a:solidFill>
                  <a:schemeClr val="accent6">
                    <a:satOff val="-16844"/>
                    <a:lumOff val="-30747"/>
                  </a:schemeClr>
                </a:solidFill>
              </a:defRPr>
            </a:pPr>
            <a:endParaRPr sz="552" spc="-11"/>
          </a:p>
        </p:txBody>
      </p:sp>
      <p:sp>
        <p:nvSpPr>
          <p:cNvPr id="782" name="6. Klinik değerlendirme genel ilkeleri…"/>
          <p:cNvSpPr txBox="1"/>
          <p:nvPr/>
        </p:nvSpPr>
        <p:spPr>
          <a:xfrm>
            <a:off x="13474700" y="4261204"/>
            <a:ext cx="9779000" cy="8791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457199" indent="-457199" algn="l" defTabSz="1828754">
              <a:lnSpc>
                <a:spcPct val="90000"/>
              </a:lnSpc>
              <a:spcBef>
                <a:spcPts val="3300"/>
              </a:spcBef>
              <a:buSzPct val="123000"/>
              <a:buChar char="•"/>
              <a:defRPr sz="2625" b="1"/>
            </a:pPr>
            <a:r>
              <a:rPr>
                <a:solidFill>
                  <a:srgbClr val="929292"/>
                </a:solidFill>
              </a:rPr>
              <a:t>6. Klinik değerlendirme genel ilkeleri</a:t>
            </a:r>
          </a:p>
          <a:p>
            <a:pPr marL="457199" indent="-457199" algn="l" defTabSz="1828754">
              <a:lnSpc>
                <a:spcPct val="90000"/>
              </a:lnSpc>
              <a:spcBef>
                <a:spcPts val="3300"/>
              </a:spcBef>
              <a:buSzPct val="123000"/>
              <a:buChar char="•"/>
              <a:defRPr sz="3300" b="1">
                <a:ln w="12700" cap="flat">
                  <a:solidFill>
                    <a:srgbClr val="000000"/>
                  </a:solidFill>
                  <a:prstDash val="solid"/>
                  <a:miter lim="400000"/>
                </a:ln>
                <a:solidFill>
                  <a:schemeClr val="accent6"/>
                </a:solidFill>
                <a:effectLst>
                  <a:outerShdw blurRad="9525" dist="47625" dir="18900000" rotWithShape="0">
                    <a:srgbClr val="000000"/>
                  </a:outerShdw>
                </a:effectLst>
              </a:defRPr>
            </a:pPr>
            <a:r>
              <a:t>6.1 Klinik değerlendirme nedir?</a:t>
            </a:r>
          </a:p>
          <a:p>
            <a:pPr marL="457199" indent="-457199" algn="l" defTabSz="1828754">
              <a:lnSpc>
                <a:spcPct val="90000"/>
              </a:lnSpc>
              <a:spcBef>
                <a:spcPts val="3300"/>
              </a:spcBef>
              <a:buSzPct val="123000"/>
              <a:buChar char="•"/>
              <a:defRPr sz="2625" b="1"/>
            </a:pPr>
            <a:r>
              <a:t>‘’Değerlendirmeciler, özellikle, aşağıdaki noktaların </a:t>
            </a:r>
            <a:r>
              <a:rPr>
                <a:ln w="12700" cap="flat">
                  <a:solidFill>
                    <a:srgbClr val="000000"/>
                  </a:solidFill>
                  <a:prstDash val="solid"/>
                  <a:miter lim="400000"/>
                </a:ln>
                <a:solidFill>
                  <a:schemeClr val="accent5"/>
                </a:solidFill>
              </a:rPr>
              <a:t>yeterli klinik kanıt ile desteklendiğini göstermelidir:</a:t>
            </a:r>
          </a:p>
          <a:p>
            <a:pPr marL="914400" lvl="1" indent="-457200" algn="l" defTabSz="1828754">
              <a:lnSpc>
                <a:spcPct val="90000"/>
              </a:lnSpc>
              <a:spcBef>
                <a:spcPts val="3300"/>
              </a:spcBef>
              <a:buSzPct val="123000"/>
              <a:buChar char="•"/>
              <a:defRPr sz="2625" b="1"/>
            </a:pPr>
            <a:r>
              <a:t>Üretici tarafından verilen bilgilendirici belgelerin içinde </a:t>
            </a:r>
            <a:r>
              <a:rPr>
                <a:ln w="12700" cap="flat">
                  <a:solidFill>
                    <a:srgbClr val="000000"/>
                  </a:solidFill>
                  <a:prstDash val="solid"/>
                  <a:miter lim="400000"/>
                </a:ln>
                <a:solidFill>
                  <a:schemeClr val="accent1"/>
                </a:solidFill>
              </a:rPr>
              <a:t>riski ortadan kaldıran ve azaltan önlemlerin</a:t>
            </a:r>
            <a:r>
              <a:t> (ör., kalan risklerin, kontraendikasyonların, önlem ve uyarıların, öngörülen istenmeyen olayların yönetilmesi konusundaki önerilerin beyanı dahil) </a:t>
            </a:r>
            <a:r>
              <a:rPr>
                <a:ln w="12700" cap="flat">
                  <a:solidFill>
                    <a:srgbClr val="000000"/>
                  </a:solidFill>
                  <a:prstDash val="solid"/>
                  <a:miter lim="400000"/>
                </a:ln>
                <a:solidFill>
                  <a:schemeClr val="accent1"/>
                </a:solidFill>
              </a:rPr>
              <a:t>tanımlanması;</a:t>
            </a:r>
          </a:p>
          <a:p>
            <a:pPr marL="914400" lvl="1" indent="-457200" algn="l" defTabSz="1828754">
              <a:lnSpc>
                <a:spcPct val="90000"/>
              </a:lnSpc>
              <a:spcBef>
                <a:spcPts val="3300"/>
              </a:spcBef>
              <a:buSzPct val="123000"/>
              <a:buChar char="•"/>
              <a:defRPr sz="2625" b="1"/>
            </a:pPr>
            <a:r>
              <a:t>Tıbbi cihazın </a:t>
            </a:r>
            <a:r>
              <a:rPr>
                <a:ln w="12700" cap="flat">
                  <a:solidFill>
                    <a:srgbClr val="000000"/>
                  </a:solidFill>
                  <a:prstDash val="solid"/>
                  <a:miter lim="400000"/>
                </a:ln>
                <a:solidFill>
                  <a:schemeClr val="accent1"/>
                </a:solidFill>
              </a:rPr>
              <a:t>önerilen kullanıcılar için kullanılabilirliği ve üretici tarafından verilen bilgilendirici belgelerinin önerilen kullanıcılar için</a:t>
            </a:r>
            <a:r>
              <a:t> (eğer kapsamında ise meslekten olmayan kişiler ya da özürlü kişiler dahil) </a:t>
            </a:r>
            <a:r>
              <a:rPr>
                <a:ln w="12700" cap="flat">
                  <a:solidFill>
                    <a:srgbClr val="000000"/>
                  </a:solidFill>
                  <a:prstDash val="solid"/>
                  <a:miter lim="400000"/>
                </a:ln>
                <a:solidFill>
                  <a:schemeClr val="accent1"/>
                </a:solidFill>
              </a:rPr>
              <a:t>uygunluğu;</a:t>
            </a:r>
          </a:p>
          <a:p>
            <a:pPr marL="914400" lvl="1" indent="-457200" algn="l" defTabSz="1828754">
              <a:lnSpc>
                <a:spcPct val="90000"/>
              </a:lnSpc>
              <a:spcBef>
                <a:spcPts val="3300"/>
              </a:spcBef>
              <a:buSzPct val="123000"/>
              <a:buChar char="•"/>
              <a:defRPr sz="2625" b="1"/>
            </a:pPr>
            <a:r>
              <a:rPr>
                <a:ln w="12700" cap="flat">
                  <a:solidFill>
                    <a:srgbClr val="000000"/>
                  </a:solidFill>
                  <a:prstDash val="solid"/>
                  <a:miter lim="400000"/>
                </a:ln>
                <a:solidFill>
                  <a:schemeClr val="accent1"/>
                </a:solidFill>
              </a:rPr>
              <a:t>Kullanma bilgileri hedef kullanıcı toplulukları</a:t>
            </a:r>
            <a:r>
              <a:t> (ör., gebe kadınlar, çocuk yaş topluluğunda bulunanlar dahil) </a:t>
            </a:r>
            <a:r>
              <a:rPr>
                <a:ln w="12700" cap="flat">
                  <a:solidFill>
                    <a:srgbClr val="000000"/>
                  </a:solidFill>
                  <a:prstDash val="solid"/>
                  <a:miter lim="400000"/>
                </a:ln>
                <a:solidFill>
                  <a:schemeClr val="accent1"/>
                </a:solidFill>
              </a:rPr>
              <a:t>tanımlanmalıdır.’’</a:t>
            </a:r>
          </a:p>
        </p:txBody>
      </p:sp>
      <p:grpSp>
        <p:nvGrpSpPr>
          <p:cNvPr id="785" name="MEDDEV 2.7.1 rev 4 - 2016…"/>
          <p:cNvGrpSpPr/>
          <p:nvPr/>
        </p:nvGrpSpPr>
        <p:grpSpPr>
          <a:xfrm>
            <a:off x="13258800" y="952500"/>
            <a:ext cx="10210800" cy="2752725"/>
            <a:chOff x="0" y="0"/>
            <a:chExt cx="10210800" cy="2752725"/>
          </a:xfrm>
        </p:grpSpPr>
        <p:sp>
          <p:nvSpPr>
            <p:cNvPr id="784" name="MEDDEV 2.7.1 rev 4 - 2016…"/>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rPr u="sng">
                  <a:solidFill>
                    <a:schemeClr val="accent1"/>
                  </a:solidFill>
                </a:rPr>
                <a:t>MEDDEV 2.7.1 rev 4 - 2016</a:t>
              </a:r>
              <a:r>
                <a:t>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KLİNİK DEĞERLENDİRME: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ÜRETİCİLER VE ONAYLAYICI KURULUŞLAR İÇİN BİR KILAVUZ</a:t>
              </a:r>
            </a:p>
          </p:txBody>
        </p:sp>
        <p:pic>
          <p:nvPicPr>
            <p:cNvPr id="783" name="MEDDEV 2.7.1 rev 4 - 2016… MEDDEV 2.7.1 rev 4 - 2016 KLİNİK DEĞERLENDİRME: ÜRETİCİLER VE ONAYLAYICI KURULUŞLAR İÇİN BİR KILAVUZ" descr="MEDDEV 2.7.1 rev 4 - 2016… MEDDEV 2.7.1 rev 4 - 2016 KLİNİK DEĞERLENDİRME: ÜRETİCİLER VE ONAYLAYICI KURULUŞLAR İÇİN BİR KILAVUZ"/>
            <p:cNvPicPr>
              <a:picLocks/>
            </p:cNvPicPr>
            <p:nvPr/>
          </p:nvPicPr>
          <p:blipFill>
            <a:blip r:embed="rId2"/>
            <a:stretch>
              <a:fillRect/>
            </a:stretch>
          </p:blipFill>
          <p:spPr>
            <a:xfrm>
              <a:off x="0" y="0"/>
              <a:ext cx="10210800" cy="2752725"/>
            </a:xfrm>
            <a:prstGeom prst="rect">
              <a:avLst/>
            </a:prstGeom>
            <a:effectLst/>
          </p:spPr>
        </p:pic>
      </p:grpSp>
      <p:grpSp>
        <p:nvGrpSpPr>
          <p:cNvPr id="788" name="!"/>
          <p:cNvGrpSpPr/>
          <p:nvPr/>
        </p:nvGrpSpPr>
        <p:grpSpPr>
          <a:xfrm>
            <a:off x="47485" y="88085"/>
            <a:ext cx="768630" cy="1906630"/>
            <a:chOff x="0" y="0"/>
            <a:chExt cx="768629" cy="1906629"/>
          </a:xfrm>
        </p:grpSpPr>
        <p:sp>
          <p:nvSpPr>
            <p:cNvPr id="787" name="!"/>
            <p:cNvSpPr txBox="1"/>
            <p:nvPr/>
          </p:nvSpPr>
          <p:spPr>
            <a:xfrm>
              <a:off x="76200" y="76200"/>
              <a:ext cx="616230" cy="1754230"/>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9900" b="1">
                  <a:solidFill>
                    <a:schemeClr val="accent5"/>
                  </a:solidFill>
                </a:defRPr>
              </a:lvl1pPr>
            </a:lstStyle>
            <a:p>
              <a:r>
                <a:t>!</a:t>
              </a:r>
            </a:p>
          </p:txBody>
        </p:sp>
        <p:pic>
          <p:nvPicPr>
            <p:cNvPr id="786" name="! !" descr="! !"/>
            <p:cNvPicPr>
              <a:picLocks/>
            </p:cNvPicPr>
            <p:nvPr/>
          </p:nvPicPr>
          <p:blipFill>
            <a:blip r:embed="rId3"/>
            <a:stretch>
              <a:fillRect/>
            </a:stretch>
          </p:blipFill>
          <p:spPr>
            <a:xfrm>
              <a:off x="0" y="0"/>
              <a:ext cx="768630" cy="1906630"/>
            </a:xfrm>
            <a:prstGeom prst="rect">
              <a:avLst/>
            </a:prstGeom>
            <a:effectLst/>
          </p:spPr>
        </p:pic>
      </p:grpSp>
      <p:sp>
        <p:nvSpPr>
          <p:cNvPr id="2" name="Slide Number Placeholder 1">
            <a:extLst>
              <a:ext uri="{FF2B5EF4-FFF2-40B4-BE49-F238E27FC236}">
                <a16:creationId xmlns:a16="http://schemas.microsoft.com/office/drawing/2014/main" id="{4B71D37E-C0E2-58DA-8EEC-56BE1357210D}"/>
              </a:ext>
            </a:extLst>
          </p:cNvPr>
          <p:cNvSpPr>
            <a:spLocks noGrp="1"/>
          </p:cNvSpPr>
          <p:nvPr>
            <p:ph type="sldNum" sz="quarter" idx="2"/>
          </p:nvPr>
        </p:nvSpPr>
        <p:spPr/>
        <p:txBody>
          <a:bodyPr/>
          <a:lstStyle/>
          <a:p>
            <a:fld id="{86CB4B4D-7CA3-9044-876B-883B54F8677D}" type="slidenum">
              <a:rPr lang="en-US" smtClean="0"/>
              <a:t>98</a:t>
            </a:fld>
            <a:endParaRPr lang="en-US"/>
          </a:p>
        </p:txBody>
      </p:sp>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 name="6. General principles of clinical evaluation…"/>
          <p:cNvSpPr txBox="1">
            <a:spLocks noGrp="1"/>
          </p:cNvSpPr>
          <p:nvPr>
            <p:ph type="body" sz="half" idx="1"/>
          </p:nvPr>
        </p:nvSpPr>
        <p:spPr>
          <a:prstGeom prst="rect">
            <a:avLst/>
          </a:prstGeom>
        </p:spPr>
        <p:txBody>
          <a:bodyPr/>
          <a:lstStyle/>
          <a:p>
            <a:pPr marL="573023" indent="-573023" defTabSz="2292038">
              <a:spcBef>
                <a:spcPts val="4200"/>
              </a:spcBef>
              <a:defRPr sz="3290" b="1">
                <a:solidFill>
                  <a:srgbClr val="5E5E5E"/>
                </a:solidFill>
              </a:defRPr>
            </a:pPr>
            <a:r>
              <a:t>6. General principles of clinical evaluation</a:t>
            </a:r>
          </a:p>
          <a:p>
            <a:pPr marL="573023" indent="-573023" defTabSz="2292038">
              <a:spcBef>
                <a:spcPts val="4200"/>
              </a:spcBef>
              <a:defRPr sz="3290" b="1">
                <a:ln w="12700" cap="flat">
                  <a:solidFill>
                    <a:srgbClr val="000000"/>
                  </a:solidFill>
                  <a:prstDash val="solid"/>
                  <a:miter lim="400000"/>
                </a:ln>
                <a:solidFill>
                  <a:srgbClr val="929292"/>
                </a:solidFill>
              </a:defRPr>
            </a:pPr>
            <a:r>
              <a:rPr>
                <a:solidFill>
                  <a:schemeClr val="accent2"/>
                </a:solidFill>
              </a:rPr>
              <a:t>6.2. When is clinical evaluation undertaken and why is it important?</a:t>
            </a:r>
            <a:r>
              <a:t> </a:t>
            </a:r>
            <a:endParaRPr sz="1128"/>
          </a:p>
          <a:p>
            <a:pPr marL="573023" indent="-573023" defTabSz="2292038">
              <a:spcBef>
                <a:spcPts val="4200"/>
              </a:spcBef>
              <a:defRPr sz="3290" b="1">
                <a:solidFill>
                  <a:srgbClr val="929292"/>
                </a:solidFill>
              </a:defRPr>
            </a:pPr>
            <a:r>
              <a:t>Clinical evaluation is </a:t>
            </a:r>
            <a:r>
              <a:rPr>
                <a:ln w="12700" cap="flat">
                  <a:solidFill>
                    <a:srgbClr val="000000"/>
                  </a:solidFill>
                  <a:prstDash val="solid"/>
                  <a:miter lim="400000"/>
                </a:ln>
                <a:solidFill>
                  <a:schemeClr val="accent5"/>
                </a:solidFill>
              </a:rPr>
              <a:t>conducted throughout the life cycle of a medical device, as an ongoing process.</a:t>
            </a:r>
          </a:p>
          <a:p>
            <a:pPr marL="573023" indent="-573023" defTabSz="2292038">
              <a:spcBef>
                <a:spcPts val="4200"/>
              </a:spcBef>
              <a:defRPr sz="3290" b="1">
                <a:solidFill>
                  <a:srgbClr val="929292"/>
                </a:solidFill>
              </a:defRPr>
            </a:pPr>
            <a:r>
              <a:t>Usually, </a:t>
            </a:r>
            <a:r>
              <a:rPr>
                <a:ln w="12700" cap="flat">
                  <a:solidFill>
                    <a:srgbClr val="000000"/>
                  </a:solidFill>
                  <a:prstDash val="solid"/>
                  <a:miter lim="400000"/>
                </a:ln>
                <a:solidFill>
                  <a:schemeClr val="accent5"/>
                </a:solidFill>
              </a:rPr>
              <a:t>it is first performed during the development of a medical device</a:t>
            </a:r>
            <a:r>
              <a:t> in order to identify data that need to be generated for market access. </a:t>
            </a:r>
          </a:p>
          <a:p>
            <a:pPr marL="573023" indent="-573023" defTabSz="2292038">
              <a:spcBef>
                <a:spcPts val="4200"/>
              </a:spcBef>
              <a:defRPr sz="3290" b="1">
                <a:solidFill>
                  <a:srgbClr val="929292"/>
                </a:solidFill>
              </a:defRPr>
            </a:pPr>
            <a:r>
              <a:t>Clinical evaluation</a:t>
            </a:r>
            <a:r>
              <a:rPr>
                <a:ln w="12700" cap="flat">
                  <a:solidFill>
                    <a:srgbClr val="000000"/>
                  </a:solidFill>
                  <a:prstDash val="solid"/>
                  <a:miter lim="400000"/>
                </a:ln>
                <a:solidFill>
                  <a:schemeClr val="accent5"/>
                </a:solidFill>
              </a:rPr>
              <a:t> is mandatory for initial CE-marking</a:t>
            </a:r>
            <a:r>
              <a:t> and </a:t>
            </a:r>
            <a:r>
              <a:rPr>
                <a:ln w="12700" cap="flat">
                  <a:solidFill>
                    <a:srgbClr val="000000"/>
                  </a:solidFill>
                  <a:prstDash val="solid"/>
                  <a:miter lim="400000"/>
                </a:ln>
                <a:solidFill>
                  <a:schemeClr val="accent5"/>
                </a:solidFill>
              </a:rPr>
              <a:t>it must be actively updated thereafter. </a:t>
            </a:r>
          </a:p>
        </p:txBody>
      </p:sp>
      <p:sp>
        <p:nvSpPr>
          <p:cNvPr id="791" name="MEDDEV 2.7.1 rev 4 - 2016…"/>
          <p:cNvSpPr txBox="1">
            <a:spLocks noGrp="1"/>
          </p:cNvSpPr>
          <p:nvPr>
            <p:ph type="title"/>
          </p:nvPr>
        </p:nvSpPr>
        <p:spPr>
          <a:xfrm>
            <a:off x="1206500" y="1079500"/>
            <a:ext cx="9779000" cy="2219325"/>
          </a:xfrm>
          <a:prstGeom prst="rect">
            <a:avLst/>
          </a:prstGeom>
          <a:ln w="9525">
            <a:round/>
          </a:ln>
        </p:spPr>
        <p:txBody>
          <a:bodyPr/>
          <a:lstStyle/>
          <a:p>
            <a:pPr algn="ctr" defTabSz="1121635">
              <a:defRPr sz="3910" spc="-78">
                <a:ln w="12700" cap="flat">
                  <a:solidFill>
                    <a:srgbClr val="000000"/>
                  </a:solidFill>
                  <a:prstDash val="solid"/>
                  <a:miter lim="400000"/>
                </a:ln>
                <a:solidFill>
                  <a:schemeClr val="accent6">
                    <a:satOff val="-16844"/>
                    <a:lumOff val="-30747"/>
                  </a:schemeClr>
                </a:solidFill>
              </a:defRPr>
            </a:pPr>
            <a:r>
              <a:rPr u="sng">
                <a:solidFill>
                  <a:schemeClr val="accent1"/>
                </a:solidFill>
              </a:rPr>
              <a:t>MEDDEV 2.7.1 rev 4 - 2016</a:t>
            </a:r>
            <a:r>
              <a:t> </a:t>
            </a:r>
          </a:p>
          <a:p>
            <a:pPr algn="ctr" defTabSz="1121635">
              <a:defRPr sz="3910" spc="-78">
                <a:ln w="12700" cap="flat">
                  <a:solidFill>
                    <a:srgbClr val="000000"/>
                  </a:solidFill>
                  <a:prstDash val="solid"/>
                  <a:miter lim="400000"/>
                </a:ln>
                <a:solidFill>
                  <a:schemeClr val="accent6">
                    <a:satOff val="-16844"/>
                    <a:lumOff val="-30747"/>
                  </a:schemeClr>
                </a:solidFill>
              </a:defRPr>
            </a:pPr>
            <a:r>
              <a:rPr>
                <a:solidFill>
                  <a:schemeClr val="accent1">
                    <a:hueOff val="114395"/>
                    <a:lumOff val="-24975"/>
                  </a:schemeClr>
                </a:solidFill>
              </a:rPr>
              <a:t>CLINICAL EVALUATION:</a:t>
            </a:r>
            <a:br>
              <a:rPr>
                <a:solidFill>
                  <a:schemeClr val="accent1">
                    <a:hueOff val="114395"/>
                    <a:lumOff val="-24975"/>
                  </a:schemeClr>
                </a:solidFill>
              </a:rPr>
            </a:br>
            <a:r>
              <a:rPr>
                <a:solidFill>
                  <a:schemeClr val="accent1">
                    <a:hueOff val="114395"/>
                    <a:lumOff val="-24975"/>
                  </a:schemeClr>
                </a:solidFill>
              </a:rPr>
              <a:t>A GUIDE FOR MANUFACTURERS AND NOTIFIED BODIES</a:t>
            </a:r>
            <a:r>
              <a:t> </a:t>
            </a:r>
            <a:endParaRPr sz="552" spc="-11"/>
          </a:p>
          <a:p>
            <a:pPr algn="ctr" defTabSz="1121635">
              <a:defRPr sz="3910" spc="-78">
                <a:ln w="12700" cap="flat">
                  <a:solidFill>
                    <a:srgbClr val="000000"/>
                  </a:solidFill>
                  <a:prstDash val="solid"/>
                  <a:miter lim="400000"/>
                </a:ln>
                <a:solidFill>
                  <a:schemeClr val="accent6">
                    <a:satOff val="-16844"/>
                    <a:lumOff val="-30747"/>
                  </a:schemeClr>
                </a:solidFill>
              </a:defRPr>
            </a:pPr>
            <a:endParaRPr sz="552" spc="-11"/>
          </a:p>
        </p:txBody>
      </p:sp>
      <p:sp>
        <p:nvSpPr>
          <p:cNvPr id="792" name="6. Klinik değerlendirme genel ilkeleri…"/>
          <p:cNvSpPr txBox="1"/>
          <p:nvPr/>
        </p:nvSpPr>
        <p:spPr>
          <a:xfrm>
            <a:off x="13474700" y="4261204"/>
            <a:ext cx="9779000" cy="82566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573023" indent="-573023" algn="l" defTabSz="2292038">
              <a:lnSpc>
                <a:spcPct val="90000"/>
              </a:lnSpc>
              <a:spcBef>
                <a:spcPts val="4200"/>
              </a:spcBef>
              <a:buSzPct val="123000"/>
              <a:buChar char="•"/>
              <a:defRPr sz="3290" b="1"/>
            </a:pPr>
            <a:r>
              <a:rPr>
                <a:solidFill>
                  <a:srgbClr val="929292"/>
                </a:solidFill>
              </a:rPr>
              <a:t>6. Klinik değerlendirme genel ilkeleri</a:t>
            </a:r>
          </a:p>
          <a:p>
            <a:pPr marL="573023" indent="-573023" algn="l" defTabSz="2292038">
              <a:lnSpc>
                <a:spcPct val="90000"/>
              </a:lnSpc>
              <a:spcBef>
                <a:spcPts val="4200"/>
              </a:spcBef>
              <a:buSzPct val="123000"/>
              <a:buChar char="•"/>
              <a:defRPr sz="3290" b="1">
                <a:ln w="12700" cap="flat">
                  <a:solidFill>
                    <a:srgbClr val="000000"/>
                  </a:solidFill>
                  <a:prstDash val="solid"/>
                  <a:miter lim="400000"/>
                </a:ln>
                <a:solidFill>
                  <a:schemeClr val="accent2"/>
                </a:solidFill>
              </a:defRPr>
            </a:pPr>
            <a:r>
              <a:t>6.2 Klinik değerlendirme ne zaman yapılır ve neden önemlidir?</a:t>
            </a:r>
            <a:endParaRPr>
              <a:solidFill>
                <a:srgbClr val="929292"/>
              </a:solidFill>
            </a:endParaRPr>
          </a:p>
          <a:p>
            <a:pPr marL="573023" indent="-573023" algn="l" defTabSz="2292038">
              <a:lnSpc>
                <a:spcPct val="90000"/>
              </a:lnSpc>
              <a:spcBef>
                <a:spcPts val="4200"/>
              </a:spcBef>
              <a:buSzPct val="123000"/>
              <a:buChar char="•"/>
              <a:defRPr sz="3290" b="1"/>
            </a:pPr>
            <a:r>
              <a:t>‘‘Klinik değerlendirme, bir </a:t>
            </a:r>
            <a:r>
              <a:rPr>
                <a:ln w="12700" cap="flat">
                  <a:solidFill>
                    <a:srgbClr val="000000"/>
                  </a:solidFill>
                  <a:prstDash val="solid"/>
                  <a:miter lim="400000"/>
                </a:ln>
                <a:solidFill>
                  <a:schemeClr val="accent5"/>
                </a:solidFill>
              </a:rPr>
              <a:t>tıbbi cihazın yaşam döngüsü boyunca yapılır; kesintisiz bir süreçtir.</a:t>
            </a:r>
          </a:p>
          <a:p>
            <a:pPr marL="573023" indent="-573023" algn="l" defTabSz="2292038">
              <a:lnSpc>
                <a:spcPct val="90000"/>
              </a:lnSpc>
              <a:spcBef>
                <a:spcPts val="4200"/>
              </a:spcBef>
              <a:buSzPct val="123000"/>
              <a:buChar char="•"/>
              <a:defRPr sz="3290" b="1"/>
            </a:pPr>
            <a:r>
              <a:t>Genellikle, </a:t>
            </a:r>
            <a:r>
              <a:rPr>
                <a:ln w="12700" cap="flat">
                  <a:solidFill>
                    <a:srgbClr val="000000"/>
                  </a:solidFill>
                  <a:prstDash val="solid"/>
                  <a:miter lim="400000"/>
                </a:ln>
                <a:solidFill>
                  <a:schemeClr val="accent5"/>
                </a:solidFill>
              </a:rPr>
              <a:t>ilk kez, </a:t>
            </a:r>
            <a:r>
              <a:t>tıbbi cihazı pazara sunmak için gerekli bilgileri derlemek amacıyla </a:t>
            </a:r>
            <a:r>
              <a:rPr>
                <a:ln w="12700" cap="flat">
                  <a:solidFill>
                    <a:srgbClr val="000000"/>
                  </a:solidFill>
                  <a:prstDash val="solid"/>
                  <a:miter lim="400000"/>
                </a:ln>
                <a:solidFill>
                  <a:schemeClr val="accent5"/>
                </a:solidFill>
              </a:rPr>
              <a:t>cihazın AR-GE süreci içinde gerçekleştirilir.</a:t>
            </a:r>
          </a:p>
          <a:p>
            <a:pPr marL="573023" indent="-573023" algn="l" defTabSz="2292038">
              <a:lnSpc>
                <a:spcPct val="90000"/>
              </a:lnSpc>
              <a:spcBef>
                <a:spcPts val="4200"/>
              </a:spcBef>
              <a:buSzPct val="123000"/>
              <a:buChar char="•"/>
              <a:defRPr sz="3290" b="1"/>
            </a:pPr>
            <a:r>
              <a:t>Klinik değerlendirme, </a:t>
            </a:r>
            <a:r>
              <a:rPr>
                <a:ln w="12700" cap="flat">
                  <a:solidFill>
                    <a:srgbClr val="000000"/>
                  </a:solidFill>
                  <a:prstDash val="solid"/>
                  <a:miter lim="400000"/>
                </a:ln>
                <a:solidFill>
                  <a:schemeClr val="accent5"/>
                </a:solidFill>
              </a:rPr>
              <a:t>bir tıbbi cihazın ilk CE Markası başvurusu için zorunludur</a:t>
            </a:r>
            <a:r>
              <a:t> ve </a:t>
            </a:r>
            <a:r>
              <a:rPr>
                <a:ln w="12700" cap="flat">
                  <a:solidFill>
                    <a:srgbClr val="000000"/>
                  </a:solidFill>
                  <a:prstDash val="solid"/>
                  <a:miter lim="400000"/>
                </a:ln>
                <a:solidFill>
                  <a:schemeClr val="accent5"/>
                </a:solidFill>
              </a:rPr>
              <a:t>bu aşamanın ardından aktif olarak güncellenmelidir.’’</a:t>
            </a:r>
          </a:p>
        </p:txBody>
      </p:sp>
      <p:grpSp>
        <p:nvGrpSpPr>
          <p:cNvPr id="795" name="MEDDEV 2.7.1 rev 4 - 2016…"/>
          <p:cNvGrpSpPr/>
          <p:nvPr/>
        </p:nvGrpSpPr>
        <p:grpSpPr>
          <a:xfrm>
            <a:off x="13258800" y="952500"/>
            <a:ext cx="10210800" cy="2752725"/>
            <a:chOff x="0" y="0"/>
            <a:chExt cx="10210800" cy="2752725"/>
          </a:xfrm>
        </p:grpSpPr>
        <p:sp>
          <p:nvSpPr>
            <p:cNvPr id="794" name="MEDDEV 2.7.1 rev 4 - 2016…"/>
            <p:cNvSpPr txBox="1"/>
            <p:nvPr/>
          </p:nvSpPr>
          <p:spPr>
            <a:xfrm>
              <a:off x="215900" y="139700"/>
              <a:ext cx="9779000" cy="219392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rPr u="sng">
                  <a:solidFill>
                    <a:schemeClr val="accent1"/>
                  </a:solidFill>
                </a:rPr>
                <a:t>MEDDEV 2.7.1 rev 4 - 2016</a:t>
              </a:r>
              <a:r>
                <a:t>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KLİNİK DEĞERLENDİRME: </a:t>
              </a:r>
            </a:p>
            <a:p>
              <a:pPr defTabSz="1121635">
                <a:lnSpc>
                  <a:spcPct val="80000"/>
                </a:lnSpc>
                <a:defRPr sz="3910" b="1" spc="-78">
                  <a:ln w="12700" cap="flat">
                    <a:solidFill>
                      <a:schemeClr val="accent1"/>
                    </a:solidFill>
                    <a:prstDash val="solid"/>
                    <a:miter lim="400000"/>
                  </a:ln>
                  <a:solidFill>
                    <a:schemeClr val="accent1">
                      <a:hueOff val="114395"/>
                      <a:lumOff val="-24975"/>
                    </a:schemeClr>
                  </a:solidFill>
                </a:defRPr>
              </a:pPr>
              <a:r>
                <a:t>ÜRETİCİLER VE ONAYLAYICI KURULUŞLAR İÇİN BİR KILAVUZ</a:t>
              </a:r>
            </a:p>
          </p:txBody>
        </p:sp>
        <p:pic>
          <p:nvPicPr>
            <p:cNvPr id="793" name="MEDDEV 2.7.1 rev 4 - 2016… MEDDEV 2.7.1 rev 4 - 2016 KLİNİK DEĞERLENDİRME: ÜRETİCİLER VE ONAYLAYICI KURULUŞLAR İÇİN BİR KILAVUZ" descr="MEDDEV 2.7.1 rev 4 - 2016… MEDDEV 2.7.1 rev 4 - 2016 KLİNİK DEĞERLENDİRME: ÜRETİCİLER VE ONAYLAYICI KURULUŞLAR İÇİN BİR KILAVUZ"/>
            <p:cNvPicPr>
              <a:picLocks/>
            </p:cNvPicPr>
            <p:nvPr/>
          </p:nvPicPr>
          <p:blipFill>
            <a:blip r:embed="rId2"/>
            <a:stretch>
              <a:fillRect/>
            </a:stretch>
          </p:blipFill>
          <p:spPr>
            <a:xfrm>
              <a:off x="0" y="0"/>
              <a:ext cx="10210800" cy="2752725"/>
            </a:xfrm>
            <a:prstGeom prst="rect">
              <a:avLst/>
            </a:prstGeom>
            <a:effectLst/>
          </p:spPr>
        </p:pic>
      </p:grpSp>
      <p:grpSp>
        <p:nvGrpSpPr>
          <p:cNvPr id="798" name="!"/>
          <p:cNvGrpSpPr/>
          <p:nvPr/>
        </p:nvGrpSpPr>
        <p:grpSpPr>
          <a:xfrm>
            <a:off x="47485" y="88085"/>
            <a:ext cx="768630" cy="1906630"/>
            <a:chOff x="0" y="0"/>
            <a:chExt cx="768629" cy="1906629"/>
          </a:xfrm>
        </p:grpSpPr>
        <p:sp>
          <p:nvSpPr>
            <p:cNvPr id="797" name="!"/>
            <p:cNvSpPr txBox="1"/>
            <p:nvPr/>
          </p:nvSpPr>
          <p:spPr>
            <a:xfrm>
              <a:off x="76200" y="76200"/>
              <a:ext cx="616230" cy="1754230"/>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9900" b="1">
                  <a:solidFill>
                    <a:schemeClr val="accent5"/>
                  </a:solidFill>
                </a:defRPr>
              </a:lvl1pPr>
            </a:lstStyle>
            <a:p>
              <a:r>
                <a:t>!</a:t>
              </a:r>
            </a:p>
          </p:txBody>
        </p:sp>
        <p:pic>
          <p:nvPicPr>
            <p:cNvPr id="796" name="! !" descr="! !"/>
            <p:cNvPicPr>
              <a:picLocks/>
            </p:cNvPicPr>
            <p:nvPr/>
          </p:nvPicPr>
          <p:blipFill>
            <a:blip r:embed="rId3"/>
            <a:stretch>
              <a:fillRect/>
            </a:stretch>
          </p:blipFill>
          <p:spPr>
            <a:xfrm>
              <a:off x="0" y="0"/>
              <a:ext cx="768630" cy="1906630"/>
            </a:xfrm>
            <a:prstGeom prst="rect">
              <a:avLst/>
            </a:prstGeom>
            <a:effectLst/>
          </p:spPr>
        </p:pic>
      </p:grpSp>
      <p:sp>
        <p:nvSpPr>
          <p:cNvPr id="2" name="Slide Number Placeholder 1">
            <a:extLst>
              <a:ext uri="{FF2B5EF4-FFF2-40B4-BE49-F238E27FC236}">
                <a16:creationId xmlns:a16="http://schemas.microsoft.com/office/drawing/2014/main" id="{F97E8D5B-3637-F3BB-6B70-F1CF1B56CD58}"/>
              </a:ext>
            </a:extLst>
          </p:cNvPr>
          <p:cNvSpPr>
            <a:spLocks noGrp="1"/>
          </p:cNvSpPr>
          <p:nvPr>
            <p:ph type="sldNum" sz="quarter" idx="2"/>
          </p:nvPr>
        </p:nvSpPr>
        <p:spPr/>
        <p:txBody>
          <a:bodyPr/>
          <a:lstStyle/>
          <a:p>
            <a:fld id="{86CB4B4D-7CA3-9044-876B-883B54F8677D}" type="slidenum">
              <a:rPr lang="en-US" smtClean="0"/>
              <a:t>99</a:t>
            </a:fld>
            <a:endParaRPr lang="en-US"/>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imeoVTI">
  <a:themeElements>
    <a:clrScheme name="AnalogousFromLightSeedLeftStep">
      <a:dk1>
        <a:srgbClr val="000000"/>
      </a:dk1>
      <a:lt1>
        <a:srgbClr val="FFFFFF"/>
      </a:lt1>
      <a:dk2>
        <a:srgbClr val="213B33"/>
      </a:dk2>
      <a:lt2>
        <a:srgbClr val="E8E5E2"/>
      </a:lt2>
      <a:accent1>
        <a:srgbClr val="6CA6DF"/>
      </a:accent1>
      <a:accent2>
        <a:srgbClr val="4EAFB8"/>
      </a:accent2>
      <a:accent3>
        <a:srgbClr val="53B192"/>
      </a:accent3>
      <a:accent4>
        <a:srgbClr val="4DB768"/>
      </a:accent4>
      <a:accent5>
        <a:srgbClr val="61B451"/>
      </a:accent5>
      <a:accent6>
        <a:srgbClr val="84AE49"/>
      </a:accent6>
      <a:hlink>
        <a:srgbClr val="9C7D5E"/>
      </a:hlink>
      <a:folHlink>
        <a:srgbClr val="7F7F7F"/>
      </a:folHlink>
    </a:clrScheme>
    <a:fontScheme name="Custom 3">
      <a:majorFont>
        <a:latin typeface="Elephant"/>
        <a:ea typeface=""/>
        <a:cs typeface=""/>
      </a:majorFont>
      <a:minorFont>
        <a:latin typeface="Univers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meoVTI" id="{63E3BFD8-7F9C-46D1-A4F3-04054403C108}" vid="{C505C190-EE38-45FD-8294-6454536D04BA}"/>
    </a:ext>
  </a:extLst>
</a:theme>
</file>

<file path=ppt/theme/theme5.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37</TotalTime>
  <Words>13225</Words>
  <Application>Microsoft Office PowerPoint</Application>
  <PresentationFormat>Custom</PresentationFormat>
  <Paragraphs>1142</Paragraphs>
  <Slides>140</Slides>
  <Notes>0</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140</vt:i4>
      </vt:variant>
    </vt:vector>
  </HeadingPairs>
  <TitlesOfParts>
    <vt:vector size="156" baseType="lpstr">
      <vt:lpstr>Arial</vt:lpstr>
      <vt:lpstr>Bahnschrift Light SemiCondensed</vt:lpstr>
      <vt:lpstr>Calibri</vt:lpstr>
      <vt:lpstr>Calibri Light</vt:lpstr>
      <vt:lpstr>Elephant</vt:lpstr>
      <vt:lpstr>EUAlbertina</vt:lpstr>
      <vt:lpstr>Helvetica</vt:lpstr>
      <vt:lpstr>Helvetica Neue</vt:lpstr>
      <vt:lpstr>Helvetica Neue Medium</vt:lpstr>
      <vt:lpstr>Symbol</vt:lpstr>
      <vt:lpstr>Times Roman</vt:lpstr>
      <vt:lpstr>Univers Condensed</vt:lpstr>
      <vt:lpstr>21_BasicWhite</vt:lpstr>
      <vt:lpstr>Office Theme</vt:lpstr>
      <vt:lpstr>Office Theme</vt:lpstr>
      <vt:lpstr>MimeoVTI</vt:lpstr>
      <vt:lpstr>Klinik Değerlendirme </vt:lpstr>
      <vt:lpstr>PowerPoint Presentation</vt:lpstr>
      <vt:lpstr>EU-Medical Device Regulation (EU-MDR)</vt:lpstr>
      <vt:lpstr>EU-Medical Device Regulation (EU-MDR)</vt:lpstr>
      <vt:lpstr>EU-Medical Device Regulation (EU-MDR)</vt:lpstr>
      <vt:lpstr>EU-Medical Device Regulation (EU-MDR)</vt:lpstr>
      <vt:lpstr>EU-Medical Device Regulation (EU-MDR)</vt:lpstr>
      <vt:lpstr>EU-Medical Device Regulation (EU-MDR)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MDR Article 113</vt:lpstr>
      <vt:lpstr>PowerPoint Presentation</vt:lpstr>
      <vt:lpstr>PowerPoint Presentation</vt:lpstr>
      <vt:lpstr>PowerPoint Presentation</vt:lpstr>
      <vt:lpstr>PowerPoint Presentation</vt:lpstr>
      <vt:lpstr>PowerPoint Presentation</vt:lpstr>
      <vt:lpstr>PowerPoint Presentation</vt:lpstr>
      <vt:lpstr>MDR/TIBBİ CİHAZ YÖNETMELİĞİ</vt:lpstr>
      <vt:lpstr>PowerPoint Presentation</vt:lpstr>
      <vt:lpstr>PowerPoint Presentation</vt:lpstr>
      <vt:lpstr>PowerPoint Presentation</vt:lpstr>
      <vt:lpstr>PowerPoint Presentation</vt:lpstr>
      <vt:lpstr>PowerPoint Presentation</vt:lpstr>
      <vt:lpstr>MDR Article 5</vt:lpstr>
      <vt:lpstr>Major MDR Changes in CER context </vt:lpstr>
      <vt:lpstr>Major MDR Changes in CER context </vt:lpstr>
      <vt:lpstr>PowerPoint Presentation</vt:lpstr>
      <vt:lpstr>KLİNİK DEĞERLENDİRME</vt:lpstr>
      <vt:lpstr>KLİNİK DEĞERLENDİRME</vt:lpstr>
      <vt:lpstr>KLİNİK DEĞERLENDİRME</vt:lpstr>
      <vt:lpstr>EU 2007/47/EC   </vt:lpstr>
      <vt:lpstr>KLİNİK DEĞERLENDİRME</vt:lpstr>
      <vt:lpstr>Directive 2007/47/EC: - ANNEX I  ESSENTIAL REQUIREMENTS I. GENERAL REQUIREMENTS  </vt:lpstr>
      <vt:lpstr>Directive 2007/47/EC: - ANNEX I  ESSENTIAL REQUIREMENTS I. GENERAL REQUIREMENTS  </vt:lpstr>
      <vt:lpstr>Directive 2007/47/EC - ANNEX I  ESSENTIAL REQUIREMENTS I. GENERAL REQUIREMENTS  </vt:lpstr>
      <vt:lpstr>KLİNİK DEĞERLENDİRME</vt:lpstr>
      <vt:lpstr>KLİNİK DEĞERLENDİRME</vt:lpstr>
      <vt:lpstr>KLİNİK DEĞERLENDİRME</vt:lpstr>
      <vt:lpstr>KLİNİK DEĞERLENDİRME</vt:lpstr>
      <vt:lpstr>KLİNİK DEĞERLENDİRME</vt:lpstr>
      <vt:lpstr>PowerPoint Presentation</vt:lpstr>
      <vt:lpstr>PowerPoint Presentation</vt:lpstr>
      <vt:lpstr>MEDDEV 2.7.1-2003  EVALUATION OF CLINICAL DATA: A GUIDE FOR MANUFACTURERS AND NOTIFIED BODIES  </vt:lpstr>
      <vt:lpstr>MEDDEV 2.7.1-2003  EVALUATION OF CLINICAL DATA: A GUIDE FOR MANUFACTURERS AND NOTIFIED BODIES  </vt:lpstr>
      <vt:lpstr>MEDDEV 2.7.1-2003  EVALUATION OF CLINICAL DATA: A GUIDE FOR MANUFACTURERS AND NOTIFIED BODIES  </vt:lpstr>
      <vt:lpstr>MEDDEV 2.7.1 rev 3 - 2009  CLINICAL EVALUATION: A GUIDE FOR MANUFACTURERS AND NOTIFIED BODIES  </vt:lpstr>
      <vt:lpstr>PowerPoint Presentation</vt:lpstr>
      <vt:lpstr>Terms defined in MDR Article 2 in CER context </vt:lpstr>
      <vt:lpstr>Terms defined in MDR Article 2 in CER context </vt:lpstr>
      <vt:lpstr>PowerPoint Presentation</vt:lpstr>
      <vt:lpstr>Terms defined in MDR Article 2 in CER context </vt:lpstr>
      <vt:lpstr>Terms defined in MDR Article 2 in CER context </vt:lpstr>
      <vt:lpstr>Terms defined in MDR Article 2 in CER context </vt:lpstr>
      <vt:lpstr>Terms defined in MDR Article 2 in CER context </vt:lpstr>
      <vt:lpstr>Terms defined in MDR Article 2 in CER context </vt:lpstr>
      <vt:lpstr>Terms defined in MDR Article 2 in CER context </vt:lpstr>
      <vt:lpstr>Terms defined in MDR Article 2 in CER context </vt:lpstr>
      <vt:lpstr>Terms defined in MDR Article 2 in CER context </vt:lpstr>
      <vt:lpstr>Terms defined in MDR Article 2 in CER context </vt:lpstr>
      <vt:lpstr>Terms defined in MDR Article 2 in CER context </vt:lpstr>
      <vt:lpstr>Terms defined in MDR within CER context </vt:lpstr>
      <vt:lpstr>Terms defined in MDR within CER context </vt:lpstr>
      <vt:lpstr>Terms defined in MDR within CER context </vt:lpstr>
      <vt:lpstr>Terms defined in MDR within CER context </vt:lpstr>
      <vt:lpstr>Terms defined in MDR within CER context </vt:lpstr>
      <vt:lpstr>Terms defined in MDR within CER context </vt:lpstr>
      <vt:lpstr>Terms defined in MDR within CER context </vt:lpstr>
      <vt:lpstr>Terms defined in MDR within CER context </vt:lpstr>
      <vt:lpstr>Terms defined in MDR within CER context </vt:lpstr>
      <vt:lpstr>Terms defined in MDR within CER context </vt:lpstr>
      <vt:lpstr>Terms defined in MDR within CER context </vt:lpstr>
      <vt:lpstr>PowerPoint Presentation</vt:lpstr>
      <vt:lpstr>MEDDEV 2.7.1 rev 3 - 2009  CLINICAL EVALUATION: A GUIDE FOR MANUFACTURERS AND NOTIFIED BODIES  </vt:lpstr>
      <vt:lpstr>MEDDEV 2.7.1 rev 3 - 2009  CLINICAL EVALUATION: A GUIDE FOR MANUFACTURERS AND NOTIFIED BODIES  </vt:lpstr>
      <vt:lpstr>MEDDEV 2.7.1 rev 4 - 2016  CLINICAL EVALUATION: A GUIDE FOR MANUFACTURERS AND NOTIFIED BODIES  </vt:lpstr>
      <vt:lpstr>MEDDEV 2.7.1 rev 4 - 2016  CLINICAL EVALUATION: ‘’WHO SHOULD CONDUCT IT?’’  </vt:lpstr>
      <vt:lpstr>MEDDEV 2.7.1 rev 4 - 2016  CLINICAL EVALUATION: A GUIDE FOR MANUFACTURERS AND NOTIFIED BODIES  </vt:lpstr>
      <vt:lpstr>MEDDEV 2.7.1 rev 4 - 2016  CLINICAL EVALUATION: A GUIDE FOR MANUFACTURERS AND NOTIFIED BODIES  </vt:lpstr>
      <vt:lpstr>MEDDEV 2.7.1 rev 4 - 2016  CLINICAL EVALUATION: A GUIDE FOR MANUFACTURERS AND NOTIFIED BODIES  </vt:lpstr>
      <vt:lpstr>MEDDEV 2.7.1 rev 4 - 2016  CLINICAL EVALUATION: A GUIDE FOR MANUFACTURERS AND NOTIFIED BODIES  </vt:lpstr>
      <vt:lpstr>PowerPoint Presentation</vt:lpstr>
      <vt:lpstr>MEDDEV 2.7.1 rev 4 - 2016  CLINICAL EVALUATION: A GUIDE FOR MANUFACTURERS AND NOTIFIED BODIES  </vt:lpstr>
      <vt:lpstr>MEDDEV 2.7.1 rev 4 - 2016  CLINICAL EVALUATION: A GUIDE FOR MANUFACTURERS AND NOTIFIED BODIES  </vt:lpstr>
      <vt:lpstr>MEDDEV 2.7.1 rev 4 - 2016  CLINICAL EVALUATION: A GUIDE FOR MANUFACTURERS AND NOTIFIED BODIES  </vt:lpstr>
      <vt:lpstr>MEDDEV 2.7.1 rev 4 - 2016  CLINICAL EVALUATION: A GUIDE FOR MANUFACTURERS AND NOTIFIED BODIES  </vt:lpstr>
      <vt:lpstr>MEDDEV 2.7.1 rev 4 - 2016  CLINICAL EVALUATION: A GUIDE FOR MANUFACTURERS AND NOTIFIED BODIES  </vt:lpstr>
      <vt:lpstr>MEDDEV 2.7.1 rev 4 - 2016  CLINICAL EVALUATION: A GUIDE FOR MANUFACTURERS AND NOTIFIED BODIES  </vt:lpstr>
      <vt:lpstr>MEDDEV 2.7.1 rev 4 - 2016  CLINICAL EVALUATION: A GUIDE FOR MANUFACTURERS AND NOTIFIED BODIES  </vt:lpstr>
      <vt:lpstr>MEDDEV 2.7.1 rev 4 - 2016  CLINICAL EVALUATION: A GUIDE FOR MANUFACTURERS AND NOTIFIED BODIES  </vt:lpstr>
      <vt:lpstr>MEDDEV 2.7.1 rev 4 - 2016  CLINICAL EVALUATION: A GUIDE FOR MANUFACTURERS AND NOTIFIED BODIES  </vt:lpstr>
      <vt:lpstr>MEDDEV 2.7.1 rev 4 - 2016  CLINICAL EVALUATION: A GUIDE FOR MANUFACTURERS AND NOTIFIED BODIES  </vt:lpstr>
      <vt:lpstr>MEDDEV 2.7.1 rev 4 - 2016  CLINICAL EVALUATION: A GUIDE FOR MANUFACTURERS AND NOTIFIED BODIES  </vt:lpstr>
      <vt:lpstr>MEDDEV 2.7.1 rev 4 - 2016  CLINICAL EVALUATION: A GUIDE FOR MANUFACTURERS AND NOTIFIED BODIES  </vt:lpstr>
      <vt:lpstr>MEDDEV 2.7.1 rev 4 - 2016  CLINICAL EVALUATION: A GUIDE FOR MANUFACTURERS AND NOTIFIED BODIES  </vt:lpstr>
      <vt:lpstr>MEDDEV 2.7.1 rev 4 - 2016  CLINICAL EVALUATION: A GUIDE FOR MANUFACTURERS AND NOTIFIED BODIES  </vt:lpstr>
      <vt:lpstr>MEDDEV 2.7.1 rev 4 - 2016  CLINICAL EVALUATION: A GUIDE FOR MANUFACTURERS AND NOTIFIED BODIES  </vt:lpstr>
      <vt:lpstr>MEDDEV 2.7.1 rev 4 - 2016  CLINICAL EVALUATION: A GUIDE FOR MANUFACTURERS AND NOTIFIED BODIES  </vt:lpstr>
      <vt:lpstr>MEDDEV 2.7.1 rev 4 - 2016  CLINICAL EVALUATION: A GUIDE FOR MANUFACTURERS AND NOTIFIED BODIES  </vt:lpstr>
      <vt:lpstr>PowerPoint Presentation</vt:lpstr>
      <vt:lpstr>PowerPoint Presentation</vt:lpstr>
      <vt:lpstr>KYS’de Klinik Değerlendirme</vt:lpstr>
      <vt:lpstr>KYS’de Klinik Değerlendirme</vt:lpstr>
      <vt:lpstr>KYS’de Klinik Değerlendirme</vt:lpstr>
      <vt:lpstr>Klinik Değerlendirmede Adımlar</vt:lpstr>
      <vt:lpstr>Klinik Değerlendirme Planı</vt:lpstr>
      <vt:lpstr>Klinik Değerlendirme Planı</vt:lpstr>
      <vt:lpstr>Klinik Veri Toplama Yöntemleri</vt:lpstr>
      <vt:lpstr>MDCG-2020-6</vt:lpstr>
      <vt:lpstr>MDCG-2020-6</vt:lpstr>
      <vt:lpstr>MDCG-2020-6</vt:lpstr>
      <vt:lpstr>Klinik Verinin Değerlendirilmesi</vt:lpstr>
      <vt:lpstr>IMDRF- Clinical Evaluation- Literatür Araştırması Yöntemi</vt:lpstr>
      <vt:lpstr>IMDRF MDCE WG (PD1)/N55 (formerly GHTF/SG5/N1R8:2007)</vt:lpstr>
      <vt:lpstr>Eşdeğerlilik Verileri</vt:lpstr>
      <vt:lpstr>MDCG-2020-5 Annex I</vt:lpstr>
      <vt:lpstr>MDCG-2020-5 Annex I</vt:lpstr>
      <vt:lpstr>MEDDEV’e göre Klinik Değerlendirme Rapor Formatı</vt:lpstr>
      <vt:lpstr>MDR’a göre CER formatı</vt:lpstr>
      <vt:lpstr>MDCG-2020-6 </vt:lpstr>
      <vt:lpstr>MDCG-2020-6</vt:lpstr>
      <vt:lpstr>MDCG-2020-6</vt:lpstr>
      <vt:lpstr>MDCG-2020-6</vt:lpstr>
      <vt:lpstr>Klinik Değerlendirme Sonuçlarının Diğer Sistemlere Aktarılması </vt:lpstr>
      <vt:lpstr>Diğer Sistem Verilerinin Klinik Değerlendirmede Kullanılması</vt:lpstr>
      <vt:lpstr>MDCG-2020-13 CEAR, Literature Review- Section D</vt:lpstr>
      <vt:lpstr>MDCG-2020-13 CEAR TEMPLATE CER ve Klinik Araştırma </vt:lpstr>
      <vt:lpstr>CER, Klinik Araştırma ve PMCF</vt:lpstr>
      <vt:lpstr>MDCG-2020-1</vt:lpstr>
      <vt:lpstr>Klinik Değerlendirme Sonucu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Klinik Değerlendirme</dc:title>
  <dc:creator>ASUS</dc:creator>
  <cp:lastModifiedBy>Ayça Batmaz</cp:lastModifiedBy>
  <cp:revision>6</cp:revision>
  <dcterms:modified xsi:type="dcterms:W3CDTF">2022-10-26T06:58:38Z</dcterms:modified>
</cp:coreProperties>
</file>