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7"/>
  </p:notesMasterIdLst>
  <p:sldIdLst>
    <p:sldId id="370"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1" r:id="rId1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20" d="100"/>
          <a:sy n="20" d="100"/>
        </p:scale>
        <p:origin x="168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Close-up of the top of a hot-air balloon viewed from above"/>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air balloons viewed from below against a blue sky"/>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5" name="Close-up of the top of a hot-air balloon viewed from above"/>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6" name="Hot-air balloons viewed from below against a blue sky"/>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air balloons viewed from below against a blue sky"/>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air balloon viewed from below"/>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Hot-air balloons viewed from below against a blue sky"/>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115.xml.rels><?xml version="1.0" encoding="UTF-8" standalone="yes"?>
<Relationships xmlns="http://schemas.openxmlformats.org/package/2006/relationships"><Relationship Id="rId3" Type="http://schemas.openxmlformats.org/officeDocument/2006/relationships/hyperlink" Target="mailto:mtuzcu@tb-medtech.com" TargetMode="External"/><Relationship Id="rId7" Type="http://schemas.openxmlformats.org/officeDocument/2006/relationships/image" Target="../media/image3.png"/><Relationship Id="rId2" Type="http://schemas.openxmlformats.org/officeDocument/2006/relationships/hyperlink" Target="mailto:abatmaz@tb-medtech.com" TargetMode="Externa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hyperlink" Target="https://tb-medtech.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ti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0.png"/><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365C9C-F8FB-5902-E29F-9A4BB25AD626}"/>
              </a:ext>
            </a:extLst>
          </p:cNvPr>
          <p:cNvSpPr txBox="1"/>
          <p:nvPr/>
        </p:nvSpPr>
        <p:spPr>
          <a:xfrm>
            <a:off x="2873829" y="7881259"/>
            <a:ext cx="19441886" cy="3539430"/>
          </a:xfrm>
          <a:prstGeom prst="rect">
            <a:avLst/>
          </a:prstGeom>
          <a:noFill/>
        </p:spPr>
        <p:txBody>
          <a:bodyPr wrap="square" rtlCol="0">
            <a:spAutoFit/>
          </a:bodyPr>
          <a:lstStyle/>
          <a:p>
            <a:r>
              <a:rPr lang="en-US" sz="8800" b="1" dirty="0">
                <a:solidFill>
                  <a:srgbClr val="04282C"/>
                </a:solidFill>
              </a:rPr>
              <a:t>ISO 13485 </a:t>
            </a:r>
            <a:r>
              <a:rPr lang="en-US" sz="8800" b="1" dirty="0" err="1">
                <a:solidFill>
                  <a:srgbClr val="04282C"/>
                </a:solidFill>
              </a:rPr>
              <a:t>Belgelendirme</a:t>
            </a:r>
            <a:r>
              <a:rPr lang="en-US" sz="8800" b="1" dirty="0">
                <a:solidFill>
                  <a:srgbClr val="04282C"/>
                </a:solidFill>
              </a:rPr>
              <a:t> </a:t>
            </a:r>
            <a:r>
              <a:rPr lang="en-US" sz="8800" b="1" dirty="0" err="1">
                <a:solidFill>
                  <a:srgbClr val="04282C"/>
                </a:solidFill>
              </a:rPr>
              <a:t>Süreci</a:t>
            </a:r>
            <a:r>
              <a:rPr lang="en-US" sz="8800" b="1" dirty="0">
                <a:solidFill>
                  <a:srgbClr val="04282C"/>
                </a:solidFill>
              </a:rPr>
              <a:t> </a:t>
            </a:r>
            <a:r>
              <a:rPr lang="en-US" sz="8800" b="1" dirty="0" err="1">
                <a:solidFill>
                  <a:srgbClr val="04282C"/>
                </a:solidFill>
              </a:rPr>
              <a:t>Eğitimi</a:t>
            </a:r>
            <a:endParaRPr lang="en-US" sz="8800" b="1" dirty="0">
              <a:solidFill>
                <a:srgbClr val="04282C"/>
              </a:solidFill>
            </a:endParaRPr>
          </a:p>
          <a:p>
            <a:endParaRPr lang="en-US" sz="4800" dirty="0"/>
          </a:p>
        </p:txBody>
      </p:sp>
      <p:sp>
        <p:nvSpPr>
          <p:cNvPr id="4" name="TextBox 3">
            <a:extLst>
              <a:ext uri="{FF2B5EF4-FFF2-40B4-BE49-F238E27FC236}">
                <a16:creationId xmlns:a16="http://schemas.microsoft.com/office/drawing/2014/main" id="{4AAB2402-3A25-A768-A221-752FA5E3857E}"/>
              </a:ext>
            </a:extLst>
          </p:cNvPr>
          <p:cNvSpPr txBox="1"/>
          <p:nvPr/>
        </p:nvSpPr>
        <p:spPr>
          <a:xfrm>
            <a:off x="13041083" y="10749915"/>
            <a:ext cx="10559144" cy="2800767"/>
          </a:xfrm>
          <a:prstGeom prst="rect">
            <a:avLst/>
          </a:prstGeom>
          <a:noFill/>
        </p:spPr>
        <p:txBody>
          <a:bodyPr wrap="square" rtlCol="0">
            <a:spAutoFit/>
          </a:bodyPr>
          <a:lstStyle/>
          <a:p>
            <a:endParaRPr lang="en-US" sz="4800" dirty="0">
              <a:solidFill>
                <a:srgbClr val="04282C"/>
              </a:solidFill>
            </a:endParaRPr>
          </a:p>
          <a:p>
            <a:r>
              <a:rPr lang="en-US" sz="4000" b="1" dirty="0">
                <a:solidFill>
                  <a:srgbClr val="04282C"/>
                </a:solidFill>
              </a:rPr>
              <a:t>Dr. Muzaffer Tuzcu</a:t>
            </a:r>
          </a:p>
          <a:p>
            <a:r>
              <a:rPr lang="en-US" sz="4000" b="1" dirty="0">
                <a:solidFill>
                  <a:srgbClr val="04282C"/>
                </a:solidFill>
              </a:rPr>
              <a:t>Ayça Batmaz, </a:t>
            </a:r>
            <a:r>
              <a:rPr lang="en-US" sz="4000" b="1" dirty="0" err="1">
                <a:solidFill>
                  <a:srgbClr val="04282C"/>
                </a:solidFill>
              </a:rPr>
              <a:t>Msc</a:t>
            </a:r>
            <a:r>
              <a:rPr lang="en-US" sz="4000" b="1" dirty="0">
                <a:solidFill>
                  <a:srgbClr val="04282C"/>
                </a:solidFill>
              </a:rPr>
              <a:t>. Biomedical Engineer</a:t>
            </a:r>
          </a:p>
          <a:p>
            <a:endParaRPr lang="en-US" sz="4800" dirty="0"/>
          </a:p>
        </p:txBody>
      </p:sp>
      <p:sp>
        <p:nvSpPr>
          <p:cNvPr id="5" name="TextBox 4">
            <a:extLst>
              <a:ext uri="{FF2B5EF4-FFF2-40B4-BE49-F238E27FC236}">
                <a16:creationId xmlns:a16="http://schemas.microsoft.com/office/drawing/2014/main" id="{A3F6AA30-EFEF-6C9F-8757-4C803922F37C}"/>
              </a:ext>
            </a:extLst>
          </p:cNvPr>
          <p:cNvSpPr txBox="1"/>
          <p:nvPr/>
        </p:nvSpPr>
        <p:spPr>
          <a:xfrm>
            <a:off x="783773" y="11734801"/>
            <a:ext cx="7489370" cy="830997"/>
          </a:xfrm>
          <a:prstGeom prst="rect">
            <a:avLst/>
          </a:prstGeom>
          <a:noFill/>
        </p:spPr>
        <p:txBody>
          <a:bodyPr wrap="square" rtlCol="0">
            <a:spAutoFit/>
          </a:bodyPr>
          <a:lstStyle/>
          <a:p>
            <a:r>
              <a:rPr lang="en-US" sz="4800" b="1" dirty="0">
                <a:solidFill>
                  <a:srgbClr val="04282C"/>
                </a:solidFill>
              </a:rPr>
              <a:t>16.12.2022</a:t>
            </a:r>
          </a:p>
        </p:txBody>
      </p:sp>
      <p:pic>
        <p:nvPicPr>
          <p:cNvPr id="1028" name="Picture 4">
            <a:extLst>
              <a:ext uri="{FF2B5EF4-FFF2-40B4-BE49-F238E27FC236}">
                <a16:creationId xmlns:a16="http://schemas.microsoft.com/office/drawing/2014/main" id="{13AEB38C-D50D-FD92-F7F7-787E3A902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5468" y="4024993"/>
            <a:ext cx="403860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a:extLst>
              <a:ext uri="{FF2B5EF4-FFF2-40B4-BE49-F238E27FC236}">
                <a16:creationId xmlns:a16="http://schemas.microsoft.com/office/drawing/2014/main" id="{BC122013-63A7-915A-553B-32CD985E3846}"/>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9121026" y="-34285"/>
            <a:ext cx="6554092" cy="3686674"/>
          </a:xfrm>
          <a:prstGeom prst="rect">
            <a:avLst/>
          </a:prstGeom>
        </p:spPr>
      </p:pic>
      <p:pic>
        <p:nvPicPr>
          <p:cNvPr id="9" name="Picture 8" descr="Logo, company name&#10;&#10;Description automatically generated">
            <a:extLst>
              <a:ext uri="{FF2B5EF4-FFF2-40B4-BE49-F238E27FC236}">
                <a16:creationId xmlns:a16="http://schemas.microsoft.com/office/drawing/2014/main" id="{D1510057-9102-47FF-44E0-2C7E876721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7051" y="2486090"/>
            <a:ext cx="5678436" cy="4419609"/>
          </a:xfrm>
          <a:prstGeom prst="rect">
            <a:avLst/>
          </a:prstGeom>
        </p:spPr>
      </p:pic>
      <p:pic>
        <p:nvPicPr>
          <p:cNvPr id="10" name="Picture 6">
            <a:extLst>
              <a:ext uri="{FF2B5EF4-FFF2-40B4-BE49-F238E27FC236}">
                <a16:creationId xmlns:a16="http://schemas.microsoft.com/office/drawing/2014/main" id="{A9259566-80F9-A652-B982-865775C62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2475" y="4027272"/>
            <a:ext cx="3641496" cy="172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8435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 name="Dünyada önemli tüm pazarlarda bir tıbbi cihazın kaydını yaptırmak için geçerli bir KYS’nin kurulması ve çalıştırılması ön koşuldur.…"/>
          <p:cNvGrpSpPr/>
          <p:nvPr/>
        </p:nvGrpSpPr>
        <p:grpSpPr>
          <a:xfrm>
            <a:off x="242658" y="9435493"/>
            <a:ext cx="23898684" cy="4355473"/>
            <a:chOff x="0" y="0"/>
            <a:chExt cx="23898683" cy="4355472"/>
          </a:xfrm>
        </p:grpSpPr>
        <p:sp>
          <p:nvSpPr>
            <p:cNvPr id="207" name="Dünyada önemli tüm pazarlarda bir tıbbi cihazın kaydını yaptırmak için geçerli bir KYS’nin kurulması ve çalıştırılması ön koşuldur.…"/>
            <p:cNvSpPr/>
            <p:nvPr/>
          </p:nvSpPr>
          <p:spPr>
            <a:xfrm>
              <a:off x="215526" y="215526"/>
              <a:ext cx="23467632" cy="3924421"/>
            </a:xfrm>
            <a:prstGeom prst="roundRect">
              <a:avLst>
                <a:gd name="adj" fmla="val 29953"/>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825500">
                <a:defRPr sz="3200" b="1">
                  <a:solidFill>
                    <a:schemeClr val="accent5">
                      <a:lumOff val="-29866"/>
                    </a:schemeClr>
                  </a:solidFill>
                </a:defRPr>
              </a:pPr>
              <a:r>
                <a:t>Dünyada önemli tüm pazarlarda bir tıbbi cihazın kaydını yaptırmak için </a:t>
              </a:r>
              <a:r>
                <a:rPr u="sng">
                  <a:ln w="12700" cap="flat">
                    <a:solidFill>
                      <a:srgbClr val="000000"/>
                    </a:solidFill>
                    <a:prstDash val="solid"/>
                    <a:miter lim="400000"/>
                  </a:ln>
                </a:rPr>
                <a:t>geçerli bir KYS’nin kurulması ve çalıştırılması</a:t>
              </a:r>
              <a:r>
                <a:rPr u="sng"/>
                <a:t> ön koşuldur</a:t>
              </a:r>
              <a:r>
                <a:t>.</a:t>
              </a:r>
            </a:p>
            <a:p>
              <a:pPr algn="l" defTabSz="825500">
                <a:defRPr sz="3200" b="1">
                  <a:solidFill>
                    <a:schemeClr val="accent5">
                      <a:lumOff val="-29866"/>
                    </a:schemeClr>
                  </a:solidFill>
                </a:defRPr>
              </a:pPr>
              <a:endParaRPr/>
            </a:p>
            <a:p>
              <a:pPr algn="l" defTabSz="825500">
                <a:defRPr sz="3200" b="1">
                  <a:solidFill>
                    <a:schemeClr val="accent5">
                      <a:lumOff val="-29866"/>
                    </a:schemeClr>
                  </a:solidFill>
                </a:defRPr>
              </a:pPr>
              <a:r>
                <a:rPr u="sng">
                  <a:ln w="12700" cap="flat">
                    <a:solidFill>
                      <a:srgbClr val="000000"/>
                    </a:solidFill>
                    <a:prstDash val="solid"/>
                    <a:miter lim="400000"/>
                  </a:ln>
                </a:rPr>
                <a:t>Avrupa, Kanada, Avustralya</a:t>
              </a:r>
              <a:r>
                <a:t> ve daha birçok ülkede tıbbi cihaz üreticileri </a:t>
              </a:r>
              <a:r>
                <a:rPr u="sng">
                  <a:ln w="12700" cap="flat">
                    <a:solidFill>
                      <a:srgbClr val="000000"/>
                    </a:solidFill>
                    <a:prstDash val="solid"/>
                    <a:miter lim="400000"/>
                  </a:ln>
                </a:rPr>
                <a:t>ISO 13485:2016 standardını kullanmaktadır; ABD’de ise uyumlaştırma çalışmaları tamamlanmak üzeredir.</a:t>
              </a:r>
            </a:p>
          </p:txBody>
        </p:sp>
        <p:pic>
          <p:nvPicPr>
            <p:cNvPr id="206" name="Dünyada önemli tüm pazarlarda bir tıbbi cihazın kaydını yaptırmak için geçerli bir KYS’nin kurulması ve çalıştırılması ön koşuldur.… Dünyada önemli tüm pazarlarda bir tıbbi cihazın kaydını yaptırmak için geçerli bir KYS’nin kurulması ve çalıştırılması ön" descr="Dünyada önemli tüm pazarlarda bir tıbbi cihazın kaydını yaptırmak için geçerli bir KYS’nin kurulması ve çalıştırılması ön koşuldur.… Dünyada önemli tüm pazarlarda bir tıbbi cihazın kaydını yaptırmak için geçerli bir KYS’nin kurulması ve çalıştırılması ön koşuldur.Avrupa, Kanada, Avustralya ve daha birçok ülkede tıbbi cihaz üreticileri ISO 13485:2016 standardını kullanmaktadır; ABD’de ise uyumlaştırma çalışmaları tamamlanmak üzeredir."/>
            <p:cNvPicPr>
              <a:picLocks/>
            </p:cNvPicPr>
            <p:nvPr/>
          </p:nvPicPr>
          <p:blipFill>
            <a:blip r:embed="rId2"/>
            <a:stretch>
              <a:fillRect/>
            </a:stretch>
          </p:blipFill>
          <p:spPr>
            <a:xfrm>
              <a:off x="-1" y="-1"/>
              <a:ext cx="23898685" cy="4355474"/>
            </a:xfrm>
            <a:prstGeom prst="rect">
              <a:avLst/>
            </a:prstGeom>
            <a:effectLst/>
          </p:spPr>
        </p:pic>
      </p:grpSp>
      <p:grpSp>
        <p:nvGrpSpPr>
          <p:cNvPr id="211" name="Screen Shot 2022-11-30 at 14.13.46.png"/>
          <p:cNvGrpSpPr/>
          <p:nvPr/>
        </p:nvGrpSpPr>
        <p:grpSpPr>
          <a:xfrm>
            <a:off x="7186447" y="-138031"/>
            <a:ext cx="10011106" cy="9786280"/>
            <a:chOff x="0" y="0"/>
            <a:chExt cx="10011105" cy="9786279"/>
          </a:xfrm>
        </p:grpSpPr>
        <p:pic>
          <p:nvPicPr>
            <p:cNvPr id="210" name="Screen Shot 2022-11-30 at 14.13.46.png" descr="Screen Shot 2022-11-30 at 14.13.46.png"/>
            <p:cNvPicPr>
              <a:picLocks noChangeAspect="1"/>
            </p:cNvPicPr>
            <p:nvPr/>
          </p:nvPicPr>
          <p:blipFill>
            <a:blip r:embed="rId3"/>
            <a:stretch>
              <a:fillRect/>
            </a:stretch>
          </p:blipFill>
          <p:spPr>
            <a:xfrm>
              <a:off x="215526" y="215526"/>
              <a:ext cx="9580054" cy="9355228"/>
            </a:xfrm>
            <a:prstGeom prst="rect">
              <a:avLst/>
            </a:prstGeom>
            <a:ln>
              <a:noFill/>
            </a:ln>
            <a:effectLst/>
          </p:spPr>
        </p:pic>
        <p:pic>
          <p:nvPicPr>
            <p:cNvPr id="209" name="Screen Shot 2022-11-30 at 14.13.46.png" descr="Screen Shot 2022-11-30 at 14.13.46.png"/>
            <p:cNvPicPr>
              <a:picLocks/>
            </p:cNvPicPr>
            <p:nvPr/>
          </p:nvPicPr>
          <p:blipFill>
            <a:blip r:embed="rId4"/>
            <a:stretch>
              <a:fillRect/>
            </a:stretch>
          </p:blipFill>
          <p:spPr>
            <a:xfrm>
              <a:off x="0" y="0"/>
              <a:ext cx="10011106" cy="9786280"/>
            </a:xfrm>
            <a:prstGeom prst="rect">
              <a:avLst/>
            </a:prstGeom>
            <a:effectLst/>
          </p:spPr>
        </p:pic>
      </p:grpSp>
      <p:sp>
        <p:nvSpPr>
          <p:cNvPr id="212" name="MedTech 2022"/>
          <p:cNvSpPr txBox="1"/>
          <p:nvPr/>
        </p:nvSpPr>
        <p:spPr>
          <a:xfrm>
            <a:off x="9045667" y="588826"/>
            <a:ext cx="2209496"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MedTech 2022 </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1" name="ISO 13485:2016 — 8.3. MADDE — Uygunsuz Ürün Kontrolü…"/>
          <p:cNvGrpSpPr/>
          <p:nvPr/>
        </p:nvGrpSpPr>
        <p:grpSpPr>
          <a:xfrm>
            <a:off x="158248" y="-331310"/>
            <a:ext cx="24067503" cy="13417066"/>
            <a:chOff x="0" y="0"/>
            <a:chExt cx="24067501" cy="13417064"/>
          </a:xfrm>
        </p:grpSpPr>
        <p:sp>
          <p:nvSpPr>
            <p:cNvPr id="790" name="ISO 13485:2016 — 8.3. MADDE — Uygunsuz Ürün Kontrolü…"/>
            <p:cNvSpPr txBox="1"/>
            <p:nvPr/>
          </p:nvSpPr>
          <p:spPr>
            <a:xfrm>
              <a:off x="215526" y="215526"/>
              <a:ext cx="23636449" cy="1298601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100" b="1">
                  <a:ln w="12700" cap="flat">
                    <a:solidFill>
                      <a:srgbClr val="000000"/>
                    </a:solidFill>
                    <a:prstDash val="solid"/>
                    <a:miter lim="400000"/>
                  </a:ln>
                  <a:solidFill>
                    <a:schemeClr val="accent1">
                      <a:hueOff val="114395"/>
                      <a:lumOff val="-24975"/>
                    </a:schemeClr>
                  </a:solidFill>
                </a:defRPr>
              </a:pPr>
              <a:r>
                <a:t>ISO 13485:2016 — 8.3. MADDE — Uygunsuz Ürün Kontrolü</a:t>
              </a:r>
            </a:p>
            <a:p>
              <a:pPr>
                <a:defRPr sz="5100" b="1">
                  <a:ln w="12700" cap="flat">
                    <a:solidFill>
                      <a:srgbClr val="000000"/>
                    </a:solidFill>
                    <a:prstDash val="solid"/>
                    <a:miter lim="400000"/>
                  </a:ln>
                  <a:solidFill>
                    <a:schemeClr val="accent5"/>
                  </a:solidFill>
                </a:defRPr>
              </a:pPr>
              <a:endParaRPr/>
            </a:p>
            <a:p>
              <a:pPr algn="l">
                <a:defRPr sz="5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8.3.3 Uygunsuzluğun ürün salıverilmeden sonra tanımlanması durumunda yapılacak işlemler </a:t>
              </a:r>
            </a:p>
            <a:p>
              <a:pPr algn="l">
                <a:defRPr sz="5100" b="1">
                  <a:ln w="12700" cap="flat">
                    <a:solidFill>
                      <a:srgbClr val="000000"/>
                    </a:solidFill>
                    <a:prstDash val="solid"/>
                    <a:miter lim="400000"/>
                  </a:ln>
                  <a:solidFill>
                    <a:schemeClr val="accent1"/>
                  </a:solidFill>
                </a:defRPr>
              </a:pPr>
              <a:r>
                <a:t>Uygun olmayan ürün gönderildikten ya da kullanılmaya başlandıktan sonra  belirlenirse, kuruluş uygunsuzluğun etkilerini ya da olası etkilerini dikkate alarak eyleme geçmelidir. Uygulanan eylemlerin kayıtları belgelemelidir (4.2.5’e bakınız). </a:t>
              </a:r>
            </a:p>
            <a:p>
              <a:pPr algn="l">
                <a:defRPr sz="5100" b="1">
                  <a:ln w="12700" cap="flat">
                    <a:solidFill>
                      <a:srgbClr val="000000"/>
                    </a:solidFill>
                    <a:prstDash val="solid"/>
                    <a:miter lim="400000"/>
                  </a:ln>
                  <a:solidFill>
                    <a:schemeClr val="accent1"/>
                  </a:solidFill>
                </a:defRPr>
              </a:pPr>
              <a:endParaRPr/>
            </a:p>
            <a:p>
              <a:pPr algn="l">
                <a:defRPr sz="5100" b="1">
                  <a:ln w="12700" cap="flat">
                    <a:solidFill>
                      <a:srgbClr val="000000"/>
                    </a:solidFill>
                    <a:prstDash val="solid"/>
                    <a:miter lim="400000"/>
                  </a:ln>
                  <a:solidFill>
                    <a:schemeClr val="accent1"/>
                  </a:solidFill>
                </a:defRPr>
              </a:pPr>
              <a:r>
                <a:t>Kuruluş, uyarıcı bildirimlerini duyurmak için düzenleyici regülasyonların gerekliliklerine uygun prosedürleri belgelemelidir. </a:t>
              </a:r>
            </a:p>
            <a:p>
              <a:pPr algn="l">
                <a:defRPr sz="5100" b="1">
                  <a:ln w="12700" cap="flat">
                    <a:solidFill>
                      <a:srgbClr val="000000"/>
                    </a:solidFill>
                    <a:prstDash val="solid"/>
                    <a:miter lim="400000"/>
                  </a:ln>
                  <a:solidFill>
                    <a:schemeClr val="accent1"/>
                  </a:solidFill>
                </a:defRPr>
              </a:pPr>
              <a:endParaRPr/>
            </a:p>
            <a:p>
              <a:pPr algn="l">
                <a:defRPr sz="5100" b="1">
                  <a:ln w="12700" cap="flat">
                    <a:solidFill>
                      <a:srgbClr val="000000"/>
                    </a:solidFill>
                    <a:prstDash val="solid"/>
                    <a:miter lim="400000"/>
                  </a:ln>
                  <a:solidFill>
                    <a:schemeClr val="accent1"/>
                  </a:solidFill>
                </a:defRPr>
              </a:pPr>
              <a:r>
                <a:t>Bu prosedürler herhangi bir zamanda uygulamaya konabilmelidir. </a:t>
              </a:r>
            </a:p>
            <a:p>
              <a:pPr algn="l">
                <a:defRPr sz="5100" b="1">
                  <a:ln w="12700" cap="flat">
                    <a:solidFill>
                      <a:srgbClr val="000000"/>
                    </a:solidFill>
                    <a:prstDash val="solid"/>
                    <a:miter lim="400000"/>
                  </a:ln>
                  <a:solidFill>
                    <a:schemeClr val="accent1"/>
                  </a:solidFill>
                </a:defRPr>
              </a:pPr>
              <a:endParaRPr/>
            </a:p>
            <a:p>
              <a:pPr algn="l">
                <a:defRPr sz="5100" b="1">
                  <a:ln w="12700" cap="flat">
                    <a:solidFill>
                      <a:srgbClr val="000000"/>
                    </a:solidFill>
                    <a:prstDash val="solid"/>
                    <a:miter lim="400000"/>
                  </a:ln>
                </a:defRPr>
              </a:pPr>
              <a:r>
                <a:rPr>
                  <a:solidFill>
                    <a:schemeClr val="accent1"/>
                  </a:solidFill>
                </a:rPr>
                <a:t>Uyarıcı bildirimlerin yürürlüğe konması ile ilgili eylemlerin kayıtları belgelenmelidir (4.2.5’e bakınız).</a:t>
              </a:r>
              <a:r>
                <a:t> </a:t>
              </a:r>
            </a:p>
          </p:txBody>
        </p:sp>
        <p:pic>
          <p:nvPicPr>
            <p:cNvPr id="789" name="ISO 13485:2016 — 8.3. MADDE — Uygunsuz Ürün Kontrolü… ISO 13485:2016 — 8.3. MADDE — Uygunsuz Ürün Kontrolü8.3.3 Uygunsuzluğun ürün salıverilmeden sonra tanımlanması durumunda yapılacak işlemler Uygun olmayan ürün gönderildikten ya da kullanılmaya başland" descr="ISO 13485:2016 — 8.3. MADDE — Uygunsuz Ürün Kontrolü… ISO 13485:2016 — 8.3. MADDE — Uygunsuz Ürün Kontrolü8.3.3 Uygunsuzluğun ürün salıverilmeden sonra tanımlanması durumunda yapılacak işlemler Uygun olmayan ürün gönderildikten ya da kullanılmaya başlandıktan sonra  belirlenirse, kuruluş uygunsuzluğun etkilerini ya da olası etkilerini dikkate alarak eyleme geçmelidir. Uygulanan eylemlerin kayıtları belgelemelidir (4.2.5’e bakınız). Kuruluş, uyarıcı bildirimlerini duyurmak için düzenleyici regülasyonların gerekliliklerine uygun prosedürleri belgelemelidir. Bu prosedürler herhangi bir zamanda uygulamaya konabilmelidir. Uyarıcı bildirimlerin yürürlüğe konması ile ilgili eylemlerin kayıtları belgelenmelidir (4.2.5’e bakınız). "/>
            <p:cNvPicPr>
              <a:picLocks/>
            </p:cNvPicPr>
            <p:nvPr/>
          </p:nvPicPr>
          <p:blipFill>
            <a:blip r:embed="rId2"/>
            <a:stretch>
              <a:fillRect/>
            </a:stretch>
          </p:blipFill>
          <p:spPr>
            <a:xfrm>
              <a:off x="-1" y="-1"/>
              <a:ext cx="24067503" cy="13417066"/>
            </a:xfrm>
            <a:prstGeom prst="rect">
              <a:avLst/>
            </a:prstGeom>
            <a:effectLst/>
          </p:spPr>
        </p:pic>
      </p:gr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MDR - ISO 13485:2016 BÜTÜNLEŞMESİ"/>
          <p:cNvSpPr txBox="1">
            <a:spLocks noGrp="1"/>
          </p:cNvSpPr>
          <p:nvPr>
            <p:ph type="title"/>
          </p:nvPr>
        </p:nvSpPr>
        <p:spPr>
          <a:prstGeom prst="rect">
            <a:avLst/>
          </a:prstGeom>
        </p:spPr>
        <p:txBody>
          <a:bodyPr/>
          <a:lstStyle/>
          <a:p>
            <a:r>
              <a:t>MDR - ISO 13485:2016 BÜTÜNLEŞMESİ</a:t>
            </a:r>
          </a:p>
        </p:txBody>
      </p:sp>
      <p:sp>
        <p:nvSpPr>
          <p:cNvPr id="794"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795" name="MDR, Article 10 General obligations of manufacturers (Clause 13)…"/>
          <p:cNvSpPr txBox="1">
            <a:spLocks noGrp="1"/>
          </p:cNvSpPr>
          <p:nvPr>
            <p:ph type="body" sz="half" idx="1"/>
          </p:nvPr>
        </p:nvSpPr>
        <p:spPr>
          <a:xfrm>
            <a:off x="1206500" y="3727804"/>
            <a:ext cx="21971000" cy="3862818"/>
          </a:xfrm>
          <a:prstGeom prst="rect">
            <a:avLst/>
          </a:prstGeom>
          <a:ln w="9525">
            <a:round/>
          </a:ln>
        </p:spPr>
        <p:txBody>
          <a:bodyPr/>
          <a:lstStyle/>
          <a:p>
            <a:pPr>
              <a:defRPr b="1">
                <a:solidFill>
                  <a:schemeClr val="accent6">
                    <a:satOff val="-16844"/>
                    <a:lumOff val="-30747"/>
                  </a:schemeClr>
                </a:solidFill>
              </a:defRPr>
            </a:pPr>
            <a:r>
              <a:t>MDR, Article 10 General obligations of manufacturers (Clause 13)</a:t>
            </a:r>
            <a:endParaRPr b="0"/>
          </a:p>
          <a:p>
            <a:pPr lvl="1">
              <a:defRPr b="1">
                <a:solidFill>
                  <a:srgbClr val="5E5E5E"/>
                </a:solidFill>
              </a:defRPr>
            </a:pPr>
            <a:r>
              <a:rPr b="0"/>
              <a:t>‘‘</a:t>
            </a:r>
            <a:r>
              <a:t>Manufacturers shall have a system for recording and reporting of incidents and field safety corrective actions as described in Articles 87 and 88.’’ </a:t>
            </a:r>
          </a:p>
        </p:txBody>
      </p:sp>
      <p:grpSp>
        <p:nvGrpSpPr>
          <p:cNvPr id="798" name="TCY, 10. Madde — Üreticilerin Genel Yükümlülükleri (13. Bent)…"/>
          <p:cNvGrpSpPr/>
          <p:nvPr/>
        </p:nvGrpSpPr>
        <p:grpSpPr>
          <a:xfrm>
            <a:off x="1026894" y="7900905"/>
            <a:ext cx="22330212" cy="4102055"/>
            <a:chOff x="0" y="0"/>
            <a:chExt cx="22330210" cy="4102053"/>
          </a:xfrm>
        </p:grpSpPr>
        <p:sp>
          <p:nvSpPr>
            <p:cNvPr id="797" name="TCY, 10. Madde — Üreticilerin Genel Yükümlülükleri (13. Bent)…"/>
            <p:cNvSpPr txBox="1"/>
            <p:nvPr/>
          </p:nvSpPr>
          <p:spPr>
            <a:xfrm>
              <a:off x="179605" y="179605"/>
              <a:ext cx="21971001" cy="374284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(13. Bent)</a:t>
              </a:r>
              <a:endParaRPr b="0"/>
            </a:p>
            <a:p>
              <a:pPr marL="609600" indent="-609600" algn="l">
                <a:lnSpc>
                  <a:spcPct val="90000"/>
                </a:lnSpc>
                <a:spcBef>
                  <a:spcPts val="4500"/>
                </a:spcBef>
                <a:buSzPct val="123000"/>
                <a:buChar char="•"/>
                <a:defRPr sz="4800" b="1"/>
              </a:pPr>
              <a:r>
                <a:t>‘‘Üreticiler, 85’inci ve 86’ncı maddelerde belirtildiği şekilde, olumsuz olayların ve saha güvenliği düzeltici faaliyetlerin kaydedilmesi ve raporlanması için bir sisteme sahip olur.</a:t>
              </a:r>
            </a:p>
          </p:txBody>
        </p:sp>
        <p:pic>
          <p:nvPicPr>
            <p:cNvPr id="796" name="TCY, 10. Madde — Üreticilerin Genel Yükümlülükleri (13. Bent)… TCY, 10. Madde — Üreticilerin Genel Yükümlülükleri (13. Bent)‘‘Üreticiler, 85’inci ve 86’ncı maddelerde belirtildiği şekilde, olumsuz olayların ve saha güvenliği düzeltici faaliyetlerin ka" descr="TCY, 10. Madde — Üreticilerin Genel Yükümlülükleri (13. Bent)… TCY, 10. Madde — Üreticilerin Genel Yükümlülükleri (13. Bent)‘‘Üreticiler, 85’inci ve 86’ncı maddelerde belirtildiği şekilde, olumsuz olayların ve saha güvenliği düzeltici faaliyetlerin kaydedilmesi ve raporlanması için bir sisteme sahip olur."/>
            <p:cNvPicPr>
              <a:picLocks/>
            </p:cNvPicPr>
            <p:nvPr/>
          </p:nvPicPr>
          <p:blipFill>
            <a:blip r:embed="rId2"/>
            <a:stretch>
              <a:fillRect/>
            </a:stretch>
          </p:blipFill>
          <p:spPr>
            <a:xfrm>
              <a:off x="-1" y="0"/>
              <a:ext cx="22330212" cy="4102054"/>
            </a:xfrm>
            <a:prstGeom prst="rect">
              <a:avLst/>
            </a:prstGeom>
            <a:effectLst/>
          </p:spPr>
        </p:pic>
      </p:grpSp>
      <p:grpSp>
        <p:nvGrpSpPr>
          <p:cNvPr id="801" name="MDR’a uygunluk için değerlendir ve düzenle: 87. Ve 88. Maddeler"/>
          <p:cNvGrpSpPr/>
          <p:nvPr/>
        </p:nvGrpSpPr>
        <p:grpSpPr>
          <a:xfrm>
            <a:off x="909902" y="12249041"/>
            <a:ext cx="22564196" cy="1570482"/>
            <a:chOff x="0" y="0"/>
            <a:chExt cx="22564194" cy="1570480"/>
          </a:xfrm>
        </p:grpSpPr>
        <p:sp>
          <p:nvSpPr>
            <p:cNvPr id="800" name="MDR’a uygunluk için değerlendir ve düzenle: 87. Ve 88. Maddeler"/>
            <p:cNvSpPr txBox="1"/>
            <p:nvPr/>
          </p:nvSpPr>
          <p:spPr>
            <a:xfrm>
              <a:off x="179605" y="179605"/>
              <a:ext cx="22204985" cy="1211271"/>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6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 87. Ve 88. Maddeler</a:t>
              </a:r>
            </a:p>
          </p:txBody>
        </p:sp>
        <p:pic>
          <p:nvPicPr>
            <p:cNvPr id="799" name="MDR’a uygunluk için değerlendir ve düzenle: 87. Ve 88. Maddeler MDR’a uygunluk için değerlendir ve düzenle: 87. Ve 88. Maddeler" descr="MDR’a uygunluk için değerlendir ve düzenle: 87. Ve 88. Maddeler MDR’a uygunluk için değerlendir ve düzenle: 87. Ve 88. Maddeler"/>
            <p:cNvPicPr>
              <a:picLocks/>
            </p:cNvPicPr>
            <p:nvPr/>
          </p:nvPicPr>
          <p:blipFill>
            <a:blip r:embed="rId3"/>
            <a:stretch>
              <a:fillRect/>
            </a:stretch>
          </p:blipFill>
          <p:spPr>
            <a:xfrm>
              <a:off x="0" y="0"/>
              <a:ext cx="22564195" cy="1570481"/>
            </a:xfrm>
            <a:prstGeom prst="rect">
              <a:avLst/>
            </a:prstGeom>
            <a:effectLst/>
          </p:spPr>
        </p:pic>
      </p:gr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5" name="ISO 13485:2016 — 8.2. MADDE — İzleme ve ölçüm…"/>
          <p:cNvGrpSpPr/>
          <p:nvPr/>
        </p:nvGrpSpPr>
        <p:grpSpPr>
          <a:xfrm>
            <a:off x="158248" y="17107"/>
            <a:ext cx="24067503" cy="13685432"/>
            <a:chOff x="0" y="0"/>
            <a:chExt cx="24067501" cy="13685431"/>
          </a:xfrm>
        </p:grpSpPr>
        <p:sp>
          <p:nvSpPr>
            <p:cNvPr id="804" name="ISO 13485:2016 — 8.2. MADDE — İzleme ve ölçüm…"/>
            <p:cNvSpPr txBox="1"/>
            <p:nvPr/>
          </p:nvSpPr>
          <p:spPr>
            <a:xfrm>
              <a:off x="215526" y="215526"/>
              <a:ext cx="23636449" cy="132543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300" b="1">
                  <a:ln w="12700" cap="flat">
                    <a:solidFill>
                      <a:srgbClr val="000000"/>
                    </a:solidFill>
                    <a:prstDash val="solid"/>
                    <a:miter lim="400000"/>
                  </a:ln>
                  <a:solidFill>
                    <a:schemeClr val="accent1">
                      <a:hueOff val="114395"/>
                      <a:lumOff val="-24975"/>
                    </a:schemeClr>
                  </a:solidFill>
                  <a:effectLst>
                    <a:outerShdw blurRad="12700" dist="63500" dir="18900000" rotWithShape="0">
                      <a:srgbClr val="000000"/>
                    </a:outerShdw>
                  </a:effectLst>
                </a:defRPr>
              </a:pPr>
              <a:r>
                <a:t>ISO 13485:2016 — 8.2. MADDE — İzleme ve ölçüm</a:t>
              </a:r>
            </a:p>
            <a:p>
              <a: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pPr>
              <a:endParaRPr/>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8.2.2 Müşteri şikayetleri yönetimi  </a:t>
              </a:r>
            </a:p>
            <a:p>
              <a:pPr algn="l">
                <a:defRPr sz="4800" b="1">
                  <a:ln w="12700" cap="flat">
                    <a:solidFill>
                      <a:srgbClr val="000000"/>
                    </a:solidFill>
                    <a:prstDash val="solid"/>
                    <a:miter lim="400000"/>
                  </a:ln>
                  <a:solidFill>
                    <a:schemeClr val="accent1">
                      <a:lumOff val="-13575"/>
                    </a:schemeClr>
                  </a:solidFill>
                  <a:effectLst>
                    <a:outerShdw blurRad="12700" dist="63500" dir="18900000" rotWithShape="0">
                      <a:srgbClr val="000000"/>
                    </a:outerShdw>
                  </a:effectLst>
                </a:defRPr>
              </a:pPr>
              <a:r>
                <a:t>Kuruluş, müşteri şikayetlerini kapsamdaki düzenleyici gerekliliklere uygun olarak belirtilen zaman dilimlerinde yönetmek için gerekli prosedürleri belgelemelidir. </a:t>
              </a:r>
            </a:p>
            <a:p>
              <a:pPr algn="l">
                <a:defRPr sz="4800" b="1">
                  <a:ln w="12700" cap="flat">
                    <a:solidFill>
                      <a:srgbClr val="000000"/>
                    </a:solidFill>
                    <a:prstDash val="solid"/>
                    <a:miter lim="400000"/>
                  </a:ln>
                  <a:solidFill>
                    <a:schemeClr val="accent1">
                      <a:lumOff val="-13575"/>
                    </a:schemeClr>
                  </a:solidFill>
                </a:defRPr>
              </a:pPr>
              <a:endParaRPr/>
            </a:p>
            <a:p>
              <a:pPr algn="l">
                <a:defRPr sz="4800" b="1">
                  <a:ln w="12700" cap="flat">
                    <a:solidFill>
                      <a:srgbClr val="000000"/>
                    </a:solidFill>
                    <a:prstDash val="solid"/>
                    <a:miter lim="400000"/>
                  </a:ln>
                  <a:solidFill>
                    <a:schemeClr val="accent1">
                      <a:lumOff val="-13575"/>
                    </a:schemeClr>
                  </a:solidFill>
                </a:defRPr>
              </a:pPr>
              <a:r>
                <a:t>Bu prosedürler en azından aşağıda belirtilen gereklilikleri ve sorumlulukları içermelidir: </a:t>
              </a:r>
            </a:p>
            <a:p>
              <a:pPr lvl="3" algn="l">
                <a:defRPr sz="4600" b="1">
                  <a:ln w="12700" cap="flat">
                    <a:solidFill>
                      <a:srgbClr val="000000"/>
                    </a:solidFill>
                    <a:prstDash val="solid"/>
                    <a:miter lim="400000"/>
                  </a:ln>
                  <a:effectLst>
                    <a:outerShdw blurRad="12700" dist="63500" dir="18900000" rotWithShape="0">
                      <a:srgbClr val="000000"/>
                    </a:outerShdw>
                  </a:effectLst>
                </a:defRPr>
              </a:pPr>
              <a:r>
                <a:rPr>
                  <a:solidFill>
                    <a:schemeClr val="accent1">
                      <a:lumOff val="-13575"/>
                    </a:schemeClr>
                  </a:solidFill>
                </a:rPr>
                <a:t>a) bilginin alınması ve kayıtlara girilmesi; </a:t>
              </a:r>
              <a:br>
                <a:rPr>
                  <a:solidFill>
                    <a:schemeClr val="accent1">
                      <a:lumOff val="-13575"/>
                    </a:schemeClr>
                  </a:solidFill>
                </a:rPr>
              </a:br>
              <a:r>
                <a:rPr>
                  <a:solidFill>
                    <a:schemeClr val="accent1">
                      <a:lumOff val="-13575"/>
                    </a:schemeClr>
                  </a:solidFill>
                </a:rPr>
                <a:t>b) geri bildirimin müşteri şikayeti olup olmadığının belirlenebilmesi için </a:t>
              </a:r>
            </a:p>
            <a:p>
              <a:pPr lvl="3" algn="l">
                <a:defRPr sz="4600" b="1">
                  <a:ln w="12700" cap="flat">
                    <a:solidFill>
                      <a:srgbClr val="000000"/>
                    </a:solidFill>
                    <a:prstDash val="solid"/>
                    <a:miter lim="400000"/>
                  </a:ln>
                  <a:effectLst>
                    <a:outerShdw blurRad="12700" dist="63500" dir="18900000" rotWithShape="0">
                      <a:srgbClr val="000000"/>
                    </a:outerShdw>
                  </a:effectLst>
                </a:defRPr>
              </a:pPr>
              <a:r>
                <a:rPr>
                  <a:solidFill>
                    <a:schemeClr val="accent1">
                      <a:lumOff val="-13575"/>
                    </a:schemeClr>
                  </a:solidFill>
                </a:rPr>
                <a:t>    değerlendirilmesi; </a:t>
              </a:r>
              <a:br>
                <a:rPr>
                  <a:solidFill>
                    <a:schemeClr val="accent1">
                      <a:lumOff val="-13575"/>
                    </a:schemeClr>
                  </a:solidFill>
                </a:rPr>
              </a:br>
              <a:r>
                <a:rPr>
                  <a:solidFill>
                    <a:schemeClr val="accent1">
                      <a:lumOff val="-13575"/>
                    </a:schemeClr>
                  </a:solidFill>
                </a:rPr>
                <a:t>c) müşteri şikayetlerinin araştırılması; </a:t>
              </a:r>
              <a:br>
                <a:rPr>
                  <a:solidFill>
                    <a:schemeClr val="accent1">
                      <a:lumOff val="-13575"/>
                    </a:schemeClr>
                  </a:solidFill>
                </a:rPr>
              </a:br>
              <a:r>
                <a:rPr>
                  <a:solidFill>
                    <a:schemeClr val="accent1">
                      <a:lumOff val="-13575"/>
                    </a:schemeClr>
                  </a:solidFill>
                </a:rPr>
                <a:t>d) bilginin ilgili düzenleyici yetkililere bildiriminin gerekli olup olmadığının</a:t>
              </a:r>
            </a:p>
            <a:p>
              <a:pPr lvl="3" algn="l">
                <a:defRPr sz="4200" b="1">
                  <a:ln w="12700" cap="flat">
                    <a:solidFill>
                      <a:srgbClr val="000000"/>
                    </a:solidFill>
                    <a:prstDash val="solid"/>
                    <a:miter lim="400000"/>
                  </a:ln>
                  <a:effectLst>
                    <a:outerShdw blurRad="12700" dist="63500" dir="18900000" rotWithShape="0">
                      <a:srgbClr val="000000"/>
                    </a:outerShdw>
                  </a:effectLst>
                </a:defRPr>
              </a:pPr>
              <a:r>
                <a:rPr sz="4600">
                  <a:solidFill>
                    <a:schemeClr val="accent1">
                      <a:lumOff val="-13575"/>
                    </a:schemeClr>
                  </a:solidFill>
                </a:rPr>
                <a:t>    değerlendirilmesi; </a:t>
              </a:r>
              <a:br>
                <a:rPr sz="4600">
                  <a:solidFill>
                    <a:schemeClr val="accent1">
                      <a:lumOff val="-13575"/>
                    </a:schemeClr>
                  </a:solidFill>
                </a:rPr>
              </a:br>
              <a:r>
                <a:rPr sz="4600">
                  <a:solidFill>
                    <a:schemeClr val="accent1">
                      <a:lumOff val="-13575"/>
                    </a:schemeClr>
                  </a:solidFill>
                </a:rPr>
                <a:t>e) müşteri şikayetine konu olan cihazların taşınması; </a:t>
              </a:r>
              <a:br>
                <a:rPr sz="4600">
                  <a:solidFill>
                    <a:schemeClr val="accent1">
                      <a:lumOff val="-13575"/>
                    </a:schemeClr>
                  </a:solidFill>
                </a:rPr>
              </a:br>
              <a:r>
                <a:rPr sz="4600">
                  <a:solidFill>
                    <a:schemeClr val="accent1">
                      <a:lumOff val="-13575"/>
                    </a:schemeClr>
                  </a:solidFill>
                </a:rPr>
                <a:t>f) düzeltmelerin ya da düzeltici faaliyet başlatma gereğinin değerlendirilmesi.</a:t>
              </a:r>
              <a:r>
                <a:rPr sz="4600"/>
                <a:t> </a:t>
              </a:r>
              <a:br>
                <a:rPr sz="1200"/>
              </a:br>
              <a:endParaRPr sz="1200"/>
            </a:p>
          </p:txBody>
        </p:sp>
        <p:pic>
          <p:nvPicPr>
            <p:cNvPr id="803" name="ISO 13485:2016 — 8.2. MADDE — İzleme ve ölçüm… ISO 13485:2016 — 8.2. MADDE — İzleme ve ölçüm8.2.2 Müşteri şikayetleri yönetimi  Kuruluş, müşteri şikayetlerini kapsamdaki düzenleyici gerekliliklere uygun olarak belirtilen zaman dilimlerinde yönetmek için " descr="ISO 13485:2016 — 8.2. MADDE — İzleme ve ölçüm… ISO 13485:2016 — 8.2. MADDE — İzleme ve ölçüm8.2.2 Müşteri şikayetleri yönetimi  Kuruluş, müşteri şikayetlerini kapsamdaki düzenleyici gerekliliklere uygun olarak belirtilen zaman dilimlerinde yönetmek için gerekli prosedürleri belgelemelidir. Bu prosedürler en azından aşağıda belirtilen gereklilikleri ve sorumlulukları içermelidir: a) bilginin alınması ve kayıtlara girilmesi;  b) geri bildirimin müşteri şikayeti olup olmadığının belirlenebilmesi için     değerlendirilmesi;  c) müşteri şikayetlerinin araştırılması;  d) bilginin ilgili düzenleyici yetkililere bildiriminin gerekli olup olmadığının    değerlendirilmesi;  e) müşteri şikayetine konu olan cihazların taşınması;  f) düzeltmelerin ya da düzeltici faaliyet başlatma gereğinin değerlendirilmesi.  "/>
            <p:cNvPicPr>
              <a:picLocks/>
            </p:cNvPicPr>
            <p:nvPr/>
          </p:nvPicPr>
          <p:blipFill>
            <a:blip r:embed="rId2"/>
            <a:stretch>
              <a:fillRect/>
            </a:stretch>
          </p:blipFill>
          <p:spPr>
            <a:xfrm>
              <a:off x="-1" y="0"/>
              <a:ext cx="24067503" cy="13685432"/>
            </a:xfrm>
            <a:prstGeom prst="rect">
              <a:avLst/>
            </a:prstGeom>
            <a:effectLst/>
          </p:spPr>
        </p:pic>
      </p:gr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9" name="ISO 13485:2016 — 8.2. MADDE — İzleme ve ölçüm…"/>
          <p:cNvGrpSpPr/>
          <p:nvPr/>
        </p:nvGrpSpPr>
        <p:grpSpPr>
          <a:xfrm>
            <a:off x="158248" y="405106"/>
            <a:ext cx="24067503" cy="11944234"/>
            <a:chOff x="0" y="0"/>
            <a:chExt cx="24067501" cy="11944232"/>
          </a:xfrm>
        </p:grpSpPr>
        <p:sp>
          <p:nvSpPr>
            <p:cNvPr id="808" name="ISO 13485:2016 — 8.2. MADDE — İzleme ve ölçüm…"/>
            <p:cNvSpPr txBox="1"/>
            <p:nvPr/>
          </p:nvSpPr>
          <p:spPr>
            <a:xfrm>
              <a:off x="215526" y="215525"/>
              <a:ext cx="23636449" cy="1151318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800" b="1">
                  <a:ln w="12700" cap="flat">
                    <a:solidFill>
                      <a:srgbClr val="000000"/>
                    </a:solidFill>
                    <a:prstDash val="solid"/>
                    <a:miter lim="400000"/>
                  </a:ln>
                  <a:solidFill>
                    <a:schemeClr val="accent1">
                      <a:hueOff val="114395"/>
                      <a:lumOff val="-24975"/>
                    </a:schemeClr>
                  </a:solidFill>
                  <a:effectLst>
                    <a:outerShdw blurRad="12700" dist="63500" dir="18900000" rotWithShape="0">
                      <a:srgbClr val="000000"/>
                    </a:outerShdw>
                  </a:effectLst>
                </a:defRPr>
              </a:pPr>
              <a:r>
                <a:t>ISO 13485:2016 — 8.2. MADDE — İzleme ve ölçüm</a:t>
              </a:r>
            </a:p>
            <a:p>
              <a:pPr algn="l">
                <a:defRPr sz="50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8.2.2 Müşteri şikayetleri yönetimi (</a:t>
              </a:r>
              <a:r>
                <a:rPr i="1"/>
                <a:t>devamı</a:t>
              </a:r>
              <a:r>
                <a:t>) </a:t>
              </a:r>
            </a:p>
            <a:p>
              <a:pPr algn="l">
                <a:defRPr sz="5000" b="1">
                  <a:ln w="12700" cap="flat">
                    <a:solidFill>
                      <a:srgbClr val="000000"/>
                    </a:solidFill>
                    <a:prstDash val="solid"/>
                    <a:miter lim="400000"/>
                  </a:ln>
                  <a:solidFill>
                    <a:schemeClr val="accent1"/>
                  </a:solidFill>
                </a:defRPr>
              </a:pPr>
              <a:r>
                <a:t>Eğer bir müşteri şikayetinin araştırılmasına gerek olmadığı düşünülürse, bunun gerekçesi belgelenmelidir. </a:t>
              </a:r>
            </a:p>
            <a:p>
              <a:pPr algn="l">
                <a:defRPr sz="5000" b="1">
                  <a:ln w="12700" cap="flat">
                    <a:solidFill>
                      <a:srgbClr val="000000"/>
                    </a:solidFill>
                    <a:prstDash val="solid"/>
                    <a:miter lim="400000"/>
                  </a:ln>
                  <a:solidFill>
                    <a:schemeClr val="accent1"/>
                  </a:solidFill>
                </a:defRPr>
              </a:pPr>
              <a:endParaRPr/>
            </a:p>
            <a:p>
              <a:pPr algn="l">
                <a:defRPr sz="5000" b="1">
                  <a:ln w="12700" cap="flat">
                    <a:solidFill>
                      <a:srgbClr val="000000"/>
                    </a:solidFill>
                    <a:prstDash val="solid"/>
                    <a:miter lim="400000"/>
                  </a:ln>
                  <a:solidFill>
                    <a:schemeClr val="accent1"/>
                  </a:solidFill>
                </a:defRPr>
              </a:pPr>
              <a:r>
                <a:t>‘Müşteri şikayetleri yönetimi’ sürecinden köken alan herhangi bir düzeltme ya da düzeltici çalışma belgelenmelidir. </a:t>
              </a:r>
            </a:p>
            <a:p>
              <a:pPr algn="l">
                <a:defRPr sz="5000" b="1">
                  <a:ln w="12700" cap="flat">
                    <a:solidFill>
                      <a:srgbClr val="000000"/>
                    </a:solidFill>
                    <a:prstDash val="solid"/>
                    <a:miter lim="400000"/>
                  </a:ln>
                  <a:solidFill>
                    <a:schemeClr val="accent1"/>
                  </a:solidFill>
                </a:defRPr>
              </a:pPr>
              <a:endParaRPr/>
            </a:p>
            <a:p>
              <a:pPr algn="l">
                <a:defRPr sz="5000" b="1">
                  <a:ln w="12700" cap="flat">
                    <a:solidFill>
                      <a:srgbClr val="000000"/>
                    </a:solidFill>
                    <a:prstDash val="solid"/>
                    <a:miter lim="400000"/>
                  </a:ln>
                  <a:solidFill>
                    <a:schemeClr val="accent1"/>
                  </a:solidFill>
                </a:defRPr>
              </a:pPr>
              <a:r>
                <a:t>Eğer bir müşteri şikayeti araştırılırken şikayete kuruluş dışındaki bir etmen katkıda bulunmuş ise kuruluş ile ilgili taraf arasında uygun bilgi değişimi gerçekleştirilmelidir. </a:t>
              </a:r>
            </a:p>
            <a:p>
              <a:pPr algn="l">
                <a:defRPr sz="5000" b="1">
                  <a:ln w="12700" cap="flat">
                    <a:solidFill>
                      <a:srgbClr val="000000"/>
                    </a:solidFill>
                    <a:prstDash val="solid"/>
                    <a:miter lim="400000"/>
                  </a:ln>
                  <a:solidFill>
                    <a:schemeClr val="accent1"/>
                  </a:solidFill>
                </a:defRPr>
              </a:pPr>
              <a:endParaRPr/>
            </a:p>
            <a:p>
              <a:pPr algn="l">
                <a:defRPr sz="5000" b="1">
                  <a:ln w="12700" cap="flat">
                    <a:solidFill>
                      <a:srgbClr val="000000"/>
                    </a:solidFill>
                    <a:prstDash val="solid"/>
                    <a:miter lim="400000"/>
                  </a:ln>
                </a:defRPr>
              </a:pPr>
              <a:r>
                <a:rPr>
                  <a:solidFill>
                    <a:schemeClr val="accent1"/>
                  </a:solidFill>
                </a:rPr>
                <a:t>Müşteri şikayetleri ile ilgili kayıtlar belgelenmelidir (4.2.5’e bakınız).</a:t>
              </a:r>
              <a:r>
                <a:t> </a:t>
              </a:r>
            </a:p>
          </p:txBody>
        </p:sp>
        <p:pic>
          <p:nvPicPr>
            <p:cNvPr id="807" name="ISO 13485:2016 — 8.2. MADDE — İzleme ve ölçüm… ISO 13485:2016 — 8.2. MADDE — İzleme ve ölçüm8.2.2 Müşteri şikayetleri yönetimi (devamı) Eğer bir müşteri şikayetinin araştırılmasına gerek olmadığı düşünülürse, bunun gerekçesi belgelenmelidir. ‘Müşteri şik" descr="ISO 13485:2016 — 8.2. MADDE — İzleme ve ölçüm… ISO 13485:2016 — 8.2. MADDE — İzleme ve ölçüm8.2.2 Müşteri şikayetleri yönetimi (devamı) Eğer bir müşteri şikayetinin araştırılmasına gerek olmadığı düşünülürse, bunun gerekçesi belgelenmelidir. ‘Müşteri şikayetleri yönetimi’ sürecinden köken alan herhangi bir düzeltme ya da düzeltici çalışma belgelenmelidir. Eğer bir müşteri şikayeti araştırılırken şikayete kuruluş dışındaki bir etmen katkıda bulunmuş ise kuruluş ile ilgili taraf arasında uygun bilgi değişimi gerçekleştirilmelidir. Müşteri şikayetleri ile ilgili kayıtlar belgelenmelidir (4.2.5’e bakınız). "/>
            <p:cNvPicPr>
              <a:picLocks/>
            </p:cNvPicPr>
            <p:nvPr/>
          </p:nvPicPr>
          <p:blipFill>
            <a:blip r:embed="rId2"/>
            <a:stretch>
              <a:fillRect/>
            </a:stretch>
          </p:blipFill>
          <p:spPr>
            <a:xfrm>
              <a:off x="-1" y="-1"/>
              <a:ext cx="24067503" cy="11944234"/>
            </a:xfrm>
            <a:prstGeom prst="rect">
              <a:avLst/>
            </a:prstGeom>
            <a:effectLst/>
          </p:spPr>
        </p:pic>
      </p:gr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3" name="ISO 13485:2016 — 7.2. MADDE — Müşteri ilişkili süreçler…"/>
          <p:cNvGrpSpPr/>
          <p:nvPr/>
        </p:nvGrpSpPr>
        <p:grpSpPr>
          <a:xfrm>
            <a:off x="158248" y="626707"/>
            <a:ext cx="24067503" cy="11932832"/>
            <a:chOff x="0" y="0"/>
            <a:chExt cx="24067501" cy="11932831"/>
          </a:xfrm>
        </p:grpSpPr>
        <p:sp>
          <p:nvSpPr>
            <p:cNvPr id="812" name="ISO 13485:2016 — 7.2. MADDE — Müşteri ilişkili süreçler…"/>
            <p:cNvSpPr txBox="1"/>
            <p:nvPr/>
          </p:nvSpPr>
          <p:spPr>
            <a:xfrm>
              <a:off x="215526" y="215526"/>
              <a:ext cx="23636449" cy="115017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100" b="1">
                  <a:ln w="12700" cap="flat">
                    <a:solidFill>
                      <a:srgbClr val="000000"/>
                    </a:solidFill>
                    <a:prstDash val="solid"/>
                    <a:miter lim="400000"/>
                  </a:ln>
                  <a:solidFill>
                    <a:schemeClr val="accent1">
                      <a:hueOff val="114395"/>
                      <a:lumOff val="-24975"/>
                    </a:schemeClr>
                  </a:solidFill>
                  <a:effectLst>
                    <a:outerShdw blurRad="12700" dist="63500" dir="18900000" rotWithShape="0">
                      <a:srgbClr val="000000"/>
                    </a:outerShdw>
                  </a:effectLst>
                </a:defRPr>
              </a:pPr>
              <a:r>
                <a:t>ISO 13485:2016 — 7.2. MADDE — Müşteri ilişkili süreçler</a:t>
              </a:r>
            </a:p>
            <a:p>
              <a: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pPr>
              <a:endParaRPr/>
            </a:p>
            <a:p>
              <a:pPr algn="l">
                <a:defRPr sz="52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7.2.3 İletişim </a:t>
              </a:r>
            </a:p>
            <a:p>
              <a:pPr algn="l">
                <a:defRPr sz="5200" b="1">
                  <a:ln w="12700" cap="flat">
                    <a:solidFill>
                      <a:srgbClr val="000000"/>
                    </a:solidFill>
                    <a:prstDash val="solid"/>
                    <a:miter lim="400000"/>
                  </a:ln>
                  <a:solidFill>
                    <a:schemeClr val="accent1">
                      <a:lumOff val="-13575"/>
                    </a:schemeClr>
                  </a:solidFill>
                  <a:effectLst>
                    <a:outerShdw blurRad="12700" dist="63500" dir="18900000" rotWithShape="0">
                      <a:srgbClr val="000000"/>
                    </a:outerShdw>
                  </a:effectLst>
                </a:defRPr>
              </a:pPr>
              <a:r>
                <a:t>Kuruluş, aşağıdaki konularda müşterilerle iletişim düzenlemeleri planlamalıdır ve belgelemelidir: </a:t>
              </a:r>
            </a:p>
            <a:p>
              <a:pPr lvl="3" algn="l">
                <a:defRPr sz="5200" b="1">
                  <a:ln w="12700" cap="flat">
                    <a:solidFill>
                      <a:srgbClr val="000000"/>
                    </a:solidFill>
                    <a:prstDash val="solid"/>
                    <a:miter lim="400000"/>
                  </a:ln>
                  <a:solidFill>
                    <a:schemeClr val="accent1">
                      <a:lumOff val="-13575"/>
                    </a:schemeClr>
                  </a:solidFill>
                </a:defRPr>
              </a:pPr>
              <a:r>
                <a:t>a) ürün bilgisi;</a:t>
              </a:r>
              <a:br/>
              <a:r>
                <a:t>b) sorgulamalar, sözleşmeler ya da değişikliklerin de kapsandığı  </a:t>
              </a:r>
            </a:p>
            <a:p>
              <a:pPr lvl="3" algn="l">
                <a:defRPr sz="5200" b="1">
                  <a:ln w="12700" cap="flat">
                    <a:solidFill>
                      <a:srgbClr val="000000"/>
                    </a:solidFill>
                    <a:prstDash val="solid"/>
                    <a:miter lim="400000"/>
                  </a:ln>
                  <a:solidFill>
                    <a:schemeClr val="accent1">
                      <a:lumOff val="-13575"/>
                    </a:schemeClr>
                  </a:solidFill>
                </a:defRPr>
              </a:pPr>
              <a:r>
                <a:t>    siparişlerin yönetilmesi; </a:t>
              </a:r>
            </a:p>
            <a:p>
              <a:pPr lvl="3" algn="l">
                <a:defRPr sz="5200" b="1">
                  <a:ln w="12700" cap="flat">
                    <a:solidFill>
                      <a:srgbClr val="000000"/>
                    </a:solidFill>
                    <a:prstDash val="solid"/>
                    <a:miter lim="400000"/>
                  </a:ln>
                  <a:solidFill>
                    <a:schemeClr val="accent1">
                      <a:lumOff val="-13575"/>
                    </a:schemeClr>
                  </a:solidFill>
                </a:defRPr>
              </a:pPr>
              <a:r>
                <a:t>c) şikayetleri de kapsayan, müşteri geri bildirimleri;</a:t>
              </a:r>
              <a:br/>
              <a:r>
                <a:t>d) uyarıcı bilgilendirmeler. </a:t>
              </a:r>
            </a:p>
            <a:p>
              <a:pPr algn="l">
                <a:defRPr sz="5200" b="1">
                  <a:ln w="12700" cap="flat">
                    <a:solidFill>
                      <a:srgbClr val="000000"/>
                    </a:solidFill>
                    <a:prstDash val="solid"/>
                    <a:miter lim="400000"/>
                  </a:ln>
                  <a:solidFill>
                    <a:schemeClr val="accent1">
                      <a:lumOff val="-13575"/>
                    </a:schemeClr>
                  </a:solidFill>
                </a:defRPr>
              </a:pPr>
              <a:endParaRPr/>
            </a:p>
            <a:p>
              <a:pPr algn="l">
                <a:defRPr sz="5200" b="1">
                  <a:ln w="12700" cap="flat">
                    <a:solidFill>
                      <a:srgbClr val="000000"/>
                    </a:solidFill>
                    <a:prstDash val="solid"/>
                    <a:miter lim="400000"/>
                  </a:ln>
                </a:defRPr>
              </a:pPr>
              <a:r>
                <a:rPr>
                  <a:solidFill>
                    <a:schemeClr val="accent1">
                      <a:lumOff val="-13575"/>
                    </a:schemeClr>
                  </a:solidFill>
                </a:rPr>
                <a:t>Kuruluş, kapsamda olan düzenleyici regülasyonlara uygun olarak düzenleyici yetkililerle iletişim kurmalıdır.</a:t>
              </a:r>
              <a:r>
                <a:t> </a:t>
              </a:r>
              <a:endParaRPr sz="1200"/>
            </a:p>
            <a:p>
              <a:pPr algn="l">
                <a:defRPr sz="4200" b="1">
                  <a:ln w="12700" cap="flat">
                    <a:solidFill>
                      <a:srgbClr val="000000"/>
                    </a:solidFill>
                    <a:prstDash val="solid"/>
                    <a:miter lim="400000"/>
                  </a:ln>
                  <a:effectLst>
                    <a:outerShdw blurRad="12700" dist="63500" dir="18900000" rotWithShape="0">
                      <a:srgbClr val="000000"/>
                    </a:outerShdw>
                  </a:effectLst>
                </a:defRPr>
              </a:pPr>
              <a:br>
                <a:rPr sz="1200"/>
              </a:br>
              <a:endParaRPr sz="1200"/>
            </a:p>
          </p:txBody>
        </p:sp>
        <p:pic>
          <p:nvPicPr>
            <p:cNvPr id="811" name="ISO 13485:2016 — 7.2. MADDE — Müşteri ilişkili süreçler… ISO 13485:2016 — 7.2. MADDE — Müşteri ilişkili süreçler7.2.3 İletişim Kuruluş, aşağıdaki konularda müşterilerle iletişim düzenlemeleri planlamalıdır ve belgelemelidir: a) ürün bilgisi; b) sorgulama" descr="ISO 13485:2016 — 7.2. MADDE — Müşteri ilişkili süreçler… ISO 13485:2016 — 7.2. MADDE — Müşteri ilişkili süreçler7.2.3 İletişim Kuruluş, aşağıdaki konularda müşterilerle iletişim düzenlemeleri planlamalıdır ve belgelemelidir: a) ürün bilgisi; b) sorgulamalar, sözleşmeler ya da değişikliklerin de kapsandığı      siparişlerin yönetilmesi; c) şikayetleri de kapsayan, müşteri geri bildirimleri; d) uyarıcı bilgilendirmeler. Kuruluş, kapsamda olan düzenleyici regülasyonlara uygun olarak düzenleyici yetkililerle iletişim kurmalıdır.  "/>
            <p:cNvPicPr>
              <a:picLocks/>
            </p:cNvPicPr>
            <p:nvPr/>
          </p:nvPicPr>
          <p:blipFill>
            <a:blip r:embed="rId2"/>
            <a:stretch>
              <a:fillRect/>
            </a:stretch>
          </p:blipFill>
          <p:spPr>
            <a:xfrm>
              <a:off x="-1" y="0"/>
              <a:ext cx="24067503" cy="11932832"/>
            </a:xfrm>
            <a:prstGeom prst="rect">
              <a:avLst/>
            </a:prstGeom>
            <a:effectLst/>
          </p:spPr>
        </p:pic>
      </p:gr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7" name="ISO 13485:2016 — 8.2. MADDE — İzleme ve ölçüm…"/>
          <p:cNvGrpSpPr/>
          <p:nvPr/>
        </p:nvGrpSpPr>
        <p:grpSpPr>
          <a:xfrm>
            <a:off x="158248" y="1117227"/>
            <a:ext cx="24067503" cy="10519992"/>
            <a:chOff x="0" y="0"/>
            <a:chExt cx="24067501" cy="10519991"/>
          </a:xfrm>
        </p:grpSpPr>
        <p:sp>
          <p:nvSpPr>
            <p:cNvPr id="816" name="ISO 13485:2016 — 8.2. MADDE — İzleme ve ölçüm…"/>
            <p:cNvSpPr txBox="1"/>
            <p:nvPr/>
          </p:nvSpPr>
          <p:spPr>
            <a:xfrm>
              <a:off x="215526" y="215526"/>
              <a:ext cx="23636449" cy="10088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900" b="1">
                  <a:ln w="12700" cap="flat">
                    <a:solidFill>
                      <a:srgbClr val="000000"/>
                    </a:solidFill>
                    <a:prstDash val="solid"/>
                    <a:miter lim="400000"/>
                  </a:ln>
                  <a:solidFill>
                    <a:schemeClr val="accent1">
                      <a:hueOff val="114395"/>
                      <a:lumOff val="-24975"/>
                    </a:schemeClr>
                  </a:solidFill>
                  <a:effectLst>
                    <a:outerShdw blurRad="12700" dist="63500" dir="18900000" rotWithShape="0">
                      <a:srgbClr val="000000"/>
                    </a:outerShdw>
                  </a:effectLst>
                </a:defRPr>
              </a:pPr>
              <a:r>
                <a:t>ISO 13485:2016 — 8.2. MADDE — İzleme ve ölçüm</a:t>
              </a:r>
            </a:p>
            <a:p>
              <a:pPr>
                <a:defRPr sz="5500" b="1">
                  <a:ln w="12700" cap="flat">
                    <a:solidFill>
                      <a:srgbClr val="000000"/>
                    </a:solidFill>
                    <a:prstDash val="solid"/>
                    <a:miter lim="400000"/>
                  </a:ln>
                  <a:solidFill>
                    <a:schemeClr val="accent6"/>
                  </a:solidFill>
                  <a:effectLst>
                    <a:outerShdw blurRad="12700" dist="63500" dir="18900000" rotWithShape="0">
                      <a:srgbClr val="000000"/>
                    </a:outerShdw>
                  </a:effectLst>
                </a:defRPr>
              </a:pPr>
              <a:endParaRPr/>
            </a:p>
            <a:p>
              <a:pPr algn="l">
                <a:defRPr sz="55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8.2.3 Düzenleyici yetkililere bildirimde bulunmak  </a:t>
              </a:r>
            </a:p>
            <a:p>
              <a:pPr algn="l">
                <a:defRPr sz="5500" b="1">
                  <a:ln w="12700" cap="flat">
                    <a:solidFill>
                      <a:srgbClr val="000000"/>
                    </a:solidFill>
                    <a:prstDash val="solid"/>
                    <a:miter lim="400000"/>
                  </a:ln>
                  <a:solidFill>
                    <a:schemeClr val="accent1">
                      <a:lumOff val="-13575"/>
                    </a:schemeClr>
                  </a:solidFill>
                  <a:effectLst>
                    <a:outerShdw blurRad="12700" dist="63500" dir="18900000" rotWithShape="0">
                      <a:srgbClr val="000000"/>
                    </a:outerShdw>
                  </a:effectLst>
                </a:defRPr>
              </a:pPr>
              <a:r>
                <a:t>Eğer kapsamdaki düzenleyici regülasyonlar istenmeyen olaylarla ilgili belirlenmiş bildirim gerekliliklerini ya da uyarıcı bildirim yapılması kriterlerini karşılayan şikayetlerin bildirilmesini gerektiriyorsa,  </a:t>
              </a:r>
              <a:r>
                <a:rPr u="sng"/>
                <a:t>kuruluş, uygun düzenleyici yetkililerin bilgilendirilmesi için gerekli prosedürleri belgelemelidir. </a:t>
              </a:r>
            </a:p>
            <a:p>
              <a:pPr algn="l">
                <a:defRPr sz="5500" b="1" u="sng">
                  <a:ln w="12700" cap="flat">
                    <a:solidFill>
                      <a:srgbClr val="000000"/>
                    </a:solidFill>
                    <a:prstDash val="solid"/>
                    <a:miter lim="400000"/>
                  </a:ln>
                  <a:solidFill>
                    <a:schemeClr val="accent1">
                      <a:lumOff val="-13575"/>
                    </a:schemeClr>
                  </a:solidFill>
                </a:defRPr>
              </a:pPr>
              <a:endParaRPr u="sng"/>
            </a:p>
            <a:p>
              <a:pPr algn="l">
                <a:defRPr sz="5500" b="1">
                  <a:ln w="12700" cap="flat">
                    <a:solidFill>
                      <a:srgbClr val="000000"/>
                    </a:solidFill>
                    <a:prstDash val="solid"/>
                    <a:miter lim="400000"/>
                  </a:ln>
                  <a:solidFill>
                    <a:schemeClr val="accent1">
                      <a:lumOff val="-13575"/>
                    </a:schemeClr>
                  </a:solidFill>
                </a:defRPr>
              </a:pPr>
              <a:r>
                <a:t>Düzenleyici yetkililere yapılan bildirimlerin kayıtları belgelenmelidir (4.2.5’e bakınız).</a:t>
              </a:r>
            </a:p>
          </p:txBody>
        </p:sp>
        <p:pic>
          <p:nvPicPr>
            <p:cNvPr id="815" name="ISO 13485:2016 — 8.2. MADDE — İzleme ve ölçüm… ISO 13485:2016 — 8.2. MADDE — İzleme ve ölçüm8.2.3 Düzenleyici yetkililere bildirimde bulunmak  Eğer kapsamdaki düzenleyici regülasyonlar istenmeyen olaylarla ilgili belirlenmiş bildirim gerekliliklerini ya " descr="ISO 13485:2016 — 8.2. MADDE — İzleme ve ölçüm… ISO 13485:2016 — 8.2. MADDE — İzleme ve ölçüm8.2.3 Düzenleyici yetkililere bildirimde bulunmak  Eğer kapsamdaki düzenleyici regülasyonlar istenmeyen olaylarla ilgili belirlenmiş bildirim gerekliliklerini ya da uyarıcı bildirim yapılması kriterlerini karşılayan şikayetlerin bildirilmesini gerektiriyorsa,  kuruluş, uygun düzenleyici yetkililerin bilgilendirilmesi için gerekli prosedürleri belgelemelidir. Düzenleyici yetkililere yapılan bildirimlerin kayıtları belgelenmelidir (4.2.5’e bakınız)."/>
            <p:cNvPicPr>
              <a:picLocks/>
            </p:cNvPicPr>
            <p:nvPr/>
          </p:nvPicPr>
          <p:blipFill>
            <a:blip r:embed="rId2"/>
            <a:stretch>
              <a:fillRect/>
            </a:stretch>
          </p:blipFill>
          <p:spPr>
            <a:xfrm>
              <a:off x="-1" y="-1"/>
              <a:ext cx="24067503" cy="10519993"/>
            </a:xfrm>
            <a:prstGeom prst="rect">
              <a:avLst/>
            </a:prstGeom>
            <a:effectLst/>
          </p:spPr>
        </p:pic>
      </p:gr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MDR - ISO 13485:2016 BÜTÜNLEŞMESİ"/>
          <p:cNvSpPr txBox="1">
            <a:spLocks noGrp="1"/>
          </p:cNvSpPr>
          <p:nvPr>
            <p:ph type="title"/>
          </p:nvPr>
        </p:nvSpPr>
        <p:spPr>
          <a:prstGeom prst="rect">
            <a:avLst/>
          </a:prstGeom>
        </p:spPr>
        <p:txBody>
          <a:bodyPr/>
          <a:lstStyle/>
          <a:p>
            <a:r>
              <a:t>MDR - ISO 13485:2016 BÜTÜNLEŞMESİ</a:t>
            </a:r>
          </a:p>
        </p:txBody>
      </p:sp>
      <p:sp>
        <p:nvSpPr>
          <p:cNvPr id="820"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21" name="MDR, Article 10 General obligations of manufacturers (Clause 14)…"/>
          <p:cNvSpPr txBox="1">
            <a:spLocks noGrp="1"/>
          </p:cNvSpPr>
          <p:nvPr>
            <p:ph type="body" sz="half" idx="1"/>
          </p:nvPr>
        </p:nvSpPr>
        <p:spPr>
          <a:xfrm>
            <a:off x="1206500" y="3727804"/>
            <a:ext cx="21971000" cy="4485243"/>
          </a:xfrm>
          <a:prstGeom prst="rect">
            <a:avLst/>
          </a:prstGeom>
          <a:ln w="9525">
            <a:round/>
          </a:ln>
        </p:spPr>
        <p:txBody>
          <a:bodyPr/>
          <a:lstStyle/>
          <a:p>
            <a:pPr marL="341376" indent="-341376" defTabSz="1365469">
              <a:spcBef>
                <a:spcPts val="2500"/>
              </a:spcBef>
              <a:defRPr sz="2688" b="1">
                <a:solidFill>
                  <a:schemeClr val="accent6">
                    <a:satOff val="-16844"/>
                    <a:lumOff val="-30747"/>
                  </a:schemeClr>
                </a:solidFill>
              </a:defRPr>
            </a:pPr>
            <a:r>
              <a:rPr dirty="0"/>
              <a:t>MDR, Article 10 General obligations of manufacturers (Clause 14)</a:t>
            </a:r>
            <a:endParaRPr b="0" dirty="0"/>
          </a:p>
          <a:p>
            <a:pPr marL="682752" lvl="1" indent="-341376" defTabSz="1365469">
              <a:spcBef>
                <a:spcPts val="2500"/>
              </a:spcBef>
              <a:defRPr sz="2688" b="1">
                <a:solidFill>
                  <a:srgbClr val="5E5E5E"/>
                </a:solidFill>
              </a:defRPr>
            </a:pPr>
            <a:r>
              <a:rPr b="0" dirty="0"/>
              <a:t>‘‘</a:t>
            </a:r>
            <a:r>
              <a:rPr dirty="0"/>
              <a:t>Manufacturers shall, upon request by a competent authority, provide it with all the information and documen­tation necessary to demonstrate the conformity of the device, in an official Union language determined by the Member State concerned. </a:t>
            </a:r>
          </a:p>
          <a:p>
            <a:pPr marL="682752" lvl="1" indent="-341376" defTabSz="1365469">
              <a:spcBef>
                <a:spcPts val="2500"/>
              </a:spcBef>
              <a:defRPr sz="2688" b="1">
                <a:solidFill>
                  <a:srgbClr val="5E5E5E"/>
                </a:solidFill>
              </a:defRPr>
            </a:pPr>
            <a:r>
              <a:rPr dirty="0"/>
              <a:t>The competent authority of the Member State in which the manufacturer has its registered place of business may require that the manufacturer provide samples of the device free of charge or, where that is impracticable, grant access to the device. </a:t>
            </a:r>
          </a:p>
          <a:p>
            <a:pPr marL="682752" lvl="1" indent="-341376" defTabSz="1365469">
              <a:spcBef>
                <a:spcPts val="2500"/>
              </a:spcBef>
              <a:defRPr sz="2688" b="1">
                <a:solidFill>
                  <a:srgbClr val="5E5E5E"/>
                </a:solidFill>
              </a:defRPr>
            </a:pPr>
            <a:r>
              <a:rPr dirty="0"/>
              <a:t>Manufacturers shall cooperate with a competent authority, at its request, on any corrective action taken to eliminate or, if that is not possible, mitigate the risks posed by devices which they have placed on the market or put into service.’’ </a:t>
            </a:r>
          </a:p>
        </p:txBody>
      </p:sp>
      <p:grpSp>
        <p:nvGrpSpPr>
          <p:cNvPr id="824" name="TCY, 10. Madde — Üreticilerin Genel Yükümlülükleri (14. Bent)…"/>
          <p:cNvGrpSpPr/>
          <p:nvPr/>
        </p:nvGrpSpPr>
        <p:grpSpPr>
          <a:xfrm>
            <a:off x="1026894" y="8345405"/>
            <a:ext cx="22330212" cy="4844453"/>
            <a:chOff x="0" y="0"/>
            <a:chExt cx="22330210" cy="4844451"/>
          </a:xfrm>
        </p:grpSpPr>
        <p:sp>
          <p:nvSpPr>
            <p:cNvPr id="823" name="TCY, 10. Madde — Üreticilerin Genel Yükümlülükleri (14.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347472" indent="-347472" algn="l" defTabSz="1389853">
                <a:lnSpc>
                  <a:spcPct val="90000"/>
                </a:lnSpc>
                <a:spcBef>
                  <a:spcPts val="2500"/>
                </a:spcBef>
                <a:buSzPct val="123000"/>
                <a:buChar char="•"/>
                <a:defRPr sz="2736" b="1">
                  <a:solidFill>
                    <a:schemeClr val="accent6">
                      <a:satOff val="-16844"/>
                      <a:lumOff val="-30747"/>
                    </a:schemeClr>
                  </a:solidFill>
                </a:defRPr>
              </a:pPr>
              <a:r>
                <a:t>TCY, 10. Madde — Üreticilerin Genel Yükümlülükleri (14. Bent)</a:t>
              </a:r>
              <a:endParaRPr b="0"/>
            </a:p>
            <a:p>
              <a:pPr marL="347472" indent="-347472" algn="l" defTabSz="1389853">
                <a:lnSpc>
                  <a:spcPct val="90000"/>
                </a:lnSpc>
                <a:spcBef>
                  <a:spcPts val="2500"/>
                </a:spcBef>
                <a:buSzPct val="123000"/>
                <a:buChar char="•"/>
                <a:defRPr sz="2736" b="1"/>
              </a:pPr>
              <a:r>
                <a:t>‘‘Bu Yönetmelik uyarınca; </a:t>
              </a:r>
              <a:endParaRPr sz="684"/>
            </a:p>
            <a:p>
              <a:pPr marL="694944" lvl="1" indent="-347472" algn="l" defTabSz="1389853">
                <a:lnSpc>
                  <a:spcPct val="90000"/>
                </a:lnSpc>
                <a:spcBef>
                  <a:spcPts val="2500"/>
                </a:spcBef>
                <a:buSzPct val="123000"/>
                <a:buChar char="•"/>
                <a:defRPr sz="2736" b="1"/>
              </a:pPr>
              <a:r>
                <a:t>Üreticiler, talebi halinde yetkili otoriteye, cihazın uygunluğunu göstermek için gereken tüm bilgileri ve dokümantasyonu Türkçe ve/veya ilgili AB resmi dillerinde sağlar. </a:t>
              </a:r>
            </a:p>
            <a:p>
              <a:pPr marL="694944" lvl="1" indent="-347472" algn="l" defTabSz="1389853">
                <a:lnSpc>
                  <a:spcPct val="90000"/>
                </a:lnSpc>
                <a:spcBef>
                  <a:spcPts val="2500"/>
                </a:spcBef>
                <a:buSzPct val="123000"/>
                <a:buChar char="•"/>
                <a:defRPr sz="2736" b="1"/>
              </a:pPr>
              <a:r>
                <a:t>Kurum, imalatçıdan cihaz numunelerini bedelsiz sunmasını veya bunun uygulanabilir olmadığı durumlarda, cihaza erişim sağlamasını talep edebilir. İmalatçılar, piyasaya arz ettikleri veya hizmete sundukları cihazlardan kaynaklanan riskleri ortadan kaldırmak veya bu mümkün değilse azaltmak için yapılan düzeltici faaliyetler hakkında, talebi halinde Kurum ile iş birliği yapar.</a:t>
              </a:r>
            </a:p>
          </p:txBody>
        </p:sp>
        <p:pic>
          <p:nvPicPr>
            <p:cNvPr id="822" name="TCY, 10. Madde — Üreticilerin Genel Yükümlülükleri (14. Bent)… TCY, 10. Madde — Üreticilerin Genel Yükümlülükleri (14. Bent)‘‘Bu Yönetmelik uyarınca; Üreticiler, talebi halinde yetkili otoriteye, cihazın uygunluğunu göstermek için gereken tüm bilgileri " descr="TCY, 10. Madde — Üreticilerin Genel Yükümlülükleri (14. Bent)… TCY, 10. Madde — Üreticilerin Genel Yükümlülükleri (14. Bent)‘‘Bu Yönetmelik uyarınca; Üreticiler, talebi halinde yetkili otoriteye, cihazın uygunluğunu göstermek için gereken tüm bilgileri ve dokümantasyonu Türkçe ve/veya ilgili AB resmi dillerinde sağlar. Kurum, imalatçıdan cihaz numunelerini bedelsiz sunmasını veya bunun uygulanabilir olmadığı durumlarda, cihaza erişim sağlamasını talep edebilir. İmalatçılar, piyasaya arz ettikleri veya hizmete sundukları cihazlardan kaynaklanan riskleri ortadan kaldırmak veya bu mümkün değilse azaltmak için yapılan düzeltici faaliyetler hakkında, talebi halinde Kurum ile iş birliği yapa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MDR - ISO 13485:2016 BÜTÜNLEŞMESİ"/>
          <p:cNvSpPr txBox="1">
            <a:spLocks noGrp="1"/>
          </p:cNvSpPr>
          <p:nvPr>
            <p:ph type="title"/>
          </p:nvPr>
        </p:nvSpPr>
        <p:spPr>
          <a:prstGeom prst="rect">
            <a:avLst/>
          </a:prstGeom>
        </p:spPr>
        <p:txBody>
          <a:bodyPr/>
          <a:lstStyle/>
          <a:p>
            <a:r>
              <a:t>MDR - ISO 13485:2016 BÜTÜNLEŞMESİ</a:t>
            </a:r>
          </a:p>
        </p:txBody>
      </p:sp>
      <p:sp>
        <p:nvSpPr>
          <p:cNvPr id="827"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28" name="MDR, Article 10 General obligations of manufacturers (Clause 14)…"/>
          <p:cNvSpPr txBox="1">
            <a:spLocks noGrp="1"/>
          </p:cNvSpPr>
          <p:nvPr>
            <p:ph type="body" sz="half" idx="1"/>
          </p:nvPr>
        </p:nvSpPr>
        <p:spPr>
          <a:xfrm>
            <a:off x="1206500" y="3727804"/>
            <a:ext cx="21971000" cy="4485243"/>
          </a:xfrm>
          <a:prstGeom prst="rect">
            <a:avLst/>
          </a:prstGeom>
          <a:ln w="9525">
            <a:round/>
          </a:ln>
        </p:spPr>
        <p:txBody>
          <a:bodyPr/>
          <a:lstStyle/>
          <a:p>
            <a:pPr marL="469391" indent="-469391" defTabSz="1877520">
              <a:spcBef>
                <a:spcPts val="3400"/>
              </a:spcBef>
              <a:defRPr sz="3696" b="1">
                <a:solidFill>
                  <a:schemeClr val="accent6">
                    <a:satOff val="-16844"/>
                    <a:lumOff val="-30747"/>
                  </a:schemeClr>
                </a:solidFill>
              </a:defRPr>
            </a:pPr>
            <a:r>
              <a:t>MDR, Article 10 General obligations of manufacturers (Clause 14)</a:t>
            </a:r>
            <a:endParaRPr b="0"/>
          </a:p>
          <a:p>
            <a:pPr marL="938783" lvl="1" indent="-469391" defTabSz="1877520">
              <a:spcBef>
                <a:spcPts val="3400"/>
              </a:spcBef>
              <a:defRPr sz="3696" b="1">
                <a:solidFill>
                  <a:srgbClr val="5E5E5E"/>
                </a:solidFill>
              </a:defRPr>
            </a:pPr>
            <a:r>
              <a:rPr b="0"/>
              <a:t>‘‘</a:t>
            </a:r>
            <a:r>
              <a:t>If the manufacturer fails to cooperate or the information and documentation provided is incomplete or incorrect, the competent authority may, in order to ensure the protection of public health and patient safety, take all appropriate measures to prohibit or restrict the device's being made available on its national market, to withdraw the device from that market or to recall it until the manufacturer cooperates or provides complete and correct information.’’ </a:t>
            </a:r>
          </a:p>
        </p:txBody>
      </p:sp>
      <p:grpSp>
        <p:nvGrpSpPr>
          <p:cNvPr id="831" name="TCY, 10. Madde — Üreticilerin Genel Yükümlülükleri (14. Bent, devamı)…"/>
          <p:cNvGrpSpPr/>
          <p:nvPr/>
        </p:nvGrpSpPr>
        <p:grpSpPr>
          <a:xfrm>
            <a:off x="1026894" y="8345405"/>
            <a:ext cx="22330212" cy="4844453"/>
            <a:chOff x="0" y="0"/>
            <a:chExt cx="22330210" cy="4844451"/>
          </a:xfrm>
        </p:grpSpPr>
        <p:sp>
          <p:nvSpPr>
            <p:cNvPr id="830" name="TCY, 10. Madde — Üreticilerin Genel Yükümlülükleri (14. Bent, devamı)…"/>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536447" indent="-536447" algn="l" defTabSz="2145738">
                <a:lnSpc>
                  <a:spcPct val="90000"/>
                </a:lnSpc>
                <a:spcBef>
                  <a:spcPts val="3900"/>
                </a:spcBef>
                <a:buSzPct val="123000"/>
                <a:buChar char="•"/>
                <a:defRPr sz="4224" b="1">
                  <a:solidFill>
                    <a:schemeClr val="accent6">
                      <a:satOff val="-16844"/>
                      <a:lumOff val="-30747"/>
                    </a:schemeClr>
                  </a:solidFill>
                </a:defRPr>
              </a:pPr>
              <a:r>
                <a:t>TCY, 10. Madde — Üreticilerin Genel Yükümlülükleri (14. Bent, </a:t>
              </a:r>
              <a:r>
                <a:rPr i="1"/>
                <a:t>devamı</a:t>
              </a:r>
              <a:r>
                <a:t>)</a:t>
              </a:r>
              <a:endParaRPr b="0"/>
            </a:p>
            <a:p>
              <a:pPr marL="536447" indent="-536447" algn="l" defTabSz="2145738">
                <a:lnSpc>
                  <a:spcPct val="90000"/>
                </a:lnSpc>
                <a:spcBef>
                  <a:spcPts val="3900"/>
                </a:spcBef>
                <a:buSzPct val="123000"/>
                <a:buChar char="•"/>
                <a:defRPr sz="4224" b="1"/>
              </a:pPr>
              <a:r>
                <a:t>‘‘Eğer üretici iş birliği yapmazsa veya temin edilen bilgiler ve dokümantasyon eksik veya yanlış ise, kamu sağlığı ve hasta güvenliğinin korunmasını sağlamak amacıyla, Kurum, imalatçı iş birliği yapana kadar veya tam ve doğru bilgiler sağlayana kadar cihazın piyasada bulundurulmasını yasaklamak veya kısıtlamak, cihazı piyasadan çekmek ya da geri çağırmak için uygun bütün tedbirleri alabilir.</a:t>
              </a:r>
            </a:p>
          </p:txBody>
        </p:sp>
        <p:pic>
          <p:nvPicPr>
            <p:cNvPr id="829" name="TCY, 10. Madde — Üreticilerin Genel Yükümlülükleri (14. Bent, devamı)… TCY, 10. Madde — Üreticilerin Genel Yükümlülükleri (14. Bent, devamı)‘‘Eğer üretici iş birliği yapmazsa veya temin edilen bilgiler ve dokümantasyon eksik veya yanlış ise, kamu sa" descr="TCY, 10. Madde — Üreticilerin Genel Yükümlülükleri (14. Bent, devamı)… TCY, 10. Madde — Üreticilerin Genel Yükümlülükleri (14. Bent, devamı)‘‘Eğer üretici iş birliği yapmazsa veya temin edilen bilgiler ve dokümantasyon eksik veya yanlış ise, kamu sağlığı ve hasta güvenliğinin korunmasını sağlamak amacıyla, Kurum, imalatçı iş birliği yapana kadar veya tam ve doğru bilgiler sağlayana kadar cihazın piyasada bulundurulmasını yasaklamak veya kısıtlamak, cihazı piyasadan çekmek ya da geri çağırmak için uygun bütün tedbirleri alabili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MDR - ISO 13485:2016 BÜTÜNLEŞMESİ"/>
          <p:cNvSpPr txBox="1">
            <a:spLocks noGrp="1"/>
          </p:cNvSpPr>
          <p:nvPr>
            <p:ph type="title"/>
          </p:nvPr>
        </p:nvSpPr>
        <p:spPr>
          <a:prstGeom prst="rect">
            <a:avLst/>
          </a:prstGeom>
        </p:spPr>
        <p:txBody>
          <a:bodyPr/>
          <a:lstStyle/>
          <a:p>
            <a:r>
              <a:t>MDR - ISO 13485:2016 BÜTÜNLEŞMESİ</a:t>
            </a:r>
          </a:p>
        </p:txBody>
      </p:sp>
      <p:sp>
        <p:nvSpPr>
          <p:cNvPr id="834"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35" name="MDR, Article 10 General obligations of manufacturers (Clause 14)…"/>
          <p:cNvSpPr txBox="1">
            <a:spLocks noGrp="1"/>
          </p:cNvSpPr>
          <p:nvPr>
            <p:ph type="body" sz="half" idx="1"/>
          </p:nvPr>
        </p:nvSpPr>
        <p:spPr>
          <a:xfrm>
            <a:off x="1206500" y="3727804"/>
            <a:ext cx="21971000" cy="4485243"/>
          </a:xfrm>
          <a:prstGeom prst="rect">
            <a:avLst/>
          </a:prstGeom>
          <a:ln w="9525">
            <a:round/>
          </a:ln>
        </p:spPr>
        <p:txBody>
          <a:bodyPr/>
          <a:lstStyle/>
          <a:p>
            <a:pPr marL="420623" indent="-420623" defTabSz="1682453">
              <a:spcBef>
                <a:spcPts val="3100"/>
              </a:spcBef>
              <a:defRPr sz="3312" b="1">
                <a:solidFill>
                  <a:schemeClr val="accent6">
                    <a:satOff val="-16844"/>
                    <a:lumOff val="-30747"/>
                  </a:schemeClr>
                </a:solidFill>
              </a:defRPr>
            </a:pPr>
            <a:r>
              <a:t>MDR, Article 10 General obligations of manufacturers (Clause 14)</a:t>
            </a:r>
            <a:endParaRPr b="0"/>
          </a:p>
          <a:p>
            <a:pPr marL="841247" lvl="1" indent="-420623" defTabSz="1682453">
              <a:spcBef>
                <a:spcPts val="3100"/>
              </a:spcBef>
              <a:defRPr sz="3312" b="1">
                <a:solidFill>
                  <a:srgbClr val="5E5E5E"/>
                </a:solidFill>
              </a:defRPr>
            </a:pPr>
            <a:r>
              <a:rPr b="0"/>
              <a:t>‘‘</a:t>
            </a:r>
            <a:r>
              <a:t>If a competent authority considers or has reason to believe that a device has caused damage, it shall, upon request, facilitate the provision of the information and documentation referred to in the first subparagraph to the potentially injured patient or user and, as appropriate, the patient's or user's successor in title, the patient's or user's health insurance company or other third parties affected by the damage caused to the patient or user, without prejudice to data protection rules and, unless there is an overriding public interest in disclosure, without prejudice to the protection of intellectual property rights.’’ </a:t>
            </a:r>
          </a:p>
        </p:txBody>
      </p:sp>
      <p:grpSp>
        <p:nvGrpSpPr>
          <p:cNvPr id="838" name="TCY, 10. Madde — Üreticilerin Genel Yükümlülükleri (14. Bent, devamı)…"/>
          <p:cNvGrpSpPr/>
          <p:nvPr/>
        </p:nvGrpSpPr>
        <p:grpSpPr>
          <a:xfrm>
            <a:off x="1026894" y="8345405"/>
            <a:ext cx="22330212" cy="4844453"/>
            <a:chOff x="0" y="0"/>
            <a:chExt cx="22330210" cy="4844451"/>
          </a:xfrm>
        </p:grpSpPr>
        <p:sp>
          <p:nvSpPr>
            <p:cNvPr id="837" name="TCY, 10. Madde — Üreticilerin Genel Yükümlülükleri (14. Bent, devamı)…"/>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45008" indent="-445008" algn="l" defTabSz="1779987">
                <a:lnSpc>
                  <a:spcPct val="90000"/>
                </a:lnSpc>
                <a:spcBef>
                  <a:spcPts val="3200"/>
                </a:spcBef>
                <a:buSzPct val="123000"/>
                <a:buChar char="•"/>
                <a:defRPr sz="3504" b="1">
                  <a:solidFill>
                    <a:schemeClr val="accent6">
                      <a:satOff val="-16844"/>
                      <a:lumOff val="-30747"/>
                    </a:schemeClr>
                  </a:solidFill>
                </a:defRPr>
              </a:pPr>
              <a:r>
                <a:t>TCY, 10. Madde — Üreticilerin Genel Yükümlülükleri (14. Bent, </a:t>
              </a:r>
              <a:r>
                <a:rPr i="1"/>
                <a:t>devamı</a:t>
              </a:r>
              <a:r>
                <a:t>)</a:t>
              </a:r>
              <a:endParaRPr b="0"/>
            </a:p>
            <a:p>
              <a:pPr marL="445008" indent="-445008" algn="l" defTabSz="1779987">
                <a:lnSpc>
                  <a:spcPct val="90000"/>
                </a:lnSpc>
                <a:spcBef>
                  <a:spcPts val="3200"/>
                </a:spcBef>
                <a:buSzPct val="123000"/>
                <a:buChar char="•"/>
                <a:defRPr sz="3504" b="1"/>
              </a:pPr>
              <a:r>
                <a:t>‘‘Kurum, bir cihazın zarara yol açtığı kanısında olduğu veya buna ilişkin gerekçesi olduğu durumda, veri koruma kurallarına ve kamu yararı bakımından açıklanması gerekmedikçe fikri mülkiyet haklarının korunmasına halel gelmeksizin, yaralanma olasılığı olan hasta veya kullanıcıya ve uygun görüldüğü şekilde hastanın veya kullanıcının hukuki varisine, hastanın veya kullanıcının sağlık sigortası şirketine ya da hastaya veya kullanıcıya verilen zarardan etkilenen diğer üçüncü taraflara, talepleri üzerine, (a) bendinde atıfta bulunulan bilgilerin ve dokümantasyonun tedarikini kolaylaştırır.</a:t>
              </a:r>
            </a:p>
          </p:txBody>
        </p:sp>
        <p:pic>
          <p:nvPicPr>
            <p:cNvPr id="836" name="TCY, 10. Madde — Üreticilerin Genel Yükümlülükleri (14. Bent, devamı)… TCY, 10. Madde — Üreticilerin Genel Yükümlülükleri (14. Bent, devamı)‘‘Kurum, bir cihazın zarara yol açtığı kanısında olduğu veya buna ilişkin gerekçesi olduğu durumda, veri korum" descr="TCY, 10. Madde — Üreticilerin Genel Yükümlülükleri (14. Bent, devamı)… TCY, 10. Madde — Üreticilerin Genel Yükümlülükleri (14. Bent, devamı)‘‘Kurum, bir cihazın zarara yol açtığı kanısında olduğu veya buna ilişkin gerekçesi olduğu durumda, veri koruma kurallarına ve kamu yararı bakımından açıklanması gerekmedikçe fikri mülkiyet haklarının korunmasına halel gelmeksizin, yaralanma olasılığı olan hasta veya kullanıcıya ve uygun görüldüğü şekilde hastanın veya kullanıcının hukuki varisine, hastanın veya kullanıcının sağlık sigortası şirketine ya da hastaya veya kullanıcıya verilen zarardan etkilenen diğer üçüncü taraflara, talepleri üzerine, (a) bendinde atıfta bulunulan bilgilerin ve dokümantasyonun tedarikini kolaylaştırı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MDR - ISO 13485:2016 BÜTÜNLEŞMESİ"/>
          <p:cNvSpPr txBox="1">
            <a:spLocks noGrp="1"/>
          </p:cNvSpPr>
          <p:nvPr>
            <p:ph type="title"/>
          </p:nvPr>
        </p:nvSpPr>
        <p:spPr>
          <a:prstGeom prst="rect">
            <a:avLst/>
          </a:prstGeom>
        </p:spPr>
        <p:txBody>
          <a:bodyPr/>
          <a:lstStyle/>
          <a:p>
            <a:r>
              <a:t>MDR - ISO 13485:2016 BÜTÜNLEŞMESİ</a:t>
            </a:r>
          </a:p>
        </p:txBody>
      </p:sp>
      <p:sp>
        <p:nvSpPr>
          <p:cNvPr id="841"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42" name="MDR, Article 10 General obligations of manufacturers (Clause 14)…"/>
          <p:cNvSpPr txBox="1">
            <a:spLocks noGrp="1"/>
          </p:cNvSpPr>
          <p:nvPr>
            <p:ph type="body" sz="half" idx="1"/>
          </p:nvPr>
        </p:nvSpPr>
        <p:spPr>
          <a:xfrm>
            <a:off x="1206500" y="3727804"/>
            <a:ext cx="21971000" cy="4485243"/>
          </a:xfrm>
          <a:prstGeom prst="rect">
            <a:avLst/>
          </a:prstGeom>
          <a:ln w="9525">
            <a:round/>
          </a:ln>
        </p:spPr>
        <p:txBody>
          <a:bodyPr/>
          <a:lstStyle/>
          <a:p>
            <a:pPr>
              <a:defRPr b="1">
                <a:solidFill>
                  <a:schemeClr val="accent6">
                    <a:satOff val="-16844"/>
                    <a:lumOff val="-30747"/>
                  </a:schemeClr>
                </a:solidFill>
              </a:defRPr>
            </a:pPr>
            <a:r>
              <a:t>MDR, Article 10 General obligations of manufacturers (Clause 14)</a:t>
            </a:r>
            <a:endParaRPr b="0"/>
          </a:p>
          <a:p>
            <a:pPr lvl="1">
              <a:defRPr b="1">
                <a:solidFill>
                  <a:srgbClr val="5E5E5E"/>
                </a:solidFill>
              </a:defRPr>
            </a:pPr>
            <a:r>
              <a:rPr b="0"/>
              <a:t>‘‘</a:t>
            </a:r>
            <a:r>
              <a:t>The competent authority need not comply with the obligation laid down in the third subparagraph where disclosure of the information and documentation referred to in the first subparagraph is ordinarily dealt with in the context of legal proceedings.’’ </a:t>
            </a:r>
          </a:p>
        </p:txBody>
      </p:sp>
      <p:grpSp>
        <p:nvGrpSpPr>
          <p:cNvPr id="845" name="TCY, 10. Madde — Üreticilerin Genel Yükümlülükleri (14. Bent, devamı)…"/>
          <p:cNvGrpSpPr/>
          <p:nvPr/>
        </p:nvGrpSpPr>
        <p:grpSpPr>
          <a:xfrm>
            <a:off x="1026894" y="8345405"/>
            <a:ext cx="22330212" cy="4844453"/>
            <a:chOff x="0" y="0"/>
            <a:chExt cx="22330210" cy="4844451"/>
          </a:xfrm>
        </p:grpSpPr>
        <p:sp>
          <p:nvSpPr>
            <p:cNvPr id="844" name="TCY, 10. Madde — Üreticilerin Genel Yükümlülükleri (14. Bent, devamı)…"/>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(14. Bent, </a:t>
              </a:r>
              <a:r>
                <a:rPr i="1"/>
                <a:t>devamı</a:t>
              </a:r>
              <a:r>
                <a:t>)</a:t>
              </a:r>
              <a:endParaRPr b="0"/>
            </a:p>
            <a:p>
              <a:pPr marL="609600" indent="-609600" algn="l">
                <a:lnSpc>
                  <a:spcPct val="90000"/>
                </a:lnSpc>
                <a:spcBef>
                  <a:spcPts val="4500"/>
                </a:spcBef>
                <a:buSzPct val="123000"/>
                <a:buChar char="•"/>
                <a:defRPr sz="4800" b="1"/>
              </a:pPr>
              <a:r>
                <a:t>‘‘(a) bendinde atıfta bulunulan bilgilerin ve dokümantasyonun ifşa edilmesinin yasal işlemler bağlamında yapılması durumunda, Kurumun (c) bendinde belirtilen yükümlülüğe uyması gerekmez.’’</a:t>
              </a:r>
            </a:p>
          </p:txBody>
        </p:sp>
        <p:pic>
          <p:nvPicPr>
            <p:cNvPr id="843" name="TCY, 10. Madde — Üreticilerin Genel Yükümlülükleri (14. Bent, devamı)… TCY, 10. Madde — Üreticilerin Genel Yükümlülükleri (14. Bent, devamı)‘‘(a) bendinde atıfta bulunulan bilgilerin ve dokümantasyonun ifşa edilmesinin yasal işlemler bağlamında yapılm" descr="TCY, 10. Madde — Üreticilerin Genel Yükümlülükleri (14. Bent, devamı)… TCY, 10. Madde — Üreticilerin Genel Yükümlülükleri (14. Bent, devamı)‘‘(a) bendinde atıfta bulunulan bilgilerin ve dokümantasyonun ifşa edilmesinin yasal işlemler bağlamında yapılması durumunda, Kurumun (c) bendinde belirtilen yükümlülüğe uyması gerekmez.’’"/>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6" name="Tıbbi Cihaz KALİTE YÖNETİM SİSTEMİ (KYS) Nedir?"/>
          <p:cNvGrpSpPr/>
          <p:nvPr/>
        </p:nvGrpSpPr>
        <p:grpSpPr>
          <a:xfrm>
            <a:off x="147857" y="56550"/>
            <a:ext cx="23898685" cy="2435311"/>
            <a:chOff x="0" y="0"/>
            <a:chExt cx="23898683" cy="2435309"/>
          </a:xfrm>
        </p:grpSpPr>
        <p:sp>
          <p:nvSpPr>
            <p:cNvPr id="215" name="Tıbbi Cihaz KALİTE YÖNETİM SİSTEMİ (KYS) Nedir?"/>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14" name="Tıbbi Cihaz KALİTE YÖNETİM SİSTEMİ (KYS) Nedir? Tıbbi Cihaz KALİTE YÖNETİM SİSTEMİ (KYS) Nedir?" descr="Tıbbi Cihaz KALİTE YÖNETİM SİSTEMİ (KYS) Nedir? Tıbbi Cihaz KALİTE YÖNETİM SİSTEMİ (KYS) Nedir?"/>
            <p:cNvPicPr>
              <a:picLocks/>
            </p:cNvPicPr>
            <p:nvPr/>
          </p:nvPicPr>
          <p:blipFill>
            <a:blip r:embed="rId2"/>
            <a:stretch>
              <a:fillRect/>
            </a:stretch>
          </p:blipFill>
          <p:spPr>
            <a:xfrm>
              <a:off x="-1" y="-1"/>
              <a:ext cx="23898685" cy="2435311"/>
            </a:xfrm>
            <a:prstGeom prst="rect">
              <a:avLst/>
            </a:prstGeom>
            <a:effectLst/>
          </p:spPr>
        </p:pic>
      </p:grpSp>
      <p:grpSp>
        <p:nvGrpSpPr>
          <p:cNvPr id="219" name="Screen Shot 2022-12-06 at 10.26.18.png"/>
          <p:cNvGrpSpPr/>
          <p:nvPr/>
        </p:nvGrpSpPr>
        <p:grpSpPr>
          <a:xfrm>
            <a:off x="3690732" y="2613224"/>
            <a:ext cx="17002536" cy="10761288"/>
            <a:chOff x="0" y="0"/>
            <a:chExt cx="17002534" cy="10761286"/>
          </a:xfrm>
        </p:grpSpPr>
        <p:pic>
          <p:nvPicPr>
            <p:cNvPr id="218" name="Screen Shot 2022-12-06 at 10.26.18.png" descr="Screen Shot 2022-12-06 at 10.26.18.png"/>
            <p:cNvPicPr>
              <a:picLocks noChangeAspect="1"/>
            </p:cNvPicPr>
            <p:nvPr/>
          </p:nvPicPr>
          <p:blipFill>
            <a:blip r:embed="rId3"/>
            <a:stretch>
              <a:fillRect/>
            </a:stretch>
          </p:blipFill>
          <p:spPr>
            <a:xfrm>
              <a:off x="179605" y="179605"/>
              <a:ext cx="16643324" cy="10402077"/>
            </a:xfrm>
            <a:prstGeom prst="rect">
              <a:avLst/>
            </a:prstGeom>
            <a:ln>
              <a:noFill/>
            </a:ln>
            <a:effectLst/>
          </p:spPr>
        </p:pic>
        <p:pic>
          <p:nvPicPr>
            <p:cNvPr id="217" name="Screen Shot 2022-12-06 at 10.26.18.png" descr="Screen Shot 2022-12-06 at 10.26.18.png"/>
            <p:cNvPicPr>
              <a:picLocks/>
            </p:cNvPicPr>
            <p:nvPr/>
          </p:nvPicPr>
          <p:blipFill>
            <a:blip r:embed="rId4"/>
            <a:stretch>
              <a:fillRect/>
            </a:stretch>
          </p:blipFill>
          <p:spPr>
            <a:xfrm>
              <a:off x="-1" y="-1"/>
              <a:ext cx="17002536" cy="10761288"/>
            </a:xfrm>
            <a:prstGeom prst="rect">
              <a:avLst/>
            </a:prstGeom>
            <a:effectLst/>
          </p:spPr>
        </p:pic>
      </p:grpSp>
      <p:grpSp>
        <p:nvGrpSpPr>
          <p:cNvPr id="222" name="Unitron consulting"/>
          <p:cNvGrpSpPr/>
          <p:nvPr/>
        </p:nvGrpSpPr>
        <p:grpSpPr>
          <a:xfrm>
            <a:off x="20889694" y="12482294"/>
            <a:ext cx="3573874" cy="1146612"/>
            <a:chOff x="0" y="0"/>
            <a:chExt cx="3573872" cy="1146610"/>
          </a:xfrm>
        </p:grpSpPr>
        <p:sp>
          <p:nvSpPr>
            <p:cNvPr id="221" name="Unitron consulting"/>
            <p:cNvSpPr txBox="1"/>
            <p:nvPr/>
          </p:nvSpPr>
          <p:spPr>
            <a:xfrm>
              <a:off x="179605" y="179605"/>
              <a:ext cx="3214663" cy="78740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spcBef>
                  <a:spcPts val="1400"/>
                </a:spcBef>
                <a:defRPr sz="2800">
                  <a:solidFill>
                    <a:schemeClr val="accent1">
                      <a:lumOff val="16847"/>
                    </a:schemeClr>
                  </a:solidFill>
                  <a:latin typeface="Helvetica"/>
                  <a:ea typeface="Helvetica"/>
                  <a:cs typeface="Helvetica"/>
                  <a:sym typeface="Helvetica"/>
                </a:defRPr>
              </a:lvl1pPr>
            </a:lstStyle>
            <a:p>
              <a:r>
                <a:t>Unitron consulting</a:t>
              </a:r>
            </a:p>
          </p:txBody>
        </p:sp>
        <p:pic>
          <p:nvPicPr>
            <p:cNvPr id="220" name="Unitron consulting Unitron consulting" descr="Unitron consulting Unitron consulting"/>
            <p:cNvPicPr>
              <a:picLocks/>
            </p:cNvPicPr>
            <p:nvPr/>
          </p:nvPicPr>
          <p:blipFill>
            <a:blip r:embed="rId5"/>
            <a:stretch>
              <a:fillRect/>
            </a:stretch>
          </p:blipFill>
          <p:spPr>
            <a:xfrm>
              <a:off x="0" y="0"/>
              <a:ext cx="3573873" cy="1146611"/>
            </a:xfrm>
            <a:prstGeom prst="rect">
              <a:avLst/>
            </a:prstGeom>
            <a:effectLst/>
          </p:spPr>
        </p:pic>
      </p:gr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MDR - ISO 13485:2016 BÜTÜNLEŞMESİ"/>
          <p:cNvSpPr txBox="1">
            <a:spLocks noGrp="1"/>
          </p:cNvSpPr>
          <p:nvPr>
            <p:ph type="title"/>
          </p:nvPr>
        </p:nvSpPr>
        <p:spPr>
          <a:prstGeom prst="rect">
            <a:avLst/>
          </a:prstGeom>
        </p:spPr>
        <p:txBody>
          <a:bodyPr/>
          <a:lstStyle/>
          <a:p>
            <a:r>
              <a:t>MDR - ISO 13485:2016 BÜTÜNLEŞMESİ</a:t>
            </a:r>
          </a:p>
        </p:txBody>
      </p:sp>
      <p:sp>
        <p:nvSpPr>
          <p:cNvPr id="848"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49" name="MDR, Article 10 General obligations of manufacturers (Clause 15)…"/>
          <p:cNvSpPr txBox="1">
            <a:spLocks noGrp="1"/>
          </p:cNvSpPr>
          <p:nvPr>
            <p:ph type="body" sz="half" idx="1"/>
          </p:nvPr>
        </p:nvSpPr>
        <p:spPr>
          <a:xfrm>
            <a:off x="1206500" y="3727804"/>
            <a:ext cx="21971000" cy="4485243"/>
          </a:xfrm>
          <a:prstGeom prst="rect">
            <a:avLst/>
          </a:prstGeom>
          <a:ln w="9525">
            <a:round/>
          </a:ln>
        </p:spPr>
        <p:txBody>
          <a:bodyPr/>
          <a:lstStyle/>
          <a:p>
            <a:pPr>
              <a:defRPr b="1">
                <a:solidFill>
                  <a:schemeClr val="accent6">
                    <a:satOff val="-16844"/>
                    <a:lumOff val="-30747"/>
                  </a:schemeClr>
                </a:solidFill>
              </a:defRPr>
            </a:pPr>
            <a:r>
              <a:t>MDR, Article 10 General obligations of manufacturers (Clause 15)</a:t>
            </a:r>
            <a:endParaRPr b="0"/>
          </a:p>
          <a:p>
            <a:pPr lvl="1">
              <a:defRPr b="1">
                <a:solidFill>
                  <a:srgbClr val="5E5E5E"/>
                </a:solidFill>
              </a:defRPr>
            </a:pPr>
            <a:r>
              <a:rPr b="0"/>
              <a:t>‘‘</a:t>
            </a:r>
            <a:r>
              <a:t>Where manufacturers have their devices designed or manufactured by another legal or natural person the information on the identity of that person shall be part of the information to be submitted in accordance with Article 30(1).’’ </a:t>
            </a:r>
          </a:p>
        </p:txBody>
      </p:sp>
      <p:grpSp>
        <p:nvGrpSpPr>
          <p:cNvPr id="852" name="TCY, 10. Madde — Üreticilerin Genel Yükümlülükleri (15. Bent)…"/>
          <p:cNvGrpSpPr/>
          <p:nvPr/>
        </p:nvGrpSpPr>
        <p:grpSpPr>
          <a:xfrm>
            <a:off x="1026894" y="8345405"/>
            <a:ext cx="22330212" cy="4844453"/>
            <a:chOff x="0" y="0"/>
            <a:chExt cx="22330210" cy="4844451"/>
          </a:xfrm>
        </p:grpSpPr>
        <p:sp>
          <p:nvSpPr>
            <p:cNvPr id="851" name="TCY, 10. Madde — Üreticilerin Genel Yükümlülükleri (15.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(15. Bent)</a:t>
              </a:r>
              <a:endParaRPr b="0"/>
            </a:p>
            <a:p>
              <a:pPr marL="609600" indent="-609600" algn="l">
                <a:lnSpc>
                  <a:spcPct val="90000"/>
                </a:lnSpc>
                <a:spcBef>
                  <a:spcPts val="4500"/>
                </a:spcBef>
                <a:buSzPct val="123000"/>
                <a:buChar char="•"/>
                <a:defRPr sz="4800" b="1"/>
              </a:pPr>
              <a:r>
                <a:t>‘‘Üreticilerin, cihazlarını başka bir gerçek veya tüzel kişiye tasarlatması veya imal ettirmesi durumunda, bu kişinin kimliğine ilişkin bilgiler 29 uncu maddenin dördüncü fıkrası uyarınca sunulacak olan bilgilerin bir parçası olur.</a:t>
              </a:r>
            </a:p>
          </p:txBody>
        </p:sp>
        <p:pic>
          <p:nvPicPr>
            <p:cNvPr id="850" name="TCY, 10. Madde — Üreticilerin Genel Yükümlülükleri (15. Bent)… TCY, 10. Madde — Üreticilerin Genel Yükümlülükleri (15. Bent)‘‘Üreticilerin, cihazlarını başka bir gerçek veya tüzel kişiye tasarlatması veya imal ettirmesi durumunda, bu kişinin kimliğin" descr="TCY, 10. Madde — Üreticilerin Genel Yükümlülükleri (15. Bent)… TCY, 10. Madde — Üreticilerin Genel Yükümlülükleri (15. Bent)‘‘Üreticilerin, cihazlarını başka bir gerçek veya tüzel kişiye tasarlatması veya imal ettirmesi durumunda, bu kişinin kimliğine ilişkin bilgiler 29 uncu maddenin dördüncü fıkrası uyarınca sunulacak olan bilgilerin bir parçası olu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MDR - ISO 13485:2016 BÜTÜNLEŞMESİ"/>
          <p:cNvSpPr txBox="1">
            <a:spLocks noGrp="1"/>
          </p:cNvSpPr>
          <p:nvPr>
            <p:ph type="title"/>
          </p:nvPr>
        </p:nvSpPr>
        <p:spPr>
          <a:prstGeom prst="rect">
            <a:avLst/>
          </a:prstGeom>
        </p:spPr>
        <p:txBody>
          <a:bodyPr/>
          <a:lstStyle/>
          <a:p>
            <a:r>
              <a:t>MDR - ISO 13485:2016 BÜTÜNLEŞMESİ</a:t>
            </a:r>
          </a:p>
        </p:txBody>
      </p:sp>
      <p:sp>
        <p:nvSpPr>
          <p:cNvPr id="855"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56" name="MDR, Article 10 General obligations of manufacturers (Clause 16)…"/>
          <p:cNvSpPr txBox="1">
            <a:spLocks noGrp="1"/>
          </p:cNvSpPr>
          <p:nvPr>
            <p:ph type="body" sz="half" idx="1"/>
          </p:nvPr>
        </p:nvSpPr>
        <p:spPr>
          <a:xfrm>
            <a:off x="1206500" y="3727804"/>
            <a:ext cx="21971000" cy="4485243"/>
          </a:xfrm>
          <a:prstGeom prst="rect">
            <a:avLst/>
          </a:prstGeom>
          <a:ln w="9525">
            <a:round/>
          </a:ln>
        </p:spPr>
        <p:txBody>
          <a:bodyPr/>
          <a:lstStyle/>
          <a:p>
            <a:pPr marL="420623" indent="-420623" defTabSz="1682453">
              <a:spcBef>
                <a:spcPts val="3100"/>
              </a:spcBef>
              <a:defRPr sz="3312" b="1">
                <a:solidFill>
                  <a:schemeClr val="accent6">
                    <a:satOff val="-16844"/>
                    <a:lumOff val="-30747"/>
                  </a:schemeClr>
                </a:solidFill>
              </a:defRPr>
            </a:pPr>
            <a:r>
              <a:t>MDR, Article 10 General obligations of manufacturers (Clause 16)</a:t>
            </a:r>
            <a:endParaRPr b="0"/>
          </a:p>
          <a:p>
            <a:pPr marL="841247" lvl="1" indent="-420623" defTabSz="1682453">
              <a:spcBef>
                <a:spcPts val="3100"/>
              </a:spcBef>
              <a:defRPr sz="3312" b="1">
                <a:solidFill>
                  <a:srgbClr val="5E5E5E"/>
                </a:solidFill>
              </a:defRPr>
            </a:pPr>
            <a:r>
              <a:rPr b="0"/>
              <a:t>‘‘</a:t>
            </a:r>
            <a:r>
              <a:t>Natural or legal persons may claim compensation for damage caused by a defective device in accordance with applicable Union and national law. </a:t>
            </a:r>
            <a:endParaRPr>
              <a:solidFill>
                <a:srgbClr val="000000"/>
              </a:solidFill>
            </a:endParaRPr>
          </a:p>
          <a:p>
            <a:pPr marL="841247" lvl="1" indent="-420623" defTabSz="1682453">
              <a:spcBef>
                <a:spcPts val="3100"/>
              </a:spcBef>
              <a:defRPr sz="3312" b="1">
                <a:solidFill>
                  <a:srgbClr val="5E5E5E"/>
                </a:solidFill>
              </a:defRPr>
            </a:pPr>
            <a:r>
              <a:t>Manufacturers shall, in a manner that is proportionate to the risk class, type of device and the size of the enterprise, have measures in place to provide sufficient financial coverage in respect of their potential liability under Directive 85/374/EEC, without prejudice to more protective measures under national law.’’ </a:t>
            </a:r>
          </a:p>
        </p:txBody>
      </p:sp>
      <p:grpSp>
        <p:nvGrpSpPr>
          <p:cNvPr id="859" name="TCY, 10. Madde — Üreticilerin Genel Yükümlülükleri (16. Bent)…"/>
          <p:cNvGrpSpPr/>
          <p:nvPr/>
        </p:nvGrpSpPr>
        <p:grpSpPr>
          <a:xfrm>
            <a:off x="1026894" y="8345405"/>
            <a:ext cx="22330212" cy="4844453"/>
            <a:chOff x="0" y="0"/>
            <a:chExt cx="22330210" cy="4844451"/>
          </a:xfrm>
        </p:grpSpPr>
        <p:sp>
          <p:nvSpPr>
            <p:cNvPr id="858" name="TCY, 10. Madde — Üreticilerin Genel Yükümlülükleri (16.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87680" indent="-487680" algn="l" defTabSz="1950671">
                <a:lnSpc>
                  <a:spcPct val="90000"/>
                </a:lnSpc>
                <a:spcBef>
                  <a:spcPts val="3600"/>
                </a:spcBef>
                <a:buSzPct val="123000"/>
                <a:buChar char="•"/>
                <a:defRPr sz="3840" b="1">
                  <a:solidFill>
                    <a:schemeClr val="accent6">
                      <a:satOff val="-16844"/>
                      <a:lumOff val="-30747"/>
                    </a:schemeClr>
                  </a:solidFill>
                </a:defRPr>
              </a:pPr>
              <a:r>
                <a:t>TCY, 10. Madde — Üreticilerin Genel Yükümlülükleri (16. Bent)</a:t>
              </a:r>
              <a:endParaRPr b="0"/>
            </a:p>
            <a:p>
              <a:pPr marL="487680" indent="-487680" algn="l" defTabSz="1950671">
                <a:lnSpc>
                  <a:spcPct val="90000"/>
                </a:lnSpc>
                <a:spcBef>
                  <a:spcPts val="3600"/>
                </a:spcBef>
                <a:buSzPct val="123000"/>
                <a:buChar char="•"/>
                <a:defRPr sz="3840" b="1"/>
              </a:pPr>
              <a:r>
                <a:t>1. Gerçek veya tüzel kişiler, Ürün Güvenliği Teknik Düzenlemeler Kanununun 6 ncı maddesi uyarınca, kusurlu bir cihazın neden olduğu zarar için tazminat talep edebilir. </a:t>
              </a:r>
            </a:p>
            <a:p>
              <a:pPr marL="487680" indent="-487680" algn="l" defTabSz="1950671">
                <a:lnSpc>
                  <a:spcPct val="90000"/>
                </a:lnSpc>
                <a:spcBef>
                  <a:spcPts val="3600"/>
                </a:spcBef>
                <a:buSzPct val="123000"/>
                <a:buChar char="•"/>
                <a:defRPr sz="3840" b="1"/>
              </a:pPr>
              <a:r>
                <a:t>Üreticiler; risk sınıfıyla, cihaz tipiyle ve işletmenin büyüklüğüyle orantılı olacak şekilde, uygulanabilir mevzuat kapsamında potansiyel sorumlulukları açısından yeterli mali teminat sağlamak üzere tedbirlerin mevcut olmasını sağlar. </a:t>
              </a:r>
            </a:p>
          </p:txBody>
        </p:sp>
        <p:pic>
          <p:nvPicPr>
            <p:cNvPr id="857" name="TCY, 10. Madde — Üreticilerin Genel Yükümlülükleri (16. Bent)… TCY, 10. Madde — Üreticilerin Genel Yükümlülükleri (16. Bent)1. Gerçek veya tüzel kişiler, Ürün Güvenliği Teknik Düzenlemeler Kanununun 6 ncı maddesi uyarınca, kusurlu bir cihazın neden old" descr="TCY, 10. Madde — Üreticilerin Genel Yükümlülükleri (16. Bent)… TCY, 10. Madde — Üreticilerin Genel Yükümlülükleri (16. Bent)1. Gerçek veya tüzel kişiler, Ürün Güvenliği Teknik Düzenlemeler Kanununun 6 ncı maddesi uyarınca, kusurlu bir cihazın neden olduğu zarar için tazminat talep edebilir. Üreticiler; risk sınıfıyla, cihaz tipiyle ve işletmenin büyüklüğüyle orantılı olacak şekilde, uygulanabilir mevzuat kapsamında potansiyel sorumlulukları açısından yeterli mali teminat sağlamak üzere tedbirlerin mevcut olmasını sağlar. "/>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MDR - ISO 13485:2016 BÜTÜNLEŞMESİ"/>
          <p:cNvSpPr txBox="1">
            <a:spLocks noGrp="1"/>
          </p:cNvSpPr>
          <p:nvPr>
            <p:ph type="title"/>
          </p:nvPr>
        </p:nvSpPr>
        <p:spPr>
          <a:prstGeom prst="rect">
            <a:avLst/>
          </a:prstGeom>
        </p:spPr>
        <p:txBody>
          <a:bodyPr/>
          <a:lstStyle/>
          <a:p>
            <a:r>
              <a:t>MDR - ISO 13485:2016 BÜTÜNLEŞMESİ</a:t>
            </a:r>
          </a:p>
        </p:txBody>
      </p:sp>
      <p:sp>
        <p:nvSpPr>
          <p:cNvPr id="862"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863" name="MDR, Article 15 — Person responsible for regulatory compliance…"/>
          <p:cNvSpPr txBox="1">
            <a:spLocks noGrp="1"/>
          </p:cNvSpPr>
          <p:nvPr>
            <p:ph type="body" sz="half" idx="1"/>
          </p:nvPr>
        </p:nvSpPr>
        <p:spPr>
          <a:xfrm>
            <a:off x="1206500" y="3727804"/>
            <a:ext cx="21971000" cy="3757176"/>
          </a:xfrm>
          <a:prstGeom prst="rect">
            <a:avLst/>
          </a:prstGeom>
          <a:ln w="9525">
            <a:round/>
          </a:ln>
        </p:spPr>
        <p:txBody>
          <a:bodyPr/>
          <a:lstStyle/>
          <a:p>
            <a:pPr>
              <a:defRPr b="1">
                <a:solidFill>
                  <a:schemeClr val="accent6">
                    <a:satOff val="-16844"/>
                    <a:lumOff val="-30747"/>
                  </a:schemeClr>
                </a:solidFill>
              </a:defRPr>
            </a:pPr>
            <a:r>
              <a:t>MDR, Article 15 — Person responsible for regulatory compliance</a:t>
            </a:r>
            <a:endParaRPr b="0"/>
          </a:p>
          <a:p>
            <a:pPr lvl="1">
              <a:defRPr b="1">
                <a:solidFill>
                  <a:srgbClr val="5E5E5E"/>
                </a:solidFill>
              </a:defRPr>
            </a:pPr>
            <a:r>
              <a:rPr b="0"/>
              <a:t>‘‘</a:t>
            </a:r>
            <a:r>
              <a:t>Manufacturers shall have available within their organization at least one person responsible for regulatory compliance who possesses the requisite expertise in the field of medical devices.’’ </a:t>
            </a:r>
          </a:p>
        </p:txBody>
      </p:sp>
      <p:grpSp>
        <p:nvGrpSpPr>
          <p:cNvPr id="866" name="TCY, 15. Madde — Mevzuata uyum sorumlusu…"/>
          <p:cNvGrpSpPr/>
          <p:nvPr/>
        </p:nvGrpSpPr>
        <p:grpSpPr>
          <a:xfrm>
            <a:off x="1206500" y="7714435"/>
            <a:ext cx="22330212" cy="3562844"/>
            <a:chOff x="0" y="0"/>
            <a:chExt cx="22330210" cy="3562843"/>
          </a:xfrm>
        </p:grpSpPr>
        <p:sp>
          <p:nvSpPr>
            <p:cNvPr id="865" name="TCY, 15. Madde — Mevzuata uyum sorumlusu…"/>
            <p:cNvSpPr txBox="1"/>
            <p:nvPr/>
          </p:nvSpPr>
          <p:spPr>
            <a:xfrm>
              <a:off x="179605" y="179605"/>
              <a:ext cx="21971001" cy="320363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lnSpcReduction="10000"/>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15. Madde — Mevzuata uyum sorumlusu </a:t>
              </a:r>
              <a:endParaRPr sz="1200" b="0"/>
            </a:p>
            <a:p>
              <a:pPr marL="609600" indent="-609600" algn="l">
                <a:lnSpc>
                  <a:spcPct val="90000"/>
                </a:lnSpc>
                <a:spcBef>
                  <a:spcPts val="4500"/>
                </a:spcBef>
                <a:buSzPct val="123000"/>
                <a:buChar char="•"/>
                <a:defRPr sz="4800" b="1"/>
              </a:pPr>
              <a:r>
                <a:t>‘’Üreticiler, tıbbi cihazlar alanında gerekli uzmanlığa sahip, mevzuata uyumdan sorumlu en az bir kişiyi kuruluşlarının bünyesinde bulundurur.’’ </a:t>
              </a:r>
            </a:p>
          </p:txBody>
        </p:sp>
        <p:pic>
          <p:nvPicPr>
            <p:cNvPr id="864" name="TCY, 15. Madde — Mevzuata uyum sorumlusu… TCY, 15. Madde — Mevzuata uyum sorumlusu ‘’Üreticiler, tıbbi cihazlar alanında gerekli uzmanlığa sahip, mevzuata uyumdan sorumlu en az bir kişiyi kuruluşlarının bünyesinde bulundurur.’’ " descr="TCY, 15. Madde — Mevzuata uyum sorumlusu… TCY, 15. Madde — Mevzuata uyum sorumlusu ‘’Üreticiler, tıbbi cihazlar alanında gerekli uzmanlığa sahip, mevzuata uyumdan sorumlu en az bir kişiyi kuruluşlarının bünyesinde bulundurur.’’ "/>
            <p:cNvPicPr>
              <a:picLocks/>
            </p:cNvPicPr>
            <p:nvPr/>
          </p:nvPicPr>
          <p:blipFill>
            <a:blip r:embed="rId2"/>
            <a:stretch>
              <a:fillRect/>
            </a:stretch>
          </p:blipFill>
          <p:spPr>
            <a:xfrm>
              <a:off x="-1" y="0"/>
              <a:ext cx="22330212" cy="3562844"/>
            </a:xfrm>
            <a:prstGeom prst="rect">
              <a:avLst/>
            </a:prstGeom>
            <a:effectLst/>
          </p:spPr>
        </p:pic>
      </p:grpSp>
      <p:grpSp>
        <p:nvGrpSpPr>
          <p:cNvPr id="869" name="ISO 13485:2016 — ARTICLE 5 — Management Responsibility…"/>
          <p:cNvGrpSpPr/>
          <p:nvPr/>
        </p:nvGrpSpPr>
        <p:grpSpPr>
          <a:xfrm>
            <a:off x="643120" y="11492806"/>
            <a:ext cx="23072359" cy="1941791"/>
            <a:chOff x="0" y="0"/>
            <a:chExt cx="23072357" cy="1941790"/>
          </a:xfrm>
        </p:grpSpPr>
        <p:sp>
          <p:nvSpPr>
            <p:cNvPr id="868" name="ISO 13485:2016 — ARTICLE 5 — Management Responsibility…"/>
            <p:cNvSpPr txBox="1"/>
            <p:nvPr/>
          </p:nvSpPr>
          <p:spPr>
            <a:xfrm>
              <a:off x="215525" y="215526"/>
              <a:ext cx="22641308" cy="15107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3600" b="1">
                  <a:ln w="12700" cap="flat">
                    <a:solidFill>
                      <a:srgbClr val="000000"/>
                    </a:solidFill>
                    <a:prstDash val="solid"/>
                    <a:miter lim="400000"/>
                  </a:ln>
                  <a:solidFill>
                    <a:schemeClr val="accent6"/>
                  </a:solidFill>
                </a:defRPr>
              </a:pPr>
              <a:r>
                <a:t>ISO 13485:2016 — ARTICLE 5 — Management Responsibility </a:t>
              </a:r>
            </a:p>
            <a:p>
              <a:pPr>
                <a:defRPr sz="3600" b="1">
                  <a:ln w="12700" cap="flat">
                    <a:solidFill>
                      <a:srgbClr val="000000"/>
                    </a:solidFill>
                    <a:prstDash val="solid"/>
                    <a:miter lim="400000"/>
                  </a:ln>
                  <a:solidFill>
                    <a:schemeClr val="accent6"/>
                  </a:solidFill>
                </a:defRPr>
              </a:pPr>
              <a:r>
                <a:t>Article 5</a:t>
              </a:r>
              <a:r>
                <a:rPr b="0"/>
                <a:t> </a:t>
              </a:r>
              <a:r>
                <a:t>assigns responsibility to top management for establishing and maintaining an effective QMS. </a:t>
              </a:r>
            </a:p>
          </p:txBody>
        </p:sp>
        <p:pic>
          <p:nvPicPr>
            <p:cNvPr id="867" name="ISO 13485:2016 — ARTICLE 5 — Management Responsibility… ISO 13485:2016 — ARTICLE 5 — Management Responsibility Article 5 assigns responsibility to top management for establishing and maintaining an effective QMS. " descr="ISO 13485:2016 — ARTICLE 5 — Management Responsibility… ISO 13485:2016 — ARTICLE 5 — Management Responsibility Article 5 assigns responsibility to top management for establishing and maintaining an effective QMS. "/>
            <p:cNvPicPr>
              <a:picLocks/>
            </p:cNvPicPr>
            <p:nvPr/>
          </p:nvPicPr>
          <p:blipFill>
            <a:blip r:embed="rId3"/>
            <a:stretch>
              <a:fillRect/>
            </a:stretch>
          </p:blipFill>
          <p:spPr>
            <a:xfrm>
              <a:off x="0" y="-1"/>
              <a:ext cx="23072358" cy="1941792"/>
            </a:xfrm>
            <a:prstGeom prst="rect">
              <a:avLst/>
            </a:prstGeom>
            <a:effectLst/>
          </p:spPr>
        </p:pic>
      </p:grpSp>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MDR - ISO 13485:2016 BÜTÜNLEŞMESİ"/>
          <p:cNvSpPr txBox="1">
            <a:spLocks noGrp="1"/>
          </p:cNvSpPr>
          <p:nvPr>
            <p:ph type="title"/>
          </p:nvPr>
        </p:nvSpPr>
        <p:spPr>
          <a:xfrm>
            <a:off x="1206500" y="165100"/>
            <a:ext cx="21971000" cy="1433163"/>
          </a:xfrm>
          <a:prstGeom prst="rect">
            <a:avLst/>
          </a:prstGeom>
        </p:spPr>
        <p:txBody>
          <a:bodyPr/>
          <a:lstStyle>
            <a:lvl1pPr>
              <a:defRPr sz="7700" spc="-154"/>
            </a:lvl1pPr>
          </a:lstStyle>
          <a:p>
            <a:r>
              <a:t>MDR - ISO 13485:2016 BÜTÜNLEŞMESİ</a:t>
            </a:r>
          </a:p>
        </p:txBody>
      </p:sp>
      <p:sp>
        <p:nvSpPr>
          <p:cNvPr id="872" name="MDR içindeki Kalite Yönetim Sistemi Gerekleri"/>
          <p:cNvSpPr txBox="1">
            <a:spLocks noGrp="1"/>
          </p:cNvSpPr>
          <p:nvPr>
            <p:ph type="body" idx="21"/>
          </p:nvPr>
        </p:nvSpPr>
        <p:spPr>
          <a:xfrm>
            <a:off x="1206500" y="14585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solidFill>
                  <a:schemeClr val="accent1"/>
                </a:solidFill>
              </a:defRPr>
            </a:lvl1pPr>
          </a:lstStyle>
          <a:p>
            <a:r>
              <a:t>MDR içindeki Kalite Yönetim Sistemi Gerekleri </a:t>
            </a:r>
          </a:p>
        </p:txBody>
      </p:sp>
      <p:sp>
        <p:nvSpPr>
          <p:cNvPr id="873" name="MDR, ANNEX I, GENERAL SAFETY AND PERFORMANCE REQUIREMENTS, CHAPTER I — GENERAL REQUIREMENTS (1)…"/>
          <p:cNvSpPr txBox="1">
            <a:spLocks noGrp="1"/>
          </p:cNvSpPr>
          <p:nvPr>
            <p:ph type="body" sz="half" idx="1"/>
          </p:nvPr>
        </p:nvSpPr>
        <p:spPr>
          <a:xfrm>
            <a:off x="1206500" y="2483204"/>
            <a:ext cx="21971000" cy="4485243"/>
          </a:xfrm>
          <a:prstGeom prst="rect">
            <a:avLst/>
          </a:prstGeom>
          <a:ln w="9525">
            <a:round/>
          </a:ln>
        </p:spPr>
        <p:txBody>
          <a:bodyPr/>
          <a:lstStyle/>
          <a:p>
            <a:pPr marL="364109" indent="-364109" defTabSz="1487386">
              <a:spcBef>
                <a:spcPts val="2700"/>
              </a:spcBef>
              <a:defRPr sz="2928" b="1">
                <a:solidFill>
                  <a:schemeClr val="accent6">
                    <a:satOff val="-16844"/>
                    <a:lumOff val="-30747"/>
                  </a:schemeClr>
                </a:solidFill>
              </a:defRPr>
            </a:pPr>
            <a:r>
              <a:rPr sz="2867"/>
              <a:t>MDR, ANNEX I, GENERAL SAFETY AND PERFORMANCE REQUIREMENTS, CHAPTER I — GENERAL REQUIREMENTS (1)</a:t>
            </a:r>
            <a:r>
              <a:t> </a:t>
            </a:r>
            <a:endParaRPr sz="732" b="0">
              <a:solidFill>
                <a:srgbClr val="000000"/>
              </a:solidFill>
            </a:endParaRPr>
          </a:p>
          <a:p>
            <a:pPr marL="743712" lvl="1" indent="-371856" defTabSz="1487386">
              <a:spcBef>
                <a:spcPts val="2700"/>
              </a:spcBef>
              <a:defRPr sz="2928" b="1">
                <a:solidFill>
                  <a:srgbClr val="5E5E5E"/>
                </a:solidFill>
              </a:defRPr>
            </a:pPr>
            <a:r>
              <a:rPr b="0"/>
              <a:t>‘‘</a:t>
            </a:r>
            <a:r>
              <a:t>Devices shall achieve the performance intended by their manufacturer and shall be designed and manufactured in such a way that, during normal conditions of use, they are suitable for their intended purpose. </a:t>
            </a:r>
          </a:p>
          <a:p>
            <a:pPr marL="743712" lvl="1" indent="-371856" defTabSz="1487386">
              <a:spcBef>
                <a:spcPts val="2700"/>
              </a:spcBef>
              <a:defRPr sz="2928" b="1">
                <a:solidFill>
                  <a:srgbClr val="5E5E5E"/>
                </a:solidFill>
              </a:defRPr>
            </a:pPr>
            <a:r>
              <a:t>They shall be safe and effective and shall not compromise the clinical condition or the safety of patients, or the safety and health of users or, where applicable, other persons, provided that any risks which may be associated with their use constitute acceptable risks when weighed against the benefits to the patient and are compatible with a high level of protection of health and safety, taking into account the generally acknowledged state of the art.’’ </a:t>
            </a:r>
          </a:p>
        </p:txBody>
      </p:sp>
      <p:grpSp>
        <p:nvGrpSpPr>
          <p:cNvPr id="876" name="TCY, Ek I, GENEL GÜVENLİLİK VE PERFORMANS GEREKLİLİKLERİ, I. BÖLÜM GENEL GEREKLİLİKLER (1. Bent)…"/>
          <p:cNvGrpSpPr/>
          <p:nvPr/>
        </p:nvGrpSpPr>
        <p:grpSpPr>
          <a:xfrm>
            <a:off x="1026894" y="7100805"/>
            <a:ext cx="22330212" cy="4844453"/>
            <a:chOff x="0" y="0"/>
            <a:chExt cx="22330210" cy="4844451"/>
          </a:xfrm>
        </p:grpSpPr>
        <p:sp>
          <p:nvSpPr>
            <p:cNvPr id="875" name="TCY, Ek I, GENEL GÜVENLİLİK VE PERFORMANS GEREKLİLİKLERİ, I. BÖLÜM GENEL GEREKLİLİKLER (1.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02335" indent="-402335" algn="l" defTabSz="1609303">
                <a:lnSpc>
                  <a:spcPct val="90000"/>
                </a:lnSpc>
                <a:spcBef>
                  <a:spcPts val="2900"/>
                </a:spcBef>
                <a:buSzPct val="123000"/>
                <a:buChar char="•"/>
                <a:defRPr sz="2640" b="1">
                  <a:solidFill>
                    <a:schemeClr val="accent6">
                      <a:satOff val="-16844"/>
                      <a:lumOff val="-30747"/>
                    </a:schemeClr>
                  </a:solidFill>
                </a:defRPr>
              </a:pPr>
              <a:r>
                <a:t>TCY, Ek I, GENEL GÜVENLİLİK VE PERFORMANS GEREKLİLİKLERİ, I. BÖLÜM GENEL GEREKLİLİKLER (1. Bent)</a:t>
              </a:r>
              <a:endParaRPr b="0"/>
            </a:p>
            <a:p>
              <a:pPr marL="402336" indent="-402336" algn="l" defTabSz="1609303">
                <a:lnSpc>
                  <a:spcPct val="90000"/>
                </a:lnSpc>
                <a:spcBef>
                  <a:spcPts val="2900"/>
                </a:spcBef>
                <a:buSzPct val="123000"/>
                <a:buChar char="•"/>
                <a:defRPr sz="3168" b="1"/>
              </a:pPr>
              <a:r>
                <a:t>‘‘Cihazlar; üreticileri tarafından amaçlanan performansı gerçekleştirir ve normal kullanım koşulları altında kullanım amaçlarına uygun olacak şekilde tasarlanır ve üretilir. </a:t>
              </a:r>
            </a:p>
            <a:p>
              <a:pPr marL="402336" indent="-402336" algn="l" defTabSz="1609303">
                <a:lnSpc>
                  <a:spcPct val="90000"/>
                </a:lnSpc>
                <a:spcBef>
                  <a:spcPts val="2900"/>
                </a:spcBef>
                <a:buSzPct val="123000"/>
                <a:buChar char="•"/>
                <a:defRPr sz="3168" b="1"/>
              </a:pPr>
              <a:r>
                <a:t>Genel olarak kabul görmüş en son teknolojik gelişmeler dikkate alınmak suretiyle; cihazlar güvenli ve etkili olur, cihazların kullanımıyla ilişkili olabilecek risklerin hastaya sağlanan yararlar ile kıyaslandığında kabul edilebilir olması ve sağlık ile güvenliğin yüksek seviyede korunmasına uygun olması sağlanarak, cihazlar hastaların ya da kullanıcıların veya uygun olduğu hallerde diğer kişilerin sağlık ve güvenliğini tehlikeye atmaz.’’</a:t>
              </a:r>
            </a:p>
          </p:txBody>
        </p:sp>
        <p:pic>
          <p:nvPicPr>
            <p:cNvPr id="874" name="TCY, Ek I, GENEL GÜVENLİLİK VE PERFORMANS GEREKLİLİKLERİ, I. BÖLÜM GENEL GEREKLİLİKLER (1. Bent)… TCY, Ek I, GENEL GÜVENLİLİK VE PERFORMANS GEREKLİLİKLERİ, I. BÖLÜM GENEL GEREKLİLİKLER (1. Bent)‘‘Cihazlar; üreticileri tarafından amaçlanan p" descr="TCY, Ek I, GENEL GÜVENLİLİK VE PERFORMANS GEREKLİLİKLERİ, I. BÖLÜM GENEL GEREKLİLİKLER (1. Bent)… TCY, Ek I, GENEL GÜVENLİLİK VE PERFORMANS GEREKLİLİKLERİ, I. BÖLÜM GENEL GEREKLİLİKLER (1. Bent)‘‘Cihazlar; üreticileri tarafından amaçlanan performansı gerçekleştirir ve normal kullanım koşulları altında kullanım amaçlarına uygun olacak şekilde tasarlanır ve üretilir. Genel olarak kabul görmüş en son teknolojik gelişmeler dikkate alınmak suretiyle; cihazlar güvenli ve etkili olur, cihazların kullanımıyla ilişkili olabilecek risklerin hastaya sağlanan yararlar ile kıyaslandığında kabul edilebilir olması ve sağlık ile güvenliğin yüksek seviyede korunmasına uygun olması sağlanarak, cihazlar hastaların ya da kullanıcıların veya uygun olduğu hallerde diğer kişilerin sağlık ve güvenliğini tehlikeye atmaz.’’"/>
            <p:cNvPicPr>
              <a:picLocks/>
            </p:cNvPicPr>
            <p:nvPr/>
          </p:nvPicPr>
          <p:blipFill>
            <a:blip r:embed="rId2"/>
            <a:stretch>
              <a:fillRect/>
            </a:stretch>
          </p:blipFill>
          <p:spPr>
            <a:xfrm>
              <a:off x="-1" y="0"/>
              <a:ext cx="22330212" cy="4844452"/>
            </a:xfrm>
            <a:prstGeom prst="rect">
              <a:avLst/>
            </a:prstGeom>
            <a:effectLst/>
          </p:spPr>
        </p:pic>
      </p:grpSp>
      <p:grpSp>
        <p:nvGrpSpPr>
          <p:cNvPr id="879" name="ISO 13485:2016 — 7.2.1. MADDE — Determination of requirements related to product…"/>
          <p:cNvGrpSpPr/>
          <p:nvPr/>
        </p:nvGrpSpPr>
        <p:grpSpPr>
          <a:xfrm>
            <a:off x="512640" y="11739719"/>
            <a:ext cx="13224119" cy="2057565"/>
            <a:chOff x="0" y="0"/>
            <a:chExt cx="13224118" cy="2057563"/>
          </a:xfrm>
        </p:grpSpPr>
        <p:sp>
          <p:nvSpPr>
            <p:cNvPr id="878" name="ISO 13485:2016 — 7.2.1. MADDE — Determination of requirements related to product…"/>
            <p:cNvSpPr txBox="1"/>
            <p:nvPr/>
          </p:nvSpPr>
          <p:spPr>
            <a:xfrm>
              <a:off x="215526" y="215526"/>
              <a:ext cx="12793066" cy="162651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1">
                  <a:ln w="12700" cap="flat">
                    <a:solidFill>
                      <a:srgbClr val="000000"/>
                    </a:solidFill>
                    <a:prstDash val="solid"/>
                    <a:miter lim="400000"/>
                  </a:ln>
                  <a:solidFill>
                    <a:schemeClr val="accent6"/>
                  </a:solidFill>
                </a:defRPr>
              </a:pPr>
              <a:r>
                <a:t>ISO 13485:2016 — 7.2.1. MADDE — Determination of requirements related to product </a:t>
              </a:r>
            </a:p>
            <a:p>
              <a:pPr>
                <a:defRPr b="1">
                  <a:ln w="12700" cap="flat">
                    <a:solidFill>
                      <a:srgbClr val="000000"/>
                    </a:solidFill>
                    <a:prstDash val="solid"/>
                    <a:miter lim="400000"/>
                  </a:ln>
                  <a:solidFill>
                    <a:schemeClr val="accent6"/>
                  </a:solidFill>
                </a:defRPr>
              </a:pPr>
              <a:r>
                <a:rPr b="0"/>
                <a:t>The organization shall determine: </a:t>
              </a:r>
            </a:p>
            <a:p>
              <a:pPr>
                <a:defRPr sz="32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c)  applicable regulatory requirements related to the product; </a:t>
              </a:r>
            </a:p>
          </p:txBody>
        </p:sp>
        <p:pic>
          <p:nvPicPr>
            <p:cNvPr id="877" name="ISO 13485:2016 — 7.2.1. MADDE — Determination of requirements related to product… ISO 13485:2016 — 7.2.1. MADDE — Determination of requirements related to product The organization shall determine: c)  applicable regulatory requirements related to the pro" descr="ISO 13485:2016 — 7.2.1. MADDE — Determination of requirements related to product… ISO 13485:2016 — 7.2.1. MADDE — Determination of requirements related to product The organization shall determine: c)  applicable regulatory requirements related to the product; "/>
            <p:cNvPicPr>
              <a:picLocks/>
            </p:cNvPicPr>
            <p:nvPr/>
          </p:nvPicPr>
          <p:blipFill>
            <a:blip r:embed="rId3"/>
            <a:stretch>
              <a:fillRect/>
            </a:stretch>
          </p:blipFill>
          <p:spPr>
            <a:xfrm>
              <a:off x="-1" y="-1"/>
              <a:ext cx="13224120" cy="2057565"/>
            </a:xfrm>
            <a:prstGeom prst="rect">
              <a:avLst/>
            </a:prstGeom>
            <a:effectLst/>
          </p:spPr>
        </p:pic>
      </p:grpSp>
      <p:grpSp>
        <p:nvGrpSpPr>
          <p:cNvPr id="882" name="EK I’in GEREKLİLİK’leri karşılanmalıdır."/>
          <p:cNvGrpSpPr/>
          <p:nvPr/>
        </p:nvGrpSpPr>
        <p:grpSpPr>
          <a:xfrm>
            <a:off x="13891533" y="12107313"/>
            <a:ext cx="10165644" cy="1322376"/>
            <a:chOff x="0" y="0"/>
            <a:chExt cx="10165642" cy="1322374"/>
          </a:xfrm>
        </p:grpSpPr>
        <p:sp>
          <p:nvSpPr>
            <p:cNvPr id="881" name="EK I’in GEREKLİLİK’leri karşılanmalıdır."/>
            <p:cNvSpPr txBox="1"/>
            <p:nvPr/>
          </p:nvSpPr>
          <p:spPr>
            <a:xfrm>
              <a:off x="179605" y="179605"/>
              <a:ext cx="9806432" cy="96316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b="1">
                  <a:ln w="12700" cap="flat">
                    <a:solidFill>
                      <a:srgbClr val="000000"/>
                    </a:solidFill>
                    <a:prstDash val="solid"/>
                    <a:miter lim="400000"/>
                  </a:ln>
                  <a:solidFill>
                    <a:schemeClr val="accent5"/>
                  </a:solidFill>
                  <a:effectLst>
                    <a:outerShdw blurRad="12700" dist="63500" dir="18900000" rotWithShape="0">
                      <a:srgbClr val="000000"/>
                    </a:outerShdw>
                  </a:effectLst>
                </a:defRPr>
              </a:lvl1pPr>
            </a:lstStyle>
            <a:p>
              <a:r>
                <a:t>EK I’in GEREKLİLİK’leri karşılanmalıdır.</a:t>
              </a:r>
            </a:p>
          </p:txBody>
        </p:sp>
        <p:pic>
          <p:nvPicPr>
            <p:cNvPr id="880" name="EK I’in GEREKLİLİK’leri karşılanmalıdır. EK I’in GEREKLİLİK’leri karşılanmalıdır." descr="EK I’in GEREKLİLİK’leri karşılanmalıdır. EK I’in GEREKLİLİK’leri karşılanmalıdır."/>
            <p:cNvPicPr>
              <a:picLocks/>
            </p:cNvPicPr>
            <p:nvPr/>
          </p:nvPicPr>
          <p:blipFill>
            <a:blip r:embed="rId4"/>
            <a:stretch>
              <a:fillRect/>
            </a:stretch>
          </p:blipFill>
          <p:spPr>
            <a:xfrm>
              <a:off x="-1" y="0"/>
              <a:ext cx="10165644" cy="1322375"/>
            </a:xfrm>
            <a:prstGeom prst="rect">
              <a:avLst/>
            </a:prstGeom>
            <a:effectLst/>
          </p:spPr>
        </p:pic>
      </p:gr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MDR - ISO 13485:2016 BÜTÜNLEŞMESİ"/>
          <p:cNvSpPr txBox="1">
            <a:spLocks noGrp="1"/>
          </p:cNvSpPr>
          <p:nvPr>
            <p:ph type="title"/>
          </p:nvPr>
        </p:nvSpPr>
        <p:spPr>
          <a:xfrm>
            <a:off x="1206500" y="165100"/>
            <a:ext cx="21971000" cy="1433163"/>
          </a:xfrm>
          <a:prstGeom prst="rect">
            <a:avLst/>
          </a:prstGeom>
        </p:spPr>
        <p:txBody>
          <a:bodyPr/>
          <a:lstStyle>
            <a:lvl1pPr>
              <a:defRPr sz="7700" spc="-154"/>
            </a:lvl1pPr>
          </a:lstStyle>
          <a:p>
            <a:r>
              <a:t>MDR - ISO 13485:2016 BÜTÜNLEŞMESİ</a:t>
            </a:r>
          </a:p>
        </p:txBody>
      </p:sp>
      <p:sp>
        <p:nvSpPr>
          <p:cNvPr id="885" name="MDR içindeki Kalite Yönetim Sistemi Gerekleri"/>
          <p:cNvSpPr txBox="1">
            <a:spLocks noGrp="1"/>
          </p:cNvSpPr>
          <p:nvPr>
            <p:ph type="body" idx="21"/>
          </p:nvPr>
        </p:nvSpPr>
        <p:spPr>
          <a:xfrm>
            <a:off x="1206500" y="14585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5000">
                <a:solidFill>
                  <a:schemeClr val="accent1"/>
                </a:solidFill>
              </a:defRPr>
            </a:lvl1pPr>
          </a:lstStyle>
          <a:p>
            <a:r>
              <a:t>MDR içindeki Kalite Yönetim Sistemi Gerekleri </a:t>
            </a:r>
          </a:p>
        </p:txBody>
      </p:sp>
      <p:sp>
        <p:nvSpPr>
          <p:cNvPr id="886" name="MDR, ANNEX II/III, TECHNICAL DOCUMENTATION / TECHNICAL DOCUMENTATION ON POST-MARKET SURVEILLANCE…"/>
          <p:cNvSpPr txBox="1">
            <a:spLocks noGrp="1"/>
          </p:cNvSpPr>
          <p:nvPr>
            <p:ph type="body" sz="half" idx="1"/>
          </p:nvPr>
        </p:nvSpPr>
        <p:spPr>
          <a:xfrm>
            <a:off x="1206500" y="2483204"/>
            <a:ext cx="21971000" cy="4485243"/>
          </a:xfrm>
          <a:prstGeom prst="rect">
            <a:avLst/>
          </a:prstGeom>
          <a:ln w="9525">
            <a:round/>
          </a:ln>
        </p:spPr>
        <p:txBody>
          <a:bodyPr/>
          <a:lstStyle/>
          <a:p>
            <a:pPr marL="370077" indent="-370077" defTabSz="1511770">
              <a:spcBef>
                <a:spcPts val="2700"/>
              </a:spcBef>
              <a:defRPr sz="2976" b="1">
                <a:solidFill>
                  <a:schemeClr val="accent6">
                    <a:satOff val="-16844"/>
                    <a:lumOff val="-30747"/>
                  </a:schemeClr>
                </a:solidFill>
              </a:defRPr>
            </a:pPr>
            <a:r>
              <a:rPr sz="2914"/>
              <a:t>MDR, ANNEX II/III, </a:t>
            </a:r>
            <a:r>
              <a:t>TECHNICAL DOCUMENTATION / TECHNICAL DOCUMENTATION ON POST-MARKET SURVEILLANCE</a:t>
            </a:r>
            <a:endParaRPr sz="744" b="0">
              <a:solidFill>
                <a:srgbClr val="000000"/>
              </a:solidFill>
            </a:endParaRPr>
          </a:p>
          <a:p>
            <a:pPr marL="755904" lvl="1" indent="-377952" defTabSz="1511770">
              <a:spcBef>
                <a:spcPts val="2700"/>
              </a:spcBef>
              <a:defRPr sz="2976" b="1">
                <a:solidFill>
                  <a:srgbClr val="5E5E5E"/>
                </a:solidFill>
              </a:defRPr>
            </a:pPr>
            <a:r>
              <a:rPr b="0"/>
              <a:t>‘‘</a:t>
            </a:r>
            <a:r>
              <a:t>The technical documentation and, if applicable, the summary thereof to be drawn up by the manufacturer shall be presented in a clear, organized, readily searchable and unambiguous manner and shall include in particular the elements listed in Annex II. </a:t>
            </a:r>
          </a:p>
          <a:p>
            <a:pPr marL="755904" lvl="1" indent="-377952" defTabSz="1511770">
              <a:spcBef>
                <a:spcPts val="2700"/>
              </a:spcBef>
              <a:defRPr sz="2976" b="1">
                <a:solidFill>
                  <a:srgbClr val="5E5E5E"/>
                </a:solidFill>
              </a:defRPr>
            </a:pPr>
            <a:r>
              <a:t>The technical documentation on post-market surveillance to be drawn up by the manufacturer in accordance with Articles 83 to 86 shall be presented in a clear, organized, readily searchable and unambiguous manner and shall include in particular the elements described in Annex III.’’ </a:t>
            </a:r>
          </a:p>
        </p:txBody>
      </p:sp>
      <p:grpSp>
        <p:nvGrpSpPr>
          <p:cNvPr id="889" name="TCY, Ek II, TEKNİK DOKÜMANTASYON / Ek III PİYASAYA ARZ SONRASI GÖZETİME İLİŞKİN TEKNİK DOKÜMANTASYON…"/>
          <p:cNvGrpSpPr/>
          <p:nvPr/>
        </p:nvGrpSpPr>
        <p:grpSpPr>
          <a:xfrm>
            <a:off x="1026894" y="7100805"/>
            <a:ext cx="22330212" cy="4844453"/>
            <a:chOff x="0" y="0"/>
            <a:chExt cx="22330210" cy="4844451"/>
          </a:xfrm>
        </p:grpSpPr>
        <p:sp>
          <p:nvSpPr>
            <p:cNvPr id="888" name="TCY, Ek II, TEKNİK DOKÜMANTASYON / Ek III PİYASAYA ARZ SONRASI GÖZETİME İLİŞKİN TEKNİK DOKÜMANTASYON…"/>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32815" indent="-432815" algn="l" defTabSz="1731220">
                <a:lnSpc>
                  <a:spcPct val="90000"/>
                </a:lnSpc>
                <a:spcBef>
                  <a:spcPts val="3100"/>
                </a:spcBef>
                <a:buSzPct val="123000"/>
                <a:buChar char="•"/>
                <a:defRPr sz="2840" b="1">
                  <a:solidFill>
                    <a:schemeClr val="accent6">
                      <a:satOff val="-16844"/>
                      <a:lumOff val="-30747"/>
                    </a:schemeClr>
                  </a:solidFill>
                </a:defRPr>
              </a:pPr>
              <a:r>
                <a:t>TCY, Ek II, TEKNİK DOKÜMANTASYON / Ek III PİYASAYA ARZ SONRASI GÖZETİME İLİŞKİN TEKNİK DOKÜMANTASYON</a:t>
              </a:r>
              <a:endParaRPr b="0"/>
            </a:p>
            <a:p>
              <a:pPr marL="432815" indent="-432815" algn="l" defTabSz="1731220">
                <a:lnSpc>
                  <a:spcPct val="90000"/>
                </a:lnSpc>
                <a:spcBef>
                  <a:spcPts val="3100"/>
                </a:spcBef>
                <a:buSzPct val="123000"/>
                <a:buChar char="•"/>
                <a:defRPr sz="3407" b="1"/>
              </a:pPr>
              <a:r>
                <a:t>‘‘Üretici tarafından hazırlanacak teknik dokümantasyon ve uygulanabildiği hallerde bunun özeti; açık, düzenli, kolaylıkla incelenebilir ve belirsizliğe mahal vermeyecek bir şekilde sunulur ve Ek II’de listelenen unsurları özellikle içerir. </a:t>
              </a:r>
              <a:endParaRPr sz="851"/>
            </a:p>
            <a:p>
              <a:pPr marL="432815" indent="-432815" algn="l" defTabSz="1731220">
                <a:lnSpc>
                  <a:spcPct val="90000"/>
                </a:lnSpc>
                <a:spcBef>
                  <a:spcPts val="3100"/>
                </a:spcBef>
                <a:buSzPct val="123000"/>
                <a:buChar char="•"/>
                <a:defRPr sz="3407" b="1"/>
              </a:pPr>
              <a:r>
                <a:t>81 ila 84 üncü maddeler uyarınca imalatçı tarafından hazırlanacak piyasaya arz sonrası gözetime ilişkin teknik dokümantasyon; açık, düzenli, kolaylıkla incelenebilir ve belirsizliğe mahal vermeyecek bir şekilde sunulur ve özellikle Ek III’te belirtilen unsurları içerir.’’</a:t>
              </a:r>
            </a:p>
          </p:txBody>
        </p:sp>
        <p:pic>
          <p:nvPicPr>
            <p:cNvPr id="887" name="TCY, Ek II, TEKNİK DOKÜMANTASYON / Ek III PİYASAYA ARZ SONRASI GÖZETİME İLİŞKİN TEKNİK DOKÜMANTASYON… TCY, Ek II, TEKNİK DOKÜMANTASYON / Ek III PİYASAYA ARZ SONRASI GÖZETİME İLİŞKİN TEKNİK DOKÜMANTASYON‘‘Üretici tarafından hazırlanacak tekn" descr="TCY, Ek II, TEKNİK DOKÜMANTASYON / Ek III PİYASAYA ARZ SONRASI GÖZETİME İLİŞKİN TEKNİK DOKÜMANTASYON… TCY, Ek II, TEKNİK DOKÜMANTASYON / Ek III PİYASAYA ARZ SONRASI GÖZETİME İLİŞKİN TEKNİK DOKÜMANTASYON‘‘Üretici tarafından hazırlanacak teknik dokümantasyon ve uygulanabildiği hallerde bunun özeti; açık, düzenli, kolaylıkla incelenebilir ve belirsizliğe mahal vermeyecek bir şekilde sunulur ve Ek II’de listelenen unsurları özellikle içerir. 81 ila 84 üncü maddeler uyarınca imalatçı tarafından hazırlanacak piyasaya arz sonrası gözetime ilişkin teknik dokümantasyon; açık, düzenli, kolaylıkla incelenebilir ve belirsizliğe mahal vermeyecek bir şekilde sunulur ve özellikle Ek III’te belirtilen unsurları içerir.’’"/>
            <p:cNvPicPr>
              <a:picLocks/>
            </p:cNvPicPr>
            <p:nvPr/>
          </p:nvPicPr>
          <p:blipFill>
            <a:blip r:embed="rId2"/>
            <a:stretch>
              <a:fillRect/>
            </a:stretch>
          </p:blipFill>
          <p:spPr>
            <a:xfrm>
              <a:off x="-1" y="0"/>
              <a:ext cx="22330212" cy="4844452"/>
            </a:xfrm>
            <a:prstGeom prst="rect">
              <a:avLst/>
            </a:prstGeom>
            <a:effectLst/>
          </p:spPr>
        </p:pic>
      </p:grpSp>
      <p:grpSp>
        <p:nvGrpSpPr>
          <p:cNvPr id="892" name="ISO 13485:2016 — 7.2.1. MADDE — Determination of requirements related to product…"/>
          <p:cNvGrpSpPr/>
          <p:nvPr/>
        </p:nvGrpSpPr>
        <p:grpSpPr>
          <a:xfrm>
            <a:off x="982540" y="11739719"/>
            <a:ext cx="13224119" cy="2057565"/>
            <a:chOff x="0" y="0"/>
            <a:chExt cx="13224118" cy="2057563"/>
          </a:xfrm>
        </p:grpSpPr>
        <p:sp>
          <p:nvSpPr>
            <p:cNvPr id="891" name="ISO 13485:2016 — 7.2.1. MADDE — Determination of requirements related to product…"/>
            <p:cNvSpPr txBox="1"/>
            <p:nvPr/>
          </p:nvSpPr>
          <p:spPr>
            <a:xfrm>
              <a:off x="215526" y="215526"/>
              <a:ext cx="12793066" cy="162651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b="1">
                  <a:ln w="12700" cap="flat">
                    <a:solidFill>
                      <a:srgbClr val="000000"/>
                    </a:solidFill>
                    <a:prstDash val="solid"/>
                    <a:miter lim="400000"/>
                  </a:ln>
                  <a:solidFill>
                    <a:schemeClr val="accent6"/>
                  </a:solidFill>
                </a:defRPr>
              </a:pPr>
              <a:r>
                <a:t>ISO 13485:2016 — 7.2.1. MADDE — Determination of requirements related to product </a:t>
              </a:r>
            </a:p>
            <a:p>
              <a:pPr>
                <a:defRPr b="1">
                  <a:ln w="12700" cap="flat">
                    <a:solidFill>
                      <a:srgbClr val="000000"/>
                    </a:solidFill>
                    <a:prstDash val="solid"/>
                    <a:miter lim="400000"/>
                  </a:ln>
                  <a:solidFill>
                    <a:schemeClr val="accent6"/>
                  </a:solidFill>
                </a:defRPr>
              </a:pPr>
              <a:r>
                <a:rPr b="0"/>
                <a:t>The organization shall determine: </a:t>
              </a:r>
            </a:p>
            <a:p>
              <a:pPr>
                <a:defRPr sz="32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c)  applicable regulatory requirements related to the product; </a:t>
              </a:r>
            </a:p>
          </p:txBody>
        </p:sp>
        <p:pic>
          <p:nvPicPr>
            <p:cNvPr id="890" name="ISO 13485:2016 — 7.2.1. MADDE — Determination of requirements related to product… ISO 13485:2016 — 7.2.1. MADDE — Determination of requirements related to product The organization shall determine: c)  applicable regulatory requirements related to the pro" descr="ISO 13485:2016 — 7.2.1. MADDE — Determination of requirements related to product… ISO 13485:2016 — 7.2.1. MADDE — Determination of requirements related to product The organization shall determine: c)  applicable regulatory requirements related to the product; "/>
            <p:cNvPicPr>
              <a:picLocks/>
            </p:cNvPicPr>
            <p:nvPr/>
          </p:nvPicPr>
          <p:blipFill>
            <a:blip r:embed="rId3"/>
            <a:stretch>
              <a:fillRect/>
            </a:stretch>
          </p:blipFill>
          <p:spPr>
            <a:xfrm>
              <a:off x="-1" y="-1"/>
              <a:ext cx="13224120" cy="2057565"/>
            </a:xfrm>
            <a:prstGeom prst="rect">
              <a:avLst/>
            </a:prstGeom>
            <a:effectLst/>
          </p:spPr>
        </p:pic>
      </p:grpSp>
      <p:grpSp>
        <p:nvGrpSpPr>
          <p:cNvPr id="895" name="EK’in GEREKLİLİK’leri karşılanmalıdır."/>
          <p:cNvGrpSpPr/>
          <p:nvPr/>
        </p:nvGrpSpPr>
        <p:grpSpPr>
          <a:xfrm>
            <a:off x="14037075" y="12107313"/>
            <a:ext cx="9874560" cy="1322376"/>
            <a:chOff x="0" y="0"/>
            <a:chExt cx="9874558" cy="1322374"/>
          </a:xfrm>
        </p:grpSpPr>
        <p:sp>
          <p:nvSpPr>
            <p:cNvPr id="894" name="EK’in GEREKLİLİK’leri karşılanmalıdır."/>
            <p:cNvSpPr txBox="1"/>
            <p:nvPr/>
          </p:nvSpPr>
          <p:spPr>
            <a:xfrm>
              <a:off x="179605" y="179605"/>
              <a:ext cx="9515349" cy="96316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b="1">
                  <a:ln w="12700" cap="flat">
                    <a:solidFill>
                      <a:srgbClr val="000000"/>
                    </a:solidFill>
                    <a:prstDash val="solid"/>
                    <a:miter lim="400000"/>
                  </a:ln>
                  <a:solidFill>
                    <a:schemeClr val="accent5"/>
                  </a:solidFill>
                  <a:effectLst>
                    <a:outerShdw blurRad="12700" dist="63500" dir="18900000" rotWithShape="0">
                      <a:srgbClr val="000000"/>
                    </a:outerShdw>
                  </a:effectLst>
                </a:defRPr>
              </a:lvl1pPr>
            </a:lstStyle>
            <a:p>
              <a:r>
                <a:t>EK’in GEREKLİLİK’leri karşılanmalıdır.</a:t>
              </a:r>
            </a:p>
          </p:txBody>
        </p:sp>
        <p:pic>
          <p:nvPicPr>
            <p:cNvPr id="893" name="EK’in GEREKLİLİK’leri karşılanmalıdır. EK’in GEREKLİLİK’leri karşılanmalıdır." descr="EK’in GEREKLİLİK’leri karşılanmalıdır. EK’in GEREKLİLİK’leri karşılanmalıdır."/>
            <p:cNvPicPr>
              <a:picLocks/>
            </p:cNvPicPr>
            <p:nvPr/>
          </p:nvPicPr>
          <p:blipFill>
            <a:blip r:embed="rId4"/>
            <a:stretch>
              <a:fillRect/>
            </a:stretch>
          </p:blipFill>
          <p:spPr>
            <a:xfrm>
              <a:off x="-1" y="0"/>
              <a:ext cx="9874560" cy="1322375"/>
            </a:xfrm>
            <a:prstGeom prst="rect">
              <a:avLst/>
            </a:prstGeom>
            <a:effectLst/>
          </p:spPr>
        </p:pic>
      </p:gr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BED46-406D-2D04-7B2B-5195CD60ADD2}"/>
              </a:ext>
            </a:extLst>
          </p:cNvPr>
          <p:cNvSpPr txBox="1"/>
          <p:nvPr/>
        </p:nvSpPr>
        <p:spPr>
          <a:xfrm>
            <a:off x="500743" y="9535886"/>
            <a:ext cx="22990630" cy="2308324"/>
          </a:xfrm>
          <a:prstGeom prst="rect">
            <a:avLst/>
          </a:prstGeom>
          <a:noFill/>
        </p:spPr>
        <p:txBody>
          <a:bodyPr wrap="square" rtlCol="0">
            <a:spAutoFit/>
          </a:bodyPr>
          <a:lstStyle/>
          <a:p>
            <a:pPr algn="just"/>
            <a:r>
              <a:rPr lang="en-US" sz="4800" dirty="0">
                <a:solidFill>
                  <a:srgbClr val="D2B995"/>
                </a:solidFill>
              </a:rPr>
              <a:t>Email:</a:t>
            </a:r>
            <a:r>
              <a:rPr lang="en-US" sz="4800" dirty="0"/>
              <a:t> </a:t>
            </a:r>
            <a:r>
              <a:rPr lang="en-US" sz="4800" dirty="0">
                <a:hlinkClick r:id="rId2"/>
              </a:rPr>
              <a:t>abatmaz@tb-medtech.com</a:t>
            </a:r>
            <a:r>
              <a:rPr lang="en-US" sz="4800" dirty="0"/>
              <a:t> </a:t>
            </a:r>
            <a:r>
              <a:rPr lang="en-US" sz="4800" dirty="0">
                <a:solidFill>
                  <a:srgbClr val="D2B995"/>
                </a:solidFill>
              </a:rPr>
              <a:t>&amp;</a:t>
            </a:r>
            <a:r>
              <a:rPr lang="en-US" sz="4800" dirty="0"/>
              <a:t> </a:t>
            </a:r>
            <a:r>
              <a:rPr lang="en-US" sz="4800" dirty="0">
                <a:hlinkClick r:id="rId3"/>
              </a:rPr>
              <a:t>mtuzcu@tb-medtech.com</a:t>
            </a:r>
            <a:endParaRPr lang="en-US" sz="4800" dirty="0"/>
          </a:p>
          <a:p>
            <a:pPr algn="just"/>
            <a:r>
              <a:rPr lang="en-US" sz="4800" dirty="0">
                <a:solidFill>
                  <a:srgbClr val="D2B995"/>
                </a:solidFill>
              </a:rPr>
              <a:t>Web: </a:t>
            </a:r>
            <a:r>
              <a:rPr lang="en-US" sz="4800" dirty="0">
                <a:hlinkClick r:id="rId4"/>
              </a:rPr>
              <a:t>https://tb-medtech.com/</a:t>
            </a:r>
            <a:endParaRPr lang="en-US" sz="4800" dirty="0"/>
          </a:p>
          <a:p>
            <a:pPr algn="just"/>
            <a:r>
              <a:rPr lang="en-US" sz="4800" dirty="0">
                <a:solidFill>
                  <a:srgbClr val="D2B995"/>
                </a:solidFill>
              </a:rPr>
              <a:t>Tel: +90 530 4677134</a:t>
            </a:r>
          </a:p>
        </p:txBody>
      </p:sp>
      <p:pic>
        <p:nvPicPr>
          <p:cNvPr id="3" name="Picture 4">
            <a:extLst>
              <a:ext uri="{FF2B5EF4-FFF2-40B4-BE49-F238E27FC236}">
                <a16:creationId xmlns:a16="http://schemas.microsoft.com/office/drawing/2014/main" id="{D1F366DB-3654-7C9A-2611-9F5A69DB0D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72213" y="1174240"/>
            <a:ext cx="5930490" cy="2657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4EEE6845-DC6A-058E-61AE-4E0D0DF33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78620" y="5343533"/>
            <a:ext cx="5317672" cy="25175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5582A172-538F-B817-3620-ACCD6A955F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9991" y="2264220"/>
            <a:ext cx="5678436" cy="4419609"/>
          </a:xfrm>
          <a:prstGeom prst="rect">
            <a:avLst/>
          </a:prstGeom>
        </p:spPr>
      </p:pic>
    </p:spTree>
    <p:extLst>
      <p:ext uri="{BB962C8B-B14F-4D97-AF65-F5344CB8AC3E}">
        <p14:creationId xmlns:p14="http://schemas.microsoft.com/office/powerpoint/2010/main" val="22172640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6" name="Kısacası, ISO 13485:2016 tıbbi cihaz üretimi için uluslararası düzenleyici kuruluşlardan geniş çaplı ‘ONAY’ almış bir ‘Kalite Yönetim Sistem’dir.…"/>
          <p:cNvGrpSpPr/>
          <p:nvPr/>
        </p:nvGrpSpPr>
        <p:grpSpPr>
          <a:xfrm>
            <a:off x="187395" y="3121324"/>
            <a:ext cx="23898685" cy="10002293"/>
            <a:chOff x="0" y="0"/>
            <a:chExt cx="23898683" cy="10002291"/>
          </a:xfrm>
        </p:grpSpPr>
        <p:sp>
          <p:nvSpPr>
            <p:cNvPr id="225" name="Kısacası, ISO 13485:2016 tıbbi cihaz üretimi için uluslararası düzenleyici kuruluşlardan geniş çaplı ‘ONAY’ almış bir ‘Kalite Yönetim Sistem’dir.…"/>
            <p:cNvSpPr/>
            <p:nvPr/>
          </p:nvSpPr>
          <p:spPr>
            <a:xfrm>
              <a:off x="215526" y="215526"/>
              <a:ext cx="23467632" cy="9571240"/>
            </a:xfrm>
            <a:prstGeom prst="roundRect">
              <a:avLst>
                <a:gd name="adj" fmla="val 12282"/>
              </a:avLst>
            </a:prstGeom>
            <a:solidFill>
              <a:schemeClr val="accent5">
                <a:lumOff val="-29866"/>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825500">
                <a:defRPr sz="5200" b="1">
                  <a:solidFill>
                    <a:srgbClr val="D5D5D5"/>
                  </a:solidFill>
                </a:defRPr>
              </a:pPr>
              <a:r>
                <a:t>Kısacası, </a:t>
              </a:r>
              <a:r>
                <a:rPr u="sng">
                  <a:ln w="12700" cap="flat">
                    <a:solidFill>
                      <a:srgbClr val="000000"/>
                    </a:solidFill>
                    <a:prstDash val="solid"/>
                    <a:miter lim="400000"/>
                  </a:ln>
                  <a:solidFill>
                    <a:schemeClr val="accent1">
                      <a:lumOff val="16847"/>
                    </a:schemeClr>
                  </a:solidFill>
                  <a:effectLst>
                    <a:outerShdw blurRad="12700" dist="63500" dir="18900000" rotWithShape="0">
                      <a:srgbClr val="000000"/>
                    </a:outerShdw>
                  </a:effectLst>
                </a:rPr>
                <a:t>ISO 13485:2016</a:t>
              </a:r>
              <a:r>
                <a:t> </a:t>
              </a:r>
              <a:r>
                <a:rPr u="sng"/>
                <a:t>tıbbi cihaz üretimi için uluslararası düzenleyici kuruluşlardan </a:t>
              </a:r>
              <a:r>
                <a:rPr u="sng">
                  <a:ln w="12700" cap="flat">
                    <a:solidFill>
                      <a:srgbClr val="000000"/>
                    </a:solidFill>
                    <a:prstDash val="solid"/>
                    <a:miter lim="400000"/>
                  </a:ln>
                </a:rPr>
                <a:t>geniş çaplı ‘ONAY’ almış bir ‘Kalite Yönetim Sistem’dir</a:t>
              </a:r>
              <a:r>
                <a:rPr>
                  <a:ln w="12700" cap="flat">
                    <a:solidFill>
                      <a:srgbClr val="000000"/>
                    </a:solidFill>
                    <a:prstDash val="solid"/>
                    <a:miter lim="400000"/>
                  </a:ln>
                </a:rPr>
                <a:t>.</a:t>
              </a:r>
            </a:p>
            <a:p>
              <a:pPr algn="l" defTabSz="825500">
                <a:defRPr sz="5200" b="1">
                  <a:solidFill>
                    <a:srgbClr val="D5D5D5"/>
                  </a:solidFill>
                </a:defRPr>
              </a:pPr>
              <a:endParaRPr>
                <a:ln w="12700" cap="flat">
                  <a:solidFill>
                    <a:srgbClr val="000000"/>
                  </a:solidFill>
                  <a:prstDash val="solid"/>
                  <a:miter lim="400000"/>
                </a:ln>
              </a:endParaRPr>
            </a:p>
            <a:p>
              <a:pPr algn="l" defTabSz="825500">
                <a:defRPr sz="5200" b="1">
                  <a:solidFill>
                    <a:srgbClr val="D5D5D5"/>
                  </a:solidFill>
                </a:defRPr>
              </a:pPr>
              <a:r>
                <a:t>Avrupa Birliğinde </a:t>
              </a:r>
              <a:r>
                <a:rPr u="sng">
                  <a:ln w="12700" cap="flat">
                    <a:solidFill>
                      <a:srgbClr val="000000"/>
                    </a:solidFill>
                    <a:prstDash val="solid"/>
                    <a:miter lim="400000"/>
                  </a:ln>
                  <a:solidFill>
                    <a:schemeClr val="accent1">
                      <a:lumOff val="16847"/>
                    </a:schemeClr>
                  </a:solidFill>
                </a:rPr>
                <a:t>2017 yılında</a:t>
              </a:r>
              <a:r>
                <a:t> (MDR’ın yürürlüğe girdiği yıl) </a:t>
              </a:r>
              <a:r>
                <a:rPr u="sng">
                  <a:ln w="12700" cap="flat">
                    <a:solidFill>
                      <a:srgbClr val="000000"/>
                    </a:solidFill>
                    <a:prstDash val="solid"/>
                    <a:miter lim="400000"/>
                  </a:ln>
                </a:rPr>
                <a:t>‘</a:t>
              </a:r>
              <a:r>
                <a:rPr u="sng">
                  <a:ln w="12700" cap="flat">
                    <a:solidFill>
                      <a:srgbClr val="000000"/>
                    </a:solidFill>
                    <a:prstDash val="solid"/>
                    <a:miter lim="400000"/>
                  </a:ln>
                  <a:solidFill>
                    <a:schemeClr val="accent1">
                      <a:lumOff val="16847"/>
                    </a:schemeClr>
                  </a:solidFill>
                </a:rPr>
                <a:t>UYUMLAŞTIRILMIŞ STANDART [Harmonized Standard]</a:t>
              </a:r>
              <a:r>
                <a:rPr u="sng">
                  <a:ln w="12700" cap="flat">
                    <a:solidFill>
                      <a:srgbClr val="000000"/>
                    </a:solidFill>
                    <a:prstDash val="solid"/>
                    <a:miter lim="400000"/>
                  </a:ln>
                </a:rPr>
                <a:t>’</a:t>
              </a:r>
              <a:r>
                <a:rPr>
                  <a:ln w="12700" cap="flat">
                    <a:solidFill>
                      <a:srgbClr val="000000"/>
                    </a:solidFill>
                    <a:prstDash val="solid"/>
                    <a:miter lim="400000"/>
                  </a:ln>
                </a:rPr>
                <a:t> </a:t>
              </a:r>
              <a:r>
                <a:rPr u="sng"/>
                <a:t>statüsü kazanmıştır. </a:t>
              </a:r>
            </a:p>
            <a:p>
              <a:pPr algn="l" defTabSz="825500">
                <a:defRPr sz="5200" b="1">
                  <a:solidFill>
                    <a:srgbClr val="D5D5D5"/>
                  </a:solidFill>
                </a:defRPr>
              </a:pPr>
              <a:endParaRPr u="sng">
                <a:ln w="12700" cap="flat">
                  <a:solidFill>
                    <a:srgbClr val="000000"/>
                  </a:solidFill>
                  <a:prstDash val="solid"/>
                  <a:miter lim="400000"/>
                </a:ln>
              </a:endParaRPr>
            </a:p>
            <a:p>
              <a:pPr algn="l" defTabSz="825500">
                <a:defRPr sz="5200" b="1">
                  <a:solidFill>
                    <a:srgbClr val="D5D5D5"/>
                  </a:solidFill>
                </a:defRPr>
              </a:pPr>
              <a:r>
                <a:t>O nedenle, ürünlerine ‘</a:t>
              </a:r>
              <a:r>
                <a:rPr>
                  <a:solidFill>
                    <a:schemeClr val="accent1">
                      <a:lumOff val="16847"/>
                    </a:schemeClr>
                  </a:solidFill>
                </a:rPr>
                <a:t>CE Belgesi</a:t>
              </a:r>
              <a:r>
                <a:t>’ almak isteyen </a:t>
              </a:r>
              <a:r>
                <a:rPr u="sng" cap="all">
                  <a:solidFill>
                    <a:schemeClr val="accent1">
                      <a:lumOff val="16847"/>
                    </a:schemeClr>
                  </a:solidFill>
                </a:rPr>
                <a:t>tüm tıbbİ cİhaz üretİcİlerİ</a:t>
              </a:r>
              <a:r>
                <a:t> tarafından ‘</a:t>
              </a:r>
              <a:r>
                <a:rPr u="sng"/>
                <a:t>MDR’a uygunluğu göstermek için kullanılmaktadır</a:t>
              </a:r>
              <a:r>
                <a:t>. </a:t>
              </a:r>
            </a:p>
          </p:txBody>
        </p:sp>
        <p:pic>
          <p:nvPicPr>
            <p:cNvPr id="224" name="Kısacası, ISO 13485:2016 tıbbi cihaz üretimi için uluslararası düzenleyici kuruluşlardan geniş çaplı ‘ONAY’ almış bir ‘Kalite Yönetim Sistem’dir.… Kısacası, ISO 13485:2016 tıbbi cihaz üretimi için uluslararası düzenleyici kuruluşlardan geniş çaplı ‘ONAY’" descr="Kısacası, ISO 13485:2016 tıbbi cihaz üretimi için uluslararası düzenleyici kuruluşlardan geniş çaplı ‘ONAY’ almış bir ‘Kalite Yönetim Sistem’dir.… Kısacası, ISO 13485:2016 tıbbi cihaz üretimi için uluslararası düzenleyici kuruluşlardan geniş çaplı ‘ONAY’ almış bir ‘Kalite Yönetim Sistem’dir.Avrupa Birliğinde 2017 yılında (MDR’ın yürürlüğe girdiği yıl) ‘UYUMLAŞTIRILMIŞ STANDART [Harmonized Standard]’ statüsü kazanmıştır. O nedenle, ürünlerine ‘CE Belgesi’ almak isteyen tüm tıbbİ cİhaz üretİcİlerİ tarafından ‘MDR’a uygunluğu göstermek için kullanılmaktadır. "/>
            <p:cNvPicPr>
              <a:picLocks/>
            </p:cNvPicPr>
            <p:nvPr/>
          </p:nvPicPr>
          <p:blipFill>
            <a:blip r:embed="rId2"/>
            <a:stretch>
              <a:fillRect/>
            </a:stretch>
          </p:blipFill>
          <p:spPr>
            <a:xfrm>
              <a:off x="-1" y="0"/>
              <a:ext cx="23898685" cy="10002292"/>
            </a:xfrm>
            <a:prstGeom prst="rect">
              <a:avLst/>
            </a:prstGeom>
            <a:effectLst/>
          </p:spPr>
        </p:pic>
      </p:grpSp>
      <p:grpSp>
        <p:nvGrpSpPr>
          <p:cNvPr id="229" name="Tıbbi Cihaz KALİTE YÖNETİM SİSTEMİ (KYS) Nedir?"/>
          <p:cNvGrpSpPr/>
          <p:nvPr/>
        </p:nvGrpSpPr>
        <p:grpSpPr>
          <a:xfrm>
            <a:off x="147857" y="56550"/>
            <a:ext cx="23898685" cy="2435311"/>
            <a:chOff x="0" y="0"/>
            <a:chExt cx="23898683" cy="2435309"/>
          </a:xfrm>
        </p:grpSpPr>
        <p:sp>
          <p:nvSpPr>
            <p:cNvPr id="228" name="Tıbbi Cihaz KALİTE YÖNETİM SİSTEMİ (KYS) Nedir?"/>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27" name="Tıbbi Cihaz KALİTE YÖNETİM SİSTEMİ (KYS) Nedir? Tıbbi Cihaz KALİTE YÖNETİM SİSTEMİ (KYS) Nedir?" descr="Tıbbi Cihaz KALİTE YÖNETİM SİSTEMİ (KYS) Nedir? Tıbbi Cihaz KALİTE YÖNETİM SİSTEMİ (KYS) Nedir?"/>
            <p:cNvPicPr>
              <a:picLocks/>
            </p:cNvPicPr>
            <p:nvPr/>
          </p:nvPicPr>
          <p:blipFill>
            <a:blip r:embed="rId3"/>
            <a:stretch>
              <a:fillRect/>
            </a:stretch>
          </p:blipFill>
          <p:spPr>
            <a:xfrm>
              <a:off x="-1" y="-1"/>
              <a:ext cx="23898685" cy="2435311"/>
            </a:xfrm>
            <a:prstGeom prst="rect">
              <a:avLst/>
            </a:prstGeom>
            <a:effectLst/>
          </p:spPr>
        </p:pic>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 name="ISO 13485’ten EN ISO 13485’e…"/>
          <p:cNvGrpSpPr/>
          <p:nvPr/>
        </p:nvGrpSpPr>
        <p:grpSpPr>
          <a:xfrm>
            <a:off x="32119" y="5139632"/>
            <a:ext cx="24319763" cy="8608170"/>
            <a:chOff x="0" y="0"/>
            <a:chExt cx="24319762" cy="8608169"/>
          </a:xfrm>
        </p:grpSpPr>
        <p:sp>
          <p:nvSpPr>
            <p:cNvPr id="232" name="ISO 13485’ten EN ISO 13485’e…"/>
            <p:cNvSpPr/>
            <p:nvPr/>
          </p:nvSpPr>
          <p:spPr>
            <a:xfrm>
              <a:off x="215526" y="215526"/>
              <a:ext cx="23888710" cy="8177118"/>
            </a:xfrm>
            <a:prstGeom prst="roundRect">
              <a:avLst>
                <a:gd name="adj" fmla="val 14375"/>
              </a:avLst>
            </a:prstGeom>
            <a:solidFill>
              <a:schemeClr val="accent5">
                <a:lumOff val="-29866"/>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825500">
                <a:defRPr sz="5200" b="1">
                  <a:ln w="12700" cap="flat">
                    <a:solidFill>
                      <a:srgbClr val="000000"/>
                    </a:solidFill>
                    <a:prstDash val="solid"/>
                    <a:miter lim="400000"/>
                  </a:ln>
                  <a:solidFill>
                    <a:schemeClr val="accent1">
                      <a:lumOff val="16847"/>
                    </a:schemeClr>
                  </a:solidFill>
                </a:defRPr>
              </a:pPr>
              <a:r>
                <a:t>ISO 13485’ten EN ISO 13485’e</a:t>
              </a:r>
            </a:p>
            <a:p>
              <a:pPr marL="406400" indent="-406400" algn="l" defTabSz="825500">
                <a:buSzPct val="123000"/>
                <a:buChar char="•"/>
                <a:defRPr sz="3600" b="1">
                  <a:solidFill>
                    <a:srgbClr val="D5D5D5"/>
                  </a:solidFill>
                </a:defRPr>
              </a:pPr>
              <a:r>
                <a:t>ISO 13485 Standardı </a:t>
              </a:r>
              <a:r>
                <a:rPr u="sng">
                  <a:solidFill>
                    <a:schemeClr val="accent1"/>
                  </a:solidFill>
                </a:rPr>
                <a:t>2016</a:t>
              </a:r>
              <a:r>
                <a:t> yılında tıbbi cihaz firmalarının ‘düzenleyici amaçlar doğrultusunda’ KYS kurmasını ve çalıştırmasını sağlamak için yayımlanmıştır; </a:t>
              </a:r>
              <a:r>
                <a:rPr u="sng">
                  <a:solidFill>
                    <a:schemeClr val="accent1">
                      <a:lumOff val="16847"/>
                    </a:schemeClr>
                  </a:solidFill>
                </a:rPr>
                <a:t>2019</a:t>
              </a:r>
              <a:r>
                <a:t> yılında yürürlüğe girmiştir.</a:t>
              </a:r>
            </a:p>
            <a:p>
              <a:pPr marL="406400" indent="-406400" algn="l" defTabSz="825500">
                <a:buSzPct val="123000"/>
                <a:buChar char="•"/>
                <a:defRPr sz="3600" b="1">
                  <a:solidFill>
                    <a:srgbClr val="D5D5D5"/>
                  </a:solidFill>
                </a:defRPr>
              </a:pPr>
              <a:r>
                <a:rPr u="sng">
                  <a:solidFill>
                    <a:schemeClr val="accent1">
                      <a:lumOff val="16847"/>
                    </a:schemeClr>
                  </a:solidFill>
                </a:rPr>
                <a:t>(EU) 2017/745 (MDR),</a:t>
              </a:r>
              <a:r>
                <a:t> Avrupada tıbbi cihazlar için </a:t>
              </a:r>
              <a:r>
                <a:rPr u="sng">
                  <a:solidFill>
                    <a:schemeClr val="accent1">
                      <a:lumOff val="16847"/>
                    </a:schemeClr>
                  </a:solidFill>
                </a:rPr>
                <a:t>çerçeve regülasyondur.</a:t>
              </a:r>
              <a:r>
                <a:t> Her üreticinin bir </a:t>
              </a:r>
              <a:r>
                <a:rPr u="sng">
                  <a:solidFill>
                    <a:schemeClr val="accent1">
                      <a:lumOff val="16847"/>
                    </a:schemeClr>
                  </a:solidFill>
                </a:rPr>
                <a:t>KYS</a:t>
              </a:r>
              <a:r>
                <a:t> kurmasını ve çalıştırmasını zorunlu kılmıştır.</a:t>
              </a:r>
            </a:p>
            <a:p>
              <a:pPr marL="406400" indent="-406400" algn="l" defTabSz="825500">
                <a:buSzPct val="123000"/>
                <a:buChar char="•"/>
                <a:defRPr sz="3600" b="1">
                  <a:solidFill>
                    <a:srgbClr val="D5D5D5"/>
                  </a:solidFill>
                </a:defRPr>
              </a:pPr>
              <a:r>
                <a:rPr u="sng">
                  <a:solidFill>
                    <a:schemeClr val="accent1">
                      <a:lumOff val="16847"/>
                    </a:schemeClr>
                  </a:solidFill>
                </a:rPr>
                <a:t>ISO TR 17223:2018;</a:t>
              </a:r>
              <a:r>
                <a:t> MDR ile ISO 13485:2016 arasında </a:t>
              </a:r>
              <a:r>
                <a:rPr u="sng">
                  <a:solidFill>
                    <a:schemeClr val="accent1">
                      <a:lumOff val="16847"/>
                    </a:schemeClr>
                  </a:solidFill>
                </a:rPr>
                <a:t>bağlantı kurmak</a:t>
              </a:r>
              <a:r>
                <a:t> amacıyla hazırlanmıştır.</a:t>
              </a:r>
            </a:p>
            <a:p>
              <a:pPr marL="406400" indent="-406400" algn="l" defTabSz="825500">
                <a:buSzPct val="123000"/>
                <a:buChar char="•"/>
                <a:defRPr sz="3600" b="1">
                  <a:solidFill>
                    <a:srgbClr val="D5D5D5"/>
                  </a:solidFill>
                </a:defRPr>
              </a:pPr>
              <a:r>
                <a:t>CEN CENELEC, </a:t>
              </a:r>
              <a:r>
                <a:rPr u="sng">
                  <a:solidFill>
                    <a:schemeClr val="accent1">
                      <a:lumOff val="16847"/>
                    </a:schemeClr>
                  </a:solidFill>
                </a:rPr>
                <a:t>Mayıs 2020</a:t>
              </a:r>
              <a:r>
                <a:t>’den bu yana regülasyonlar için </a:t>
              </a:r>
              <a:r>
                <a:rPr u="sng">
                  <a:solidFill>
                    <a:schemeClr val="accent1">
                      <a:lumOff val="16847"/>
                    </a:schemeClr>
                  </a:solidFill>
                </a:rPr>
                <a:t>uyumlaştırılmış standartlar</a:t>
              </a:r>
              <a:r>
                <a:t> hazırlama görevi üstlenmiştir ve planlanan </a:t>
              </a:r>
              <a:r>
                <a:rPr u="sng">
                  <a:solidFill>
                    <a:schemeClr val="accent1">
                      <a:lumOff val="16847"/>
                    </a:schemeClr>
                  </a:solidFill>
                </a:rPr>
                <a:t>228 standarttan beşi yürürlüğe girmiştir; </a:t>
              </a:r>
              <a:r>
                <a:t>bu sayı sürekli artmaktadır. </a:t>
              </a:r>
            </a:p>
            <a:p>
              <a:pPr marL="406400" indent="-406400" algn="l" defTabSz="825500">
                <a:buSzPct val="123000"/>
                <a:buChar char="•"/>
                <a:defRPr sz="3600" b="1">
                  <a:solidFill>
                    <a:srgbClr val="D5D5D5"/>
                  </a:solidFill>
                </a:defRPr>
              </a:pPr>
              <a:r>
                <a:rPr u="sng">
                  <a:solidFill>
                    <a:schemeClr val="accent1">
                      <a:lumOff val="16847"/>
                    </a:schemeClr>
                  </a:solidFill>
                </a:rPr>
                <a:t>ISO 13485 (değişiklik) A11/Annex ZA, 8 Eylül 2021</a:t>
              </a:r>
              <a:r>
                <a:t> tarihinde yayımlanmıştır ve </a:t>
              </a:r>
              <a:r>
                <a:rPr u="sng">
                  <a:solidFill>
                    <a:schemeClr val="accent1">
                      <a:lumOff val="16847"/>
                    </a:schemeClr>
                  </a:solidFill>
                </a:rPr>
                <a:t>31 Mart 2022</a:t>
              </a:r>
              <a:r>
                <a:t> tarihinde yürürlüğe girmiştir.</a:t>
              </a:r>
            </a:p>
            <a:p>
              <a:pPr marL="406400" indent="-406400" defTabSz="825500">
                <a:buSzPct val="123000"/>
                <a:buChar char="•"/>
                <a:defRPr sz="4200" b="1" u="sng">
                  <a:solidFill>
                    <a:srgbClr val="D5D5D5"/>
                  </a:solidFill>
                </a:defRPr>
              </a:pPr>
              <a:r>
                <a:rPr>
                  <a:solidFill>
                    <a:schemeClr val="accent1">
                      <a:lumOff val="16847"/>
                    </a:schemeClr>
                  </a:solidFill>
                </a:rPr>
                <a:t>Annex ZA,</a:t>
              </a:r>
              <a:r>
                <a:rPr u="none"/>
                <a:t> </a:t>
              </a:r>
              <a:r>
                <a:rPr>
                  <a:ln w="12700" cap="flat">
                    <a:solidFill>
                      <a:srgbClr val="000000"/>
                    </a:solidFill>
                    <a:prstDash val="solid"/>
                    <a:miter lim="400000"/>
                  </a:ln>
                  <a:effectLst>
                    <a:outerShdw blurRad="12700" dist="63500" dir="18900000" rotWithShape="0">
                      <a:srgbClr val="000000"/>
                    </a:outerShdw>
                  </a:effectLst>
                </a:rPr>
                <a:t>ISO 13485 GEREKLİLİKLERİ İLE (EU) 2017/745 (MDR) - 10. MADDE GENEL KYS, EK IX (KYS temelli uyumluluk değerlendirmesi) ve Ek XI (Üretim Kalite Güvencesi) GEREKLİKLİKLERİNİ</a:t>
              </a:r>
              <a:r>
                <a:t> KIYASLAMAKTADIR.</a:t>
              </a:r>
            </a:p>
          </p:txBody>
        </p:sp>
        <p:pic>
          <p:nvPicPr>
            <p:cNvPr id="231" name="ISO 13485’ten EN ISO 13485’e… ISO 13485’ten EN ISO 13485’eISO 13485 Standardı 2016 yılında tıbbi cihaz firmalarının ‘düzenleyici amaçlar doğrultusunda’ KYS kurmasını ve çalıştırmasını sağlamak için yayımlanmıştır; 2019 yılında yürürlüğe girmiştir.(EU) 20" descr="ISO 13485’ten EN ISO 13485’e… ISO 13485’ten EN ISO 13485’eISO 13485 Standardı 2016 yılında tıbbi cihaz firmalarının ‘düzenleyici amaçlar doğrultusunda’ KYS kurmasını ve çalıştırmasını sağlamak için yayımlanmıştır; 2019 yılında yürürlüğe girmiştir.(EU) 2017/745 (MDR), Avrupada tıbbi cihazlar için çerçeve regülasyondur. Her üreticinin bir KYS kurmasını ve çalıştırmasını zorunlu kılmıştır.ISO TR 17223:2018; MDR ile ISO 13485:2016 arasında bağlantı kurmak amacıyla hazırlanmıştır.CEN CENELEC, Mayıs 2020’den bu yana regülasyonlar için uyumlaştırılmış standartlar hazırlama görevi üstlenmiştir ve planlanan 228 standarttan beşi yürürlüğe girmiştir; bu sayı sürekli artmaktadır. ISO 13485 (değişiklik) A11/Annex ZA, 8 Eylül 2021 tarihinde yayımlanmıştır ve 31 Mart 2022 tarihinde yürürlüğe girmiştir.Annex ZA, ISO 13485 GEREKLİLİKLERİ İLE (EU) 2017/745 (MDR) - 10. MADDE GENEL KYS, EK IX (KYS temelli uyumluluk değerlendirmesi) ve Ek XI (Üretim Kalite Güvencesi) GEREKLİKLİKLERİNİ KIYASLAMAKTADIR."/>
            <p:cNvPicPr>
              <a:picLocks/>
            </p:cNvPicPr>
            <p:nvPr/>
          </p:nvPicPr>
          <p:blipFill>
            <a:blip r:embed="rId2"/>
            <a:stretch>
              <a:fillRect/>
            </a:stretch>
          </p:blipFill>
          <p:spPr>
            <a:xfrm>
              <a:off x="-1" y="0"/>
              <a:ext cx="24319763" cy="8608170"/>
            </a:xfrm>
            <a:prstGeom prst="rect">
              <a:avLst/>
            </a:prstGeom>
            <a:effectLst/>
          </p:spPr>
        </p:pic>
      </p:grpSp>
      <p:grpSp>
        <p:nvGrpSpPr>
          <p:cNvPr id="236" name="Tıbbi Cihaz KALİTE YÖNETİM SİSTEMİ (KYS) Nedir?"/>
          <p:cNvGrpSpPr/>
          <p:nvPr/>
        </p:nvGrpSpPr>
        <p:grpSpPr>
          <a:xfrm>
            <a:off x="147857" y="-70450"/>
            <a:ext cx="23898685" cy="2435311"/>
            <a:chOff x="0" y="0"/>
            <a:chExt cx="23898683" cy="2435309"/>
          </a:xfrm>
        </p:grpSpPr>
        <p:sp>
          <p:nvSpPr>
            <p:cNvPr id="235" name="Tıbbi Cihaz KALİTE YÖNETİM SİSTEMİ (KYS) Nedir?"/>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34" name="Tıbbi Cihaz KALİTE YÖNETİM SİSTEMİ (KYS) Nedir? Tıbbi Cihaz KALİTE YÖNETİM SİSTEMİ (KYS) Nedir?" descr="Tıbbi Cihaz KALİTE YÖNETİM SİSTEMİ (KYS) Nedir? Tıbbi Cihaz KALİTE YÖNETİM SİSTEMİ (KYS) Nedir?"/>
            <p:cNvPicPr>
              <a:picLocks/>
            </p:cNvPicPr>
            <p:nvPr/>
          </p:nvPicPr>
          <p:blipFill>
            <a:blip r:embed="rId3"/>
            <a:stretch>
              <a:fillRect/>
            </a:stretch>
          </p:blipFill>
          <p:spPr>
            <a:xfrm>
              <a:off x="-1" y="-1"/>
              <a:ext cx="23898685" cy="2435311"/>
            </a:xfrm>
            <a:prstGeom prst="rect">
              <a:avLst/>
            </a:prstGeom>
            <a:effectLst/>
          </p:spPr>
        </p:pic>
      </p:grpSp>
      <p:grpSp>
        <p:nvGrpSpPr>
          <p:cNvPr id="239" name="Image"/>
          <p:cNvGrpSpPr/>
          <p:nvPr/>
        </p:nvGrpSpPr>
        <p:grpSpPr>
          <a:xfrm>
            <a:off x="6833615" y="2157194"/>
            <a:ext cx="10716770" cy="3191357"/>
            <a:chOff x="0" y="0"/>
            <a:chExt cx="10716769" cy="3191355"/>
          </a:xfrm>
        </p:grpSpPr>
        <p:pic>
          <p:nvPicPr>
            <p:cNvPr id="238" name="Image" descr="Image"/>
            <p:cNvPicPr>
              <a:picLocks noChangeAspect="1"/>
            </p:cNvPicPr>
            <p:nvPr/>
          </p:nvPicPr>
          <p:blipFill>
            <a:blip r:embed="rId4"/>
            <a:stretch>
              <a:fillRect/>
            </a:stretch>
          </p:blipFill>
          <p:spPr>
            <a:xfrm>
              <a:off x="179605" y="179605"/>
              <a:ext cx="10357559" cy="2832146"/>
            </a:xfrm>
            <a:prstGeom prst="rect">
              <a:avLst/>
            </a:prstGeom>
            <a:ln>
              <a:noFill/>
            </a:ln>
            <a:effectLst/>
          </p:spPr>
        </p:pic>
        <p:pic>
          <p:nvPicPr>
            <p:cNvPr id="237" name="Image" descr="Image"/>
            <p:cNvPicPr>
              <a:picLocks/>
            </p:cNvPicPr>
            <p:nvPr/>
          </p:nvPicPr>
          <p:blipFill>
            <a:blip r:embed="rId5"/>
            <a:stretch>
              <a:fillRect/>
            </a:stretch>
          </p:blipFill>
          <p:spPr>
            <a:xfrm>
              <a:off x="-1" y="0"/>
              <a:ext cx="10716770" cy="3191356"/>
            </a:xfrm>
            <a:prstGeom prst="rect">
              <a:avLst/>
            </a:prstGeom>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 name="Tıbbi Cihaz KALİTE YÖNETİM SİSTEMİ (KYS) Nedir?"/>
          <p:cNvGrpSpPr/>
          <p:nvPr/>
        </p:nvGrpSpPr>
        <p:grpSpPr>
          <a:xfrm>
            <a:off x="147857" y="56550"/>
            <a:ext cx="23898685" cy="2435311"/>
            <a:chOff x="0" y="0"/>
            <a:chExt cx="23898683" cy="2435309"/>
          </a:xfrm>
        </p:grpSpPr>
        <p:sp>
          <p:nvSpPr>
            <p:cNvPr id="242" name="Tıbbi Cihaz KALİTE YÖNETİM SİSTEMİ (KYS) Nedir?"/>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41" name="Tıbbi Cihaz KALİTE YÖNETİM SİSTEMİ (KYS) Nedir? Tıbbi Cihaz KALİTE YÖNETİM SİSTEMİ (KYS) Nedir?" descr="Tıbbi Cihaz KALİTE YÖNETİM SİSTEMİ (KYS) Nedir? Tıbbi Cihaz KALİTE YÖNETİM SİSTEMİ (KYS) Nedir?"/>
            <p:cNvPicPr>
              <a:picLocks/>
            </p:cNvPicPr>
            <p:nvPr/>
          </p:nvPicPr>
          <p:blipFill>
            <a:blip r:embed="rId2"/>
            <a:stretch>
              <a:fillRect/>
            </a:stretch>
          </p:blipFill>
          <p:spPr>
            <a:xfrm>
              <a:off x="-1" y="-1"/>
              <a:ext cx="23898685" cy="2435311"/>
            </a:xfrm>
            <a:prstGeom prst="rect">
              <a:avLst/>
            </a:prstGeom>
            <a:effectLst/>
          </p:spPr>
        </p:pic>
      </p:grpSp>
      <p:grpSp>
        <p:nvGrpSpPr>
          <p:cNvPr id="246" name="Image"/>
          <p:cNvGrpSpPr/>
          <p:nvPr/>
        </p:nvGrpSpPr>
        <p:grpSpPr>
          <a:xfrm>
            <a:off x="1109116" y="2478528"/>
            <a:ext cx="22165768" cy="10252863"/>
            <a:chOff x="0" y="0"/>
            <a:chExt cx="22165767" cy="10252861"/>
          </a:xfrm>
        </p:grpSpPr>
        <p:pic>
          <p:nvPicPr>
            <p:cNvPr id="245" name="Image" descr="Image"/>
            <p:cNvPicPr>
              <a:picLocks noChangeAspect="1"/>
            </p:cNvPicPr>
            <p:nvPr/>
          </p:nvPicPr>
          <p:blipFill>
            <a:blip r:embed="rId3"/>
            <a:stretch>
              <a:fillRect/>
            </a:stretch>
          </p:blipFill>
          <p:spPr>
            <a:xfrm>
              <a:off x="215526" y="215526"/>
              <a:ext cx="21734716" cy="9821810"/>
            </a:xfrm>
            <a:prstGeom prst="rect">
              <a:avLst/>
            </a:prstGeom>
            <a:ln>
              <a:noFill/>
            </a:ln>
            <a:effectLst/>
          </p:spPr>
        </p:pic>
        <p:pic>
          <p:nvPicPr>
            <p:cNvPr id="244" name="Image" descr="Image"/>
            <p:cNvPicPr>
              <a:picLocks/>
            </p:cNvPicPr>
            <p:nvPr/>
          </p:nvPicPr>
          <p:blipFill>
            <a:blip r:embed="rId4"/>
            <a:stretch>
              <a:fillRect/>
            </a:stretch>
          </p:blipFill>
          <p:spPr>
            <a:xfrm>
              <a:off x="-1" y="0"/>
              <a:ext cx="22165769" cy="10252862"/>
            </a:xfrm>
            <a:prstGeom prst="rect">
              <a:avLst/>
            </a:prstGeom>
            <a:effectLst/>
          </p:spPr>
        </p:pic>
      </p:grpSp>
      <p:sp>
        <p:nvSpPr>
          <p:cNvPr id="247" name="Regdesk görseli"/>
          <p:cNvSpPr txBox="1"/>
          <p:nvPr/>
        </p:nvSpPr>
        <p:spPr>
          <a:xfrm>
            <a:off x="20666684" y="12981935"/>
            <a:ext cx="2467053"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1"/>
                </a:solidFill>
              </a:defRPr>
            </a:lvl1pPr>
          </a:lstStyle>
          <a:p>
            <a:r>
              <a:t>Regdesk görseli</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Tıbbi Cihaz KALİTE YÖNETİM SİSTEMİ (KYS) Nedir?"/>
          <p:cNvGrpSpPr/>
          <p:nvPr/>
        </p:nvGrpSpPr>
        <p:grpSpPr>
          <a:xfrm>
            <a:off x="147857" y="56550"/>
            <a:ext cx="23898685" cy="2435311"/>
            <a:chOff x="0" y="0"/>
            <a:chExt cx="23898683" cy="2435309"/>
          </a:xfrm>
        </p:grpSpPr>
        <p:sp>
          <p:nvSpPr>
            <p:cNvPr id="250" name="Tıbbi Cihaz KALİTE YÖNETİM SİSTEMİ (KYS) Nedir?"/>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49" name="Tıbbi Cihaz KALİTE YÖNETİM SİSTEMİ (KYS) Nedir? Tıbbi Cihaz KALİTE YÖNETİM SİSTEMİ (KYS) Nedir?" descr="Tıbbi Cihaz KALİTE YÖNETİM SİSTEMİ (KYS) Nedir? Tıbbi Cihaz KALİTE YÖNETİM SİSTEMİ (KYS) Nedir?"/>
            <p:cNvPicPr>
              <a:picLocks/>
            </p:cNvPicPr>
            <p:nvPr/>
          </p:nvPicPr>
          <p:blipFill>
            <a:blip r:embed="rId2"/>
            <a:stretch>
              <a:fillRect/>
            </a:stretch>
          </p:blipFill>
          <p:spPr>
            <a:xfrm>
              <a:off x="-1" y="-1"/>
              <a:ext cx="23898685" cy="2435311"/>
            </a:xfrm>
            <a:prstGeom prst="rect">
              <a:avLst/>
            </a:prstGeom>
            <a:effectLst/>
          </p:spPr>
        </p:pic>
      </p:grpSp>
      <p:sp>
        <p:nvSpPr>
          <p:cNvPr id="252" name="Regdesk görseli"/>
          <p:cNvSpPr txBox="1"/>
          <p:nvPr/>
        </p:nvSpPr>
        <p:spPr>
          <a:xfrm>
            <a:off x="20666684" y="12981935"/>
            <a:ext cx="2467053"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1"/>
                </a:solidFill>
              </a:defRPr>
            </a:lvl1pPr>
          </a:lstStyle>
          <a:p>
            <a:r>
              <a:t>Regdesk görseli</a:t>
            </a:r>
          </a:p>
        </p:txBody>
      </p:sp>
      <p:grpSp>
        <p:nvGrpSpPr>
          <p:cNvPr id="255" name="Image"/>
          <p:cNvGrpSpPr/>
          <p:nvPr/>
        </p:nvGrpSpPr>
        <p:grpSpPr>
          <a:xfrm>
            <a:off x="6969911" y="2347796"/>
            <a:ext cx="9466474" cy="11420384"/>
            <a:chOff x="0" y="0"/>
            <a:chExt cx="9466473" cy="11420382"/>
          </a:xfrm>
        </p:grpSpPr>
        <p:pic>
          <p:nvPicPr>
            <p:cNvPr id="254" name="Image" descr="Image"/>
            <p:cNvPicPr>
              <a:picLocks noChangeAspect="1"/>
            </p:cNvPicPr>
            <p:nvPr/>
          </p:nvPicPr>
          <p:blipFill>
            <a:blip r:embed="rId3"/>
            <a:stretch>
              <a:fillRect/>
            </a:stretch>
          </p:blipFill>
          <p:spPr>
            <a:xfrm>
              <a:off x="215526" y="215526"/>
              <a:ext cx="9035422" cy="10989331"/>
            </a:xfrm>
            <a:prstGeom prst="rect">
              <a:avLst/>
            </a:prstGeom>
            <a:ln>
              <a:noFill/>
            </a:ln>
            <a:effectLst/>
          </p:spPr>
        </p:pic>
        <p:pic>
          <p:nvPicPr>
            <p:cNvPr id="253" name="Image" descr="Image"/>
            <p:cNvPicPr>
              <a:picLocks/>
            </p:cNvPicPr>
            <p:nvPr/>
          </p:nvPicPr>
          <p:blipFill>
            <a:blip r:embed="rId4"/>
            <a:stretch>
              <a:fillRect/>
            </a:stretch>
          </p:blipFill>
          <p:spPr>
            <a:xfrm>
              <a:off x="0" y="0"/>
              <a:ext cx="9466474" cy="11420383"/>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Temel yapısı önceki 2003 sürümü ile aynı bırakılmıştır; 8 ana bölümden oluşmaktadır.…"/>
          <p:cNvGrpSpPr/>
          <p:nvPr/>
        </p:nvGrpSpPr>
        <p:grpSpPr>
          <a:xfrm>
            <a:off x="187395" y="2811441"/>
            <a:ext cx="23898685" cy="10312176"/>
            <a:chOff x="0" y="0"/>
            <a:chExt cx="23898683" cy="10312174"/>
          </a:xfrm>
        </p:grpSpPr>
        <p:sp>
          <p:nvSpPr>
            <p:cNvPr id="258" name="Temel yapısı önceki 2003 sürümü ile aynı bırakılmıştır; 8 ana bölümden oluşmaktadır.…"/>
            <p:cNvSpPr/>
            <p:nvPr/>
          </p:nvSpPr>
          <p:spPr>
            <a:xfrm>
              <a:off x="215526" y="215526"/>
              <a:ext cx="23467632" cy="9881123"/>
            </a:xfrm>
            <a:prstGeom prst="roundRect">
              <a:avLst>
                <a:gd name="adj" fmla="val 11896"/>
              </a:avLst>
            </a:prstGeom>
            <a:solidFill>
              <a:schemeClr val="accent5">
                <a:lumOff val="-29866"/>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825500">
                <a:defRPr sz="5200" b="1">
                  <a:solidFill>
                    <a:srgbClr val="D5D5D5"/>
                  </a:solidFill>
                </a:defRPr>
              </a:pPr>
              <a:r>
                <a:t>Temel yapısı önceki 2003 sürümü ile aynı bırakılmıştır; 8 ana bölümden oluşmaktadır.</a:t>
              </a:r>
            </a:p>
            <a:p>
              <a:pPr algn="l" defTabSz="825500">
                <a:defRPr sz="5200" b="1">
                  <a:solidFill>
                    <a:srgbClr val="D5D5D5"/>
                  </a:solidFill>
                </a:defRPr>
              </a:pPr>
              <a:endParaRPr/>
            </a:p>
            <a:p>
              <a:pPr algn="l" defTabSz="825500">
                <a:defRPr sz="5200" b="1">
                  <a:solidFill>
                    <a:srgbClr val="D5D5D5"/>
                  </a:solidFill>
                </a:defRPr>
              </a:pPr>
              <a:r>
                <a:t>Bununla birlikte, 2016 sürümünde ‘dışarıdan temin edilen süreçlerin kontrolü’, ‘validasyon’, risk yönetimi’, ‘düzenleyici gerekliliklerle uyumluluk’ başlıkları güncellenmiştir.</a:t>
              </a:r>
            </a:p>
            <a:p>
              <a:pPr algn="l" defTabSz="825500">
                <a:defRPr sz="5200" b="1">
                  <a:solidFill>
                    <a:srgbClr val="D5D5D5"/>
                  </a:solidFill>
                </a:defRPr>
              </a:pPr>
              <a:endParaRPr/>
            </a:p>
            <a:p>
              <a:pPr algn="l" defTabSz="825500">
                <a:defRPr sz="5200" b="1">
                  <a:solidFill>
                    <a:srgbClr val="D5D5D5"/>
                  </a:solidFill>
                </a:defRPr>
              </a:pPr>
              <a:r>
                <a:t>EU-MDR yeniliklerinden biri olan ‘</a:t>
              </a:r>
              <a:r>
                <a:rPr u="sng">
                  <a:ln w="12700" cap="flat">
                    <a:solidFill>
                      <a:schemeClr val="accent4">
                        <a:hueOff val="348544"/>
                        <a:lumOff val="7139"/>
                      </a:schemeClr>
                    </a:solidFill>
                    <a:prstDash val="solid"/>
                    <a:miter lim="400000"/>
                  </a:ln>
                </a:rPr>
                <a:t>yaşam boyu sorumluluk</a:t>
              </a:r>
              <a:r>
                <a:t>’ kapsamında, tıbbi cihazların yaşam döngüleri içinde rolü bulunan bütün kuruluşların çalıştırması gereken bir KYS’dir.</a:t>
              </a:r>
            </a:p>
          </p:txBody>
        </p:sp>
        <p:pic>
          <p:nvPicPr>
            <p:cNvPr id="257" name="Temel yapısı önceki 2003 sürümü ile aynı bırakılmıştır; 8 ana bölümden oluşmaktadır.… Temel yapısı önceki 2003 sürümü ile aynı bırakılmıştır; 8 ana bölümden oluşmaktadır.Bununla birlikte, 2016 sürümünde ‘dışarıdan temin edilen süreçlerin kontrolü’, ‘vali" descr="Temel yapısı önceki 2003 sürümü ile aynı bırakılmıştır; 8 ana bölümden oluşmaktadır.… Temel yapısı önceki 2003 sürümü ile aynı bırakılmıştır; 8 ana bölümden oluşmaktadır.Bununla birlikte, 2016 sürümünde ‘dışarıdan temin edilen süreçlerin kontrolü’, ‘validasyon’, risk yönetimi’, ‘düzenleyici gerekliliklerle uyumluluk’ başlıkları güncellenmiştir.EU-MDR yeniliklerinden biri olan ‘yaşam boyu sorumluluk’ kapsamında, tıbbi cihazların yaşam döngüleri içinde rolü bulunan bütün kuruluşların çalıştırması gereken bir KYS’dir."/>
            <p:cNvPicPr>
              <a:picLocks/>
            </p:cNvPicPr>
            <p:nvPr/>
          </p:nvPicPr>
          <p:blipFill>
            <a:blip r:embed="rId2"/>
            <a:stretch>
              <a:fillRect/>
            </a:stretch>
          </p:blipFill>
          <p:spPr>
            <a:xfrm>
              <a:off x="-1" y="0"/>
              <a:ext cx="23898685" cy="10312175"/>
            </a:xfrm>
            <a:prstGeom prst="rect">
              <a:avLst/>
            </a:prstGeom>
            <a:effectLst/>
          </p:spPr>
        </p:pic>
      </p:grpSp>
      <p:grpSp>
        <p:nvGrpSpPr>
          <p:cNvPr id="262" name="Tıbbi Cihaz KALİTE YÖNETİM SİSTEMİ (KYS) Nedir?"/>
          <p:cNvGrpSpPr/>
          <p:nvPr/>
        </p:nvGrpSpPr>
        <p:grpSpPr>
          <a:xfrm>
            <a:off x="147857" y="56550"/>
            <a:ext cx="23898685" cy="2435311"/>
            <a:chOff x="0" y="0"/>
            <a:chExt cx="23898683" cy="2435309"/>
          </a:xfrm>
        </p:grpSpPr>
        <p:sp>
          <p:nvSpPr>
            <p:cNvPr id="261" name="Tıbbi Cihaz KALİTE YÖNETİM SİSTEMİ (KYS) Nedir?"/>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60" name="Tıbbi Cihaz KALİTE YÖNETİM SİSTEMİ (KYS) Nedir? Tıbbi Cihaz KALİTE YÖNETİM SİSTEMİ (KYS) Nedir?" descr="Tıbbi Cihaz KALİTE YÖNETİM SİSTEMİ (KYS) Nedir? Tıbbi Cihaz KALİTE YÖNETİM SİSTEMİ (KYS) Nedir?"/>
            <p:cNvPicPr>
              <a:picLocks/>
            </p:cNvPicPr>
            <p:nvPr/>
          </p:nvPicPr>
          <p:blipFill>
            <a:blip r:embed="rId3"/>
            <a:stretch>
              <a:fillRect/>
            </a:stretch>
          </p:blipFill>
          <p:spPr>
            <a:xfrm>
              <a:off x="-1" y="-1"/>
              <a:ext cx="23898685" cy="2435311"/>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 name="Tıbbi Cihaz KALİTE YÖNETİM SİSTEMİ (KYS) Nedir?"/>
          <p:cNvGrpSpPr/>
          <p:nvPr/>
        </p:nvGrpSpPr>
        <p:grpSpPr>
          <a:xfrm>
            <a:off x="147857" y="-95849"/>
            <a:ext cx="23898685" cy="1776932"/>
            <a:chOff x="0" y="0"/>
            <a:chExt cx="23898683" cy="1776931"/>
          </a:xfrm>
        </p:grpSpPr>
        <p:sp>
          <p:nvSpPr>
            <p:cNvPr id="265" name="Tıbbi Cihaz KALİTE YÖNETİM SİSTEMİ (KYS) Nedir?"/>
            <p:cNvSpPr/>
            <p:nvPr/>
          </p:nvSpPr>
          <p:spPr>
            <a:xfrm>
              <a:off x="215526" y="215526"/>
              <a:ext cx="23467632" cy="1345880"/>
            </a:xfrm>
            <a:prstGeom prst="roundRect">
              <a:avLst>
                <a:gd name="adj" fmla="val 34220"/>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6200" spc="-124">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64" name="Tıbbi Cihaz KALİTE YÖNETİM SİSTEMİ (KYS) Nedir? Tıbbi Cihaz KALİTE YÖNETİM SİSTEMİ (KYS) Nedir?" descr="Tıbbi Cihaz KALİTE YÖNETİM SİSTEMİ (KYS) Nedir? Tıbbi Cihaz KALİTE YÖNETİM SİSTEMİ (KYS) Nedir?"/>
            <p:cNvPicPr>
              <a:picLocks/>
            </p:cNvPicPr>
            <p:nvPr/>
          </p:nvPicPr>
          <p:blipFill>
            <a:blip r:embed="rId2"/>
            <a:stretch>
              <a:fillRect/>
            </a:stretch>
          </p:blipFill>
          <p:spPr>
            <a:xfrm>
              <a:off x="-1" y="0"/>
              <a:ext cx="23898685" cy="1776932"/>
            </a:xfrm>
            <a:prstGeom prst="rect">
              <a:avLst/>
            </a:prstGeom>
            <a:effectLst/>
          </p:spPr>
        </p:pic>
      </p:grpSp>
      <p:grpSp>
        <p:nvGrpSpPr>
          <p:cNvPr id="269" name="Image"/>
          <p:cNvGrpSpPr/>
          <p:nvPr/>
        </p:nvGrpSpPr>
        <p:grpSpPr>
          <a:xfrm>
            <a:off x="5212543" y="1252893"/>
            <a:ext cx="14530435" cy="9490122"/>
            <a:chOff x="0" y="0"/>
            <a:chExt cx="14530434" cy="9490120"/>
          </a:xfrm>
        </p:grpSpPr>
        <p:pic>
          <p:nvPicPr>
            <p:cNvPr id="268" name="Image" descr="Image"/>
            <p:cNvPicPr>
              <a:picLocks noChangeAspect="1"/>
            </p:cNvPicPr>
            <p:nvPr/>
          </p:nvPicPr>
          <p:blipFill>
            <a:blip r:embed="rId3"/>
            <a:srcRect/>
            <a:stretch>
              <a:fillRect/>
            </a:stretch>
          </p:blipFill>
          <p:spPr>
            <a:xfrm>
              <a:off x="215526" y="215526"/>
              <a:ext cx="14099559" cy="9059024"/>
            </a:xfrm>
            <a:prstGeom prst="rect">
              <a:avLst/>
            </a:prstGeom>
            <a:ln>
              <a:noFill/>
            </a:ln>
            <a:effectLst/>
          </p:spPr>
        </p:pic>
        <p:pic>
          <p:nvPicPr>
            <p:cNvPr id="267" name="Image" descr="Image"/>
            <p:cNvPicPr>
              <a:picLocks/>
            </p:cNvPicPr>
            <p:nvPr/>
          </p:nvPicPr>
          <p:blipFill>
            <a:blip r:embed="rId4"/>
            <a:stretch>
              <a:fillRect/>
            </a:stretch>
          </p:blipFill>
          <p:spPr>
            <a:xfrm>
              <a:off x="-1" y="0"/>
              <a:ext cx="14530435" cy="9490121"/>
            </a:xfrm>
            <a:prstGeom prst="rect">
              <a:avLst/>
            </a:prstGeom>
            <a:effectLst/>
          </p:spPr>
        </p:pic>
      </p:grpSp>
      <p:grpSp>
        <p:nvGrpSpPr>
          <p:cNvPr id="272" name="ISO 13485’in ‘‘0.3 Bölümü’’ KYS’nin süreç-odaklı bir yaklaşım üzerine kurgulanmasını belirtmektedir.    ISO 9001 ile ayrıldığı temel noktalar ‘ilgili paydaşların kapsanması’ ve ‘sürekli iyileşme’ yaklaşımlarının ötesinde, ağırlıklı olarak müşterİnİn ve d"/>
          <p:cNvGrpSpPr/>
          <p:nvPr/>
        </p:nvGrpSpPr>
        <p:grpSpPr>
          <a:xfrm>
            <a:off x="-128601" y="10256069"/>
            <a:ext cx="24641202" cy="3619976"/>
            <a:chOff x="0" y="0"/>
            <a:chExt cx="24641201" cy="3619974"/>
          </a:xfrm>
        </p:grpSpPr>
        <p:sp>
          <p:nvSpPr>
            <p:cNvPr id="271" name="ISO 13485’in ‘‘0.3 Bölümü’’ KYS’nin süreç-odaklı bir yaklaşım üzerine kurgulanmasını belirtmektedir.    ISO 9001 ile ayrıldığı temel noktalar ‘ilgili paydaşların kapsanması’ ve ‘sürekli iyileşme’ yaklaşımlarının ötesinde, ağırlıklı olarak müşterİnİn ve d"/>
            <p:cNvSpPr/>
            <p:nvPr/>
          </p:nvSpPr>
          <p:spPr>
            <a:xfrm>
              <a:off x="215526" y="215526"/>
              <a:ext cx="24210149" cy="3188923"/>
            </a:xfrm>
            <a:prstGeom prst="roundRect">
              <a:avLst>
                <a:gd name="adj" fmla="val 14442"/>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a:lnSpc>
                  <a:spcPct val="80000"/>
                </a:lnSpc>
                <a:defRPr sz="3900" b="1" spc="-78"/>
              </a:pPr>
              <a:r>
                <a:rPr>
                  <a:ln w="12700" cap="flat">
                    <a:solidFill>
                      <a:srgbClr val="000000"/>
                    </a:solidFill>
                    <a:prstDash val="solid"/>
                    <a:miter lim="400000"/>
                  </a:ln>
                  <a:solidFill>
                    <a:schemeClr val="accent1"/>
                  </a:solidFill>
                </a:rPr>
                <a:t>ISO 13485’in ‘‘0.3 Bölümü’’ KYS’nin süreç-odaklı bir yaklaşım üzerine kurgulanmasını belirtmektedir.    </a:t>
              </a:r>
              <a:r>
                <a:t>ISO 9001 ile ayrıldığı temel noktalar ‘ilgili paydaşların kapsanması’ ve ‘sürekli iyileşme’ yaklaşımlarının ötesinde, </a:t>
              </a:r>
              <a:r>
                <a:rPr>
                  <a:ln w="12700" cap="flat">
                    <a:solidFill>
                      <a:srgbClr val="000000"/>
                    </a:solidFill>
                    <a:prstDash val="solid"/>
                    <a:miter lim="400000"/>
                  </a:ln>
                  <a:solidFill>
                    <a:schemeClr val="accent6">
                      <a:satOff val="-16844"/>
                      <a:lumOff val="-30747"/>
                    </a:schemeClr>
                  </a:solidFill>
                </a:rPr>
                <a:t>ağırlıklı olarak </a:t>
              </a:r>
              <a:r>
                <a:rPr u="sng" cap="all">
                  <a:ln w="12700" cap="flat">
                    <a:solidFill>
                      <a:srgbClr val="000000"/>
                    </a:solidFill>
                    <a:prstDash val="solid"/>
                    <a:miter lim="400000"/>
                  </a:ln>
                  <a:solidFill>
                    <a:schemeClr val="accent6">
                      <a:satOff val="-16844"/>
                      <a:lumOff val="-30747"/>
                    </a:schemeClr>
                  </a:solidFill>
                </a:rPr>
                <a:t>müşterİnİn</a:t>
              </a:r>
              <a:r>
                <a:rPr>
                  <a:ln w="12700" cap="flat">
                    <a:solidFill>
                      <a:srgbClr val="000000"/>
                    </a:solidFill>
                    <a:prstDash val="solid"/>
                    <a:miter lim="400000"/>
                  </a:ln>
                  <a:solidFill>
                    <a:schemeClr val="accent6">
                      <a:satOff val="-16844"/>
                      <a:lumOff val="-30747"/>
                    </a:schemeClr>
                  </a:solidFill>
                </a:rPr>
                <a:t> ve </a:t>
              </a:r>
              <a:r>
                <a:rPr u="sng" cap="all">
                  <a:ln w="12700" cap="flat">
                    <a:solidFill>
                      <a:srgbClr val="000000"/>
                    </a:solidFill>
                    <a:prstDash val="solid"/>
                    <a:miter lim="400000"/>
                  </a:ln>
                  <a:solidFill>
                    <a:schemeClr val="accent6">
                      <a:satOff val="-16844"/>
                      <a:lumOff val="-30747"/>
                    </a:schemeClr>
                  </a:solidFill>
                </a:rPr>
                <a:t>düzenleyİcİ kuruluşların</a:t>
              </a:r>
              <a:r>
                <a:rPr>
                  <a:ln w="12700" cap="flat">
                    <a:solidFill>
                      <a:srgbClr val="000000"/>
                    </a:solidFill>
                    <a:prstDash val="solid"/>
                    <a:miter lim="400000"/>
                  </a:ln>
                  <a:solidFill>
                    <a:schemeClr val="accent6">
                      <a:satOff val="-16844"/>
                      <a:lumOff val="-30747"/>
                    </a:schemeClr>
                  </a:solidFill>
                </a:rPr>
                <a:t> gerekliliklerinin karşılanmasına odaklanmış olmasıdır.</a:t>
              </a:r>
              <a:r>
                <a:t> </a:t>
              </a:r>
            </a:p>
            <a:p>
              <a:pPr algn="l">
                <a:lnSpc>
                  <a:spcPct val="80000"/>
                </a:lnSpc>
                <a:defRPr sz="3900" b="1" spc="-78"/>
              </a:pPr>
              <a:r>
                <a:t>Ayrıca, KYS’nin ‘‘</a:t>
              </a:r>
              <a:r>
                <a:rPr u="sng">
                  <a:ln w="12700" cap="flat">
                    <a:solidFill>
                      <a:srgbClr val="000000"/>
                    </a:solidFill>
                    <a:prstDash val="solid"/>
                    <a:miter lim="400000"/>
                  </a:ln>
                  <a:solidFill>
                    <a:schemeClr val="accent6"/>
                  </a:solidFill>
                </a:rPr>
                <a:t>etkililiğinin sürdürülmesi</a:t>
              </a:r>
              <a:r>
                <a:t>’’ de temel bir koşuldur. </a:t>
              </a:r>
            </a:p>
          </p:txBody>
        </p:sp>
        <p:pic>
          <p:nvPicPr>
            <p:cNvPr id="270" name="ISO 13485’in ‘‘0.3 Bölümü’’ KYS’nin süreç-odaklı bir yaklaşım üzerine kurgulanmasını belirtmektedir.    ISO 9001 ile ayrıldığı temel noktalar ‘ilgili paydaşların kapsanması’ ve ‘sürekli iyileşme’ yaklaşımlarının ötesinde, ağırlıklı olarak müşterİnİn ve d" descr="ISO 13485’in ‘‘0.3 Bölümü’’ KYS’nin süreç-odaklı bir yaklaşım üzerine kurgulanmasını belirtmektedir.    ISO 9001 ile ayrıldığı temel noktalar ‘ilgili paydaşların kapsanması’ ve ‘sürekli iyileşme’ yaklaşımlarının ötesinde, ağırlıklı olarak müşterİnİn ve düzenleyİcİ kuruluşların gerekliliklerinin karşılanmasına odaklanmış olmasıdır.… ISO 13485’in ‘‘0.3 Bölümü’’ KYS’nin süreç-odaklı bir yaklaşım üzerine kurgulanmasını belirtmektedir.    ISO 9001 ile ayrıldığı temel noktalar ‘ilgili paydaşların kapsanması’ ve ‘sürekli iyileşme’ yaklaşımlarının ötesinde, ağırlıklı olarak müşterİnİn ve düzenleyİcİ kuruluşların gerekliliklerinin karşılanmasına odaklanmış olmasıdır. Ayrıca, KYS’nin ‘‘etkililiğinin sürdürülmesi’’ de temel bir koşuldur. "/>
            <p:cNvPicPr>
              <a:picLocks/>
            </p:cNvPicPr>
            <p:nvPr/>
          </p:nvPicPr>
          <p:blipFill>
            <a:blip r:embed="rId5"/>
            <a:stretch>
              <a:fillRect/>
            </a:stretch>
          </p:blipFill>
          <p:spPr>
            <a:xfrm>
              <a:off x="-1" y="0"/>
              <a:ext cx="24641203" cy="3619975"/>
            </a:xfrm>
            <a:prstGeom prst="rect">
              <a:avLst/>
            </a:prstGeom>
            <a:effectLst/>
          </p:spPr>
        </p:pic>
      </p:grpSp>
      <p:sp>
        <p:nvSpPr>
          <p:cNvPr id="273" name="Loesungsfabrik görseli"/>
          <p:cNvSpPr txBox="1"/>
          <p:nvPr/>
        </p:nvSpPr>
        <p:spPr>
          <a:xfrm>
            <a:off x="19979562" y="9729054"/>
            <a:ext cx="3437840"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chemeClr val="accent1"/>
                </a:solidFill>
              </a:defRPr>
            </a:lvl1pPr>
          </a:lstStyle>
          <a:p>
            <a:r>
              <a:t>Loesungsfabrik görseli</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 name="Tıbbi Cihaz KALİTE YÖNETİM SİSTEMİ (KYS) Nedir?"/>
          <p:cNvGrpSpPr/>
          <p:nvPr/>
        </p:nvGrpSpPr>
        <p:grpSpPr>
          <a:xfrm>
            <a:off x="147857" y="-95849"/>
            <a:ext cx="23898685" cy="1982109"/>
            <a:chOff x="0" y="0"/>
            <a:chExt cx="23898683" cy="1982108"/>
          </a:xfrm>
        </p:grpSpPr>
        <p:sp>
          <p:nvSpPr>
            <p:cNvPr id="276" name="Tıbbi Cihaz KALİTE YÖNETİM SİSTEMİ (KYS) Nedir?"/>
            <p:cNvSpPr/>
            <p:nvPr/>
          </p:nvSpPr>
          <p:spPr>
            <a:xfrm>
              <a:off x="215526" y="215526"/>
              <a:ext cx="23467632" cy="1551056"/>
            </a:xfrm>
            <a:prstGeom prst="roundRect">
              <a:avLst>
                <a:gd name="adj" fmla="val 29693"/>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7500" spc="-15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r>
                <a:t> Nedir?</a:t>
              </a:r>
            </a:p>
          </p:txBody>
        </p:sp>
        <p:pic>
          <p:nvPicPr>
            <p:cNvPr id="275" name="Tıbbi Cihaz KALİTE YÖNETİM SİSTEMİ (KYS) Nedir? Tıbbi Cihaz KALİTE YÖNETİM SİSTEMİ (KYS) Nedir?" descr="Tıbbi Cihaz KALİTE YÖNETİM SİSTEMİ (KYS) Nedir? Tıbbi Cihaz KALİTE YÖNETİM SİSTEMİ (KYS) Nedir?"/>
            <p:cNvPicPr>
              <a:picLocks/>
            </p:cNvPicPr>
            <p:nvPr/>
          </p:nvPicPr>
          <p:blipFill>
            <a:blip r:embed="rId2"/>
            <a:stretch>
              <a:fillRect/>
            </a:stretch>
          </p:blipFill>
          <p:spPr>
            <a:xfrm>
              <a:off x="-1" y="0"/>
              <a:ext cx="23898685" cy="1982109"/>
            </a:xfrm>
            <a:prstGeom prst="rect">
              <a:avLst/>
            </a:prstGeom>
            <a:effectLst/>
          </p:spPr>
        </p:pic>
      </p:grpSp>
      <p:grpSp>
        <p:nvGrpSpPr>
          <p:cNvPr id="280" name="ISO 13485 Quality Management System Standard…"/>
          <p:cNvGrpSpPr/>
          <p:nvPr/>
        </p:nvGrpSpPr>
        <p:grpSpPr>
          <a:xfrm>
            <a:off x="3257994" y="2370020"/>
            <a:ext cx="17868012" cy="10641485"/>
            <a:chOff x="0" y="0"/>
            <a:chExt cx="17868010" cy="10641484"/>
          </a:xfrm>
        </p:grpSpPr>
        <p:sp>
          <p:nvSpPr>
            <p:cNvPr id="279" name="ISO 13485 Quality Management System Standard…"/>
            <p:cNvSpPr/>
            <p:nvPr/>
          </p:nvSpPr>
          <p:spPr>
            <a:xfrm>
              <a:off x="215526" y="215526"/>
              <a:ext cx="17436958" cy="10210433"/>
            </a:xfrm>
            <a:prstGeom prst="roundRect">
              <a:avLst>
                <a:gd name="adj" fmla="val 4511"/>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gn="l" defTabSz="457200">
                <a:spcBef>
                  <a:spcPts val="2000"/>
                </a:spcBef>
                <a:defRPr sz="4800" b="1">
                  <a:solidFill>
                    <a:srgbClr val="333333"/>
                  </a:solidFill>
                  <a:latin typeface="Helvetica"/>
                  <a:ea typeface="Helvetica"/>
                  <a:cs typeface="Helvetica"/>
                  <a:sym typeface="Helvetica"/>
                </a:defRPr>
              </a:pPr>
              <a:r>
                <a:t>ISO 13485 Quality Management System Standard</a:t>
              </a:r>
            </a:p>
            <a:p>
              <a:pPr algn="l" defTabSz="457200">
                <a:spcBef>
                  <a:spcPts val="2000"/>
                </a:spcBef>
                <a:defRPr sz="4800" b="1">
                  <a:solidFill>
                    <a:srgbClr val="333333"/>
                  </a:solidFill>
                  <a:latin typeface="Helvetica"/>
                  <a:ea typeface="Helvetica"/>
                  <a:cs typeface="Helvetica"/>
                  <a:sym typeface="Helvetica"/>
                </a:defRPr>
              </a:pPr>
              <a:r>
                <a:t>1 Scope</a:t>
              </a:r>
            </a:p>
            <a:p>
              <a:pPr algn="l" defTabSz="457200">
                <a:spcBef>
                  <a:spcPts val="2000"/>
                </a:spcBef>
                <a:defRPr sz="4800" b="1">
                  <a:solidFill>
                    <a:srgbClr val="333333"/>
                  </a:solidFill>
                  <a:latin typeface="Helvetica"/>
                  <a:ea typeface="Helvetica"/>
                  <a:cs typeface="Helvetica"/>
                  <a:sym typeface="Helvetica"/>
                </a:defRPr>
              </a:pPr>
              <a:r>
                <a:t>2 Normative references</a:t>
              </a:r>
            </a:p>
            <a:p>
              <a:pPr algn="l" defTabSz="457200">
                <a:spcBef>
                  <a:spcPts val="2000"/>
                </a:spcBef>
                <a:defRPr sz="4800" b="1">
                  <a:solidFill>
                    <a:srgbClr val="333333"/>
                  </a:solidFill>
                  <a:latin typeface="Helvetica"/>
                  <a:ea typeface="Helvetica"/>
                  <a:cs typeface="Helvetica"/>
                  <a:sym typeface="Helvetica"/>
                </a:defRPr>
              </a:pPr>
              <a:r>
                <a:t>3 Terms and definitions</a:t>
              </a:r>
            </a:p>
            <a:p>
              <a:pPr algn="l" defTabSz="457200">
                <a:spcBef>
                  <a:spcPts val="2000"/>
                </a:spcBef>
                <a:defRPr sz="4800" b="1">
                  <a:solidFill>
                    <a:srgbClr val="333333"/>
                  </a:solidFill>
                  <a:latin typeface="Helvetica"/>
                  <a:ea typeface="Helvetica"/>
                  <a:cs typeface="Helvetica"/>
                  <a:sym typeface="Helvetica"/>
                </a:defRPr>
              </a:pPr>
              <a:r>
                <a:t>4 Quality management system</a:t>
              </a:r>
            </a:p>
            <a:p>
              <a:pPr algn="l" defTabSz="457200">
                <a:spcBef>
                  <a:spcPts val="2000"/>
                </a:spcBef>
                <a:defRPr sz="4800" b="1">
                  <a:solidFill>
                    <a:srgbClr val="333333"/>
                  </a:solidFill>
                  <a:latin typeface="Helvetica"/>
                  <a:ea typeface="Helvetica"/>
                  <a:cs typeface="Helvetica"/>
                  <a:sym typeface="Helvetica"/>
                </a:defRPr>
              </a:pPr>
              <a:r>
                <a:t>5 Management responsibility</a:t>
              </a:r>
            </a:p>
            <a:p>
              <a:pPr algn="l" defTabSz="457200">
                <a:spcBef>
                  <a:spcPts val="2000"/>
                </a:spcBef>
                <a:defRPr sz="4800" b="1">
                  <a:solidFill>
                    <a:srgbClr val="333333"/>
                  </a:solidFill>
                  <a:latin typeface="Helvetica"/>
                  <a:ea typeface="Helvetica"/>
                  <a:cs typeface="Helvetica"/>
                  <a:sym typeface="Helvetica"/>
                </a:defRPr>
              </a:pPr>
              <a:r>
                <a:t>6 Resource Management</a:t>
              </a:r>
            </a:p>
            <a:p>
              <a:pPr algn="l" defTabSz="457200">
                <a:spcBef>
                  <a:spcPts val="2000"/>
                </a:spcBef>
                <a:defRPr sz="4800" b="1">
                  <a:solidFill>
                    <a:srgbClr val="333333"/>
                  </a:solidFill>
                  <a:latin typeface="Helvetica"/>
                  <a:ea typeface="Helvetica"/>
                  <a:cs typeface="Helvetica"/>
                  <a:sym typeface="Helvetica"/>
                </a:defRPr>
              </a:pPr>
              <a:r>
                <a:t>7 Product Realization</a:t>
              </a:r>
            </a:p>
            <a:p>
              <a:pPr algn="l" defTabSz="457200">
                <a:spcBef>
                  <a:spcPts val="2000"/>
                </a:spcBef>
                <a:defRPr sz="4800" b="1">
                  <a:solidFill>
                    <a:srgbClr val="333333"/>
                  </a:solidFill>
                  <a:latin typeface="Helvetica"/>
                  <a:ea typeface="Helvetica"/>
                  <a:cs typeface="Helvetica"/>
                  <a:sym typeface="Helvetica"/>
                </a:defRPr>
              </a:pPr>
              <a:r>
                <a:t>8 Measurement, analysis and improvement</a:t>
              </a:r>
            </a:p>
          </p:txBody>
        </p:sp>
        <p:pic>
          <p:nvPicPr>
            <p:cNvPr id="278" name="ISO 13485 Quality Management System Standard… ISO 13485 Quality Management System Standard1 Scope2 Normative references3 Terms and definitions4 Quality management system5 Management responsibility6 Resource Management7 Product Realization8 Measurement, a" descr="ISO 13485 Quality Management System Standard… ISO 13485 Quality Management System Standard1 Scope2 Normative references3 Terms and definitions4 Quality management system5 Management responsibility6 Resource Management7 Product Realization8 Measurement, analysis and improvement"/>
            <p:cNvPicPr>
              <a:picLocks/>
            </p:cNvPicPr>
            <p:nvPr/>
          </p:nvPicPr>
          <p:blipFill>
            <a:blip r:embed="rId3"/>
            <a:stretch>
              <a:fillRect/>
            </a:stretch>
          </p:blipFill>
          <p:spPr>
            <a:xfrm>
              <a:off x="-1" y="0"/>
              <a:ext cx="17868011" cy="10641485"/>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ISO 13485’in isterleri:…"/>
          <p:cNvSpPr txBox="1">
            <a:spLocks noGrp="1"/>
          </p:cNvSpPr>
          <p:nvPr>
            <p:ph type="body" idx="1"/>
          </p:nvPr>
        </p:nvSpPr>
        <p:spPr>
          <a:xfrm>
            <a:off x="1206500" y="3727804"/>
            <a:ext cx="21971000" cy="9194924"/>
          </a:xfrm>
          <a:prstGeom prst="rect">
            <a:avLst/>
          </a:prstGeom>
          <a:ln w="9525">
            <a:round/>
          </a:ln>
        </p:spPr>
        <p:txBody>
          <a:bodyPr/>
          <a:lstStyle/>
          <a:p>
            <a:pPr marL="609600" indent="-609600">
              <a:defRPr sz="5800" b="1">
                <a:solidFill>
                  <a:srgbClr val="5E5E5E"/>
                </a:solidFill>
              </a:defRPr>
            </a:pPr>
            <a:r>
              <a:t>ISO 13485’in isterleri:</a:t>
            </a:r>
          </a:p>
          <a:p>
            <a:pPr lvl="2">
              <a:defRPr sz="5800" b="1">
                <a:solidFill>
                  <a:srgbClr val="5E5E5E"/>
                </a:solidFill>
              </a:defRPr>
            </a:pPr>
            <a:r>
              <a:t>Kuruluşun </a:t>
            </a:r>
            <a:r>
              <a:rPr u="sng"/>
              <a:t>ilgili regülasyon alanlarında</a:t>
            </a:r>
            <a:r>
              <a:t> yapacağı işleri tanımlayın,</a:t>
            </a:r>
          </a:p>
          <a:p>
            <a:pPr lvl="2">
              <a:defRPr sz="5800" b="1">
                <a:solidFill>
                  <a:srgbClr val="5E5E5E"/>
                </a:solidFill>
              </a:defRPr>
            </a:pPr>
            <a:r>
              <a:t>Bunların </a:t>
            </a:r>
            <a:r>
              <a:rPr u="sng"/>
              <a:t>eşleştiği regülasyon gereklerini</a:t>
            </a:r>
            <a:r>
              <a:t> belirleyin,</a:t>
            </a:r>
          </a:p>
          <a:p>
            <a:pPr lvl="2">
              <a:defRPr sz="5800" b="1">
                <a:solidFill>
                  <a:srgbClr val="5E5E5E"/>
                </a:solidFill>
              </a:defRPr>
            </a:pPr>
            <a:r>
              <a:t>Bu gerekleri karşılamak için </a:t>
            </a:r>
            <a:r>
              <a:rPr u="sng"/>
              <a:t>süreçler hazırlayın</a:t>
            </a:r>
            <a:r>
              <a:t>,</a:t>
            </a:r>
          </a:p>
          <a:p>
            <a:pPr lvl="2">
              <a:defRPr sz="5800" b="1">
                <a:solidFill>
                  <a:srgbClr val="5E5E5E"/>
                </a:solidFill>
              </a:defRPr>
            </a:pPr>
            <a:r>
              <a:t>Hazırladığınız süreçlerle ilgili </a:t>
            </a:r>
            <a:r>
              <a:rPr u="sng"/>
              <a:t>kalite hedefleri geliştirin</a:t>
            </a:r>
            <a:r>
              <a:t>.</a:t>
            </a:r>
          </a:p>
        </p:txBody>
      </p:sp>
      <p:grpSp>
        <p:nvGrpSpPr>
          <p:cNvPr id="285" name="Tıbbi Cihaz KALİTE YÖNETİM SİSTEMİ (KYS)"/>
          <p:cNvGrpSpPr/>
          <p:nvPr/>
        </p:nvGrpSpPr>
        <p:grpSpPr>
          <a:xfrm>
            <a:off x="147857" y="56550"/>
            <a:ext cx="23898685" cy="2435311"/>
            <a:chOff x="0" y="0"/>
            <a:chExt cx="23898683" cy="2435309"/>
          </a:xfrm>
        </p:grpSpPr>
        <p:sp>
          <p:nvSpPr>
            <p:cNvPr id="284" name="Tıbbi Cihaz KALİTE YÖNETİM SİSTEMİ (KYS)"/>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8500" spc="-17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p>
          </p:txBody>
        </p:sp>
        <p:pic>
          <p:nvPicPr>
            <p:cNvPr id="283" name="Tıbbi Cihaz KALİTE YÖNETİM SİSTEMİ (KYS) Tıbbi Cihaz KALİTE YÖNETİM SİSTEMİ (KYS)" descr="Tıbbi Cihaz KALİTE YÖNETİM SİSTEMİ (KYS) Tıbbi Cihaz KALİTE YÖNETİM SİSTEMİ (KYS)"/>
            <p:cNvPicPr>
              <a:picLocks/>
            </p:cNvPicPr>
            <p:nvPr/>
          </p:nvPicPr>
          <p:blipFill>
            <a:blip r:embed="rId2"/>
            <a:stretch>
              <a:fillRect/>
            </a:stretch>
          </p:blipFill>
          <p:spPr>
            <a:xfrm>
              <a:off x="-1" y="-1"/>
              <a:ext cx="23898685" cy="2435311"/>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MDR - ISO 13485:2016 BÜTÜNLEŞMESİ"/>
          <p:cNvSpPr txBox="1">
            <a:spLocks noGrp="1"/>
          </p:cNvSpPr>
          <p:nvPr>
            <p:ph type="title"/>
          </p:nvPr>
        </p:nvSpPr>
        <p:spPr>
          <a:prstGeom prst="rect">
            <a:avLst/>
          </a:prstGeom>
        </p:spPr>
        <p:txBody>
          <a:bodyPr/>
          <a:lstStyle/>
          <a:p>
            <a:pPr>
              <a:defRPr>
                <a:ln w="12700" cap="flat">
                  <a:solidFill>
                    <a:srgbClr val="000000"/>
                  </a:solidFill>
                  <a:prstDash val="solid"/>
                  <a:miter lim="400000"/>
                </a:ln>
                <a:effectLst>
                  <a:outerShdw blurRad="12700" dist="63500" dir="18900000" rotWithShape="0">
                    <a:srgbClr val="000000"/>
                  </a:outerShdw>
                </a:effectLst>
              </a:defRPr>
            </a:pPr>
            <a:r>
              <a:rPr>
                <a:solidFill>
                  <a:schemeClr val="accent1"/>
                </a:solidFill>
              </a:rPr>
              <a:t>MDR</a:t>
            </a:r>
            <a:r>
              <a:t> - </a:t>
            </a:r>
            <a:r>
              <a:rPr>
                <a:solidFill>
                  <a:schemeClr val="accent5">
                    <a:hueOff val="-152895"/>
                    <a:lumOff val="12368"/>
                  </a:schemeClr>
                </a:solidFill>
              </a:rPr>
              <a:t>ISO 13485:2016</a:t>
            </a:r>
            <a:r>
              <a:t> BÜTÜNLEŞMESİ</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Hangi MDR Maddeleri/Ekleri üreticinin KYS gereklilikleri ile ilişkilidir?…"/>
          <p:cNvSpPr txBox="1">
            <a:spLocks noGrp="1"/>
          </p:cNvSpPr>
          <p:nvPr>
            <p:ph type="body" idx="1"/>
          </p:nvPr>
        </p:nvSpPr>
        <p:spPr>
          <a:xfrm>
            <a:off x="1206500" y="3727804"/>
            <a:ext cx="21971000" cy="8620075"/>
          </a:xfrm>
          <a:prstGeom prst="rect">
            <a:avLst/>
          </a:prstGeom>
          <a:ln w="9525">
            <a:round/>
          </a:ln>
        </p:spPr>
        <p:txBody>
          <a:bodyPr/>
          <a:lstStyle/>
          <a:p>
            <a:pPr>
              <a:defRPr b="1">
                <a:ln w="12700" cap="flat">
                  <a:solidFill>
                    <a:srgbClr val="000000"/>
                  </a:solidFill>
                  <a:prstDash val="solid"/>
                  <a:miter lim="400000"/>
                </a:ln>
                <a:solidFill>
                  <a:schemeClr val="accent1"/>
                </a:solidFill>
                <a:effectLst>
                  <a:outerShdw blurRad="12700" dist="63500" dir="18900000" rotWithShape="0">
                    <a:srgbClr val="000000"/>
                  </a:outerShdw>
                </a:effectLst>
              </a:defRPr>
            </a:pPr>
            <a:r>
              <a:t>Hangi MDR Maddeleri/Ekleri üreticinin KYS gereklilikleri ile ilişkilidir?</a:t>
            </a:r>
          </a:p>
          <a:p>
            <a:pPr lvl="2">
              <a:defRPr sz="5700" b="1">
                <a:solidFill>
                  <a:srgbClr val="5E5E5E"/>
                </a:solidFill>
              </a:defRPr>
            </a:pPr>
            <a:r>
              <a:rPr>
                <a:ln w="12700" cap="flat">
                  <a:solidFill>
                    <a:srgbClr val="000000"/>
                  </a:solidFill>
                  <a:prstDash val="solid"/>
                  <a:miter lim="400000"/>
                </a:ln>
                <a:solidFill>
                  <a:schemeClr val="accent5"/>
                </a:solidFill>
              </a:rPr>
              <a:t>10. Madde</a:t>
            </a:r>
            <a:r>
              <a:t> — </a:t>
            </a:r>
            <a:r>
              <a:rPr cap="all"/>
              <a:t>Üretİcİlerİn </a:t>
            </a:r>
            <a:r>
              <a:rPr u="sng" cap="all">
                <a:ln w="12700" cap="flat">
                  <a:solidFill>
                    <a:srgbClr val="000000"/>
                  </a:solidFill>
                  <a:prstDash val="solid"/>
                  <a:miter lim="400000"/>
                </a:ln>
                <a:solidFill>
                  <a:schemeClr val="accent1"/>
                </a:solidFill>
              </a:rPr>
              <a:t>Genel Yükümlülüklerİ</a:t>
            </a:r>
          </a:p>
          <a:p>
            <a:pPr lvl="2">
              <a:defRPr sz="5700" b="1">
                <a:solidFill>
                  <a:srgbClr val="5E5E5E"/>
                </a:solidFill>
              </a:defRPr>
            </a:pPr>
            <a:r>
              <a:rPr>
                <a:ln w="12700" cap="flat">
                  <a:solidFill>
                    <a:srgbClr val="000000"/>
                  </a:solidFill>
                  <a:prstDash val="solid"/>
                  <a:miter lim="400000"/>
                </a:ln>
                <a:solidFill>
                  <a:schemeClr val="accent5"/>
                </a:solidFill>
              </a:rPr>
              <a:t>Ek IX</a:t>
            </a:r>
            <a:r>
              <a:t> — KALİTE YÖNETİM SİSTEMİNE VE TEKNİK DOKÜMANTASYONUN DEĞERLENDİRİLMESİNE DAYALI </a:t>
            </a:r>
            <a:r>
              <a:rPr u="sng">
                <a:ln w="12700" cap="flat">
                  <a:solidFill>
                    <a:srgbClr val="000000"/>
                  </a:solidFill>
                  <a:prstDash val="solid"/>
                  <a:miter lim="400000"/>
                </a:ln>
                <a:solidFill>
                  <a:schemeClr val="accent1"/>
                </a:solidFill>
              </a:rPr>
              <a:t>UYGUNLUK DEĞERLENDİRMESİ</a:t>
            </a:r>
            <a:r>
              <a:t> </a:t>
            </a:r>
          </a:p>
          <a:p>
            <a:pPr lvl="2">
              <a:defRPr sz="5700" b="1">
                <a:solidFill>
                  <a:srgbClr val="5E5E5E"/>
                </a:solidFill>
              </a:defRPr>
            </a:pPr>
            <a:r>
              <a:rPr>
                <a:ln w="12700" cap="flat">
                  <a:solidFill>
                    <a:srgbClr val="000000"/>
                  </a:solidFill>
                  <a:prstDash val="solid"/>
                  <a:miter lim="400000"/>
                </a:ln>
                <a:solidFill>
                  <a:schemeClr val="accent5"/>
                </a:solidFill>
              </a:rPr>
              <a:t>Ek XI</a:t>
            </a:r>
            <a:r>
              <a:t> — ÜRÜN UYGUNLUK DOĞRULAMASINA DAYALI </a:t>
            </a:r>
            <a:r>
              <a:rPr u="sng">
                <a:ln w="12700" cap="flat">
                  <a:solidFill>
                    <a:srgbClr val="000000"/>
                  </a:solidFill>
                  <a:prstDash val="solid"/>
                  <a:miter lim="400000"/>
                </a:ln>
                <a:solidFill>
                  <a:schemeClr val="accent1"/>
                </a:solidFill>
              </a:rPr>
              <a:t>UYGUNLUK DEĞERLENDİRMESİ</a:t>
            </a:r>
          </a:p>
        </p:txBody>
      </p:sp>
      <p:grpSp>
        <p:nvGrpSpPr>
          <p:cNvPr id="290" name="Tıbbi Cihaz KALİTE YÖNETİM SİSTEMİ (KYS)"/>
          <p:cNvGrpSpPr/>
          <p:nvPr/>
        </p:nvGrpSpPr>
        <p:grpSpPr>
          <a:xfrm>
            <a:off x="147857" y="56550"/>
            <a:ext cx="23898685" cy="2435311"/>
            <a:chOff x="0" y="0"/>
            <a:chExt cx="23898683" cy="2435309"/>
          </a:xfrm>
        </p:grpSpPr>
        <p:sp>
          <p:nvSpPr>
            <p:cNvPr id="289" name="Tıbbi Cihaz KALİTE YÖNETİM SİSTEMİ (KYS)"/>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8500" spc="-17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p>
          </p:txBody>
        </p:sp>
        <p:pic>
          <p:nvPicPr>
            <p:cNvPr id="288" name="Tıbbi Cihaz KALİTE YÖNETİM SİSTEMİ (KYS) Tıbbi Cihaz KALİTE YÖNETİM SİSTEMİ (KYS)" descr="Tıbbi Cihaz KALİTE YÖNETİM SİSTEMİ (KYS) Tıbbi Cihaz KALİTE YÖNETİM SİSTEMİ (KYS)"/>
            <p:cNvPicPr>
              <a:picLocks/>
            </p:cNvPicPr>
            <p:nvPr/>
          </p:nvPicPr>
          <p:blipFill>
            <a:blip r:embed="rId2"/>
            <a:stretch>
              <a:fillRect/>
            </a:stretch>
          </p:blipFill>
          <p:spPr>
            <a:xfrm>
              <a:off x="-1" y="-1"/>
              <a:ext cx="23898685" cy="2435311"/>
            </a:xfrm>
            <a:prstGeom prst="rect">
              <a:avLst/>
            </a:prstGeom>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MDR - ISO 13485:2016 BÜTÜNLEŞMESİ"/>
          <p:cNvSpPr txBox="1">
            <a:spLocks noGrp="1"/>
          </p:cNvSpPr>
          <p:nvPr>
            <p:ph type="title"/>
          </p:nvPr>
        </p:nvSpPr>
        <p:spPr>
          <a:prstGeom prst="rect">
            <a:avLst/>
          </a:prstGeom>
        </p:spPr>
        <p:txBody>
          <a:bodyPr/>
          <a:lstStyle/>
          <a:p>
            <a:r>
              <a:t>MDR - ISO 13485:2016 BÜTÜNLEŞMESİ</a:t>
            </a:r>
          </a:p>
        </p:txBody>
      </p:sp>
      <p:sp>
        <p:nvSpPr>
          <p:cNvPr id="293" name="Hangi MDR Maddeleri/Ekleri üreticinin KYS gereklilikleri ile ilişkilidir?"/>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609600" indent="-609600" defTabSz="2438338">
              <a:lnSpc>
                <a:spcPct val="90000"/>
              </a:lnSpc>
              <a:spcBef>
                <a:spcPts val="4500"/>
              </a:spcBef>
              <a:buSzPct val="123000"/>
              <a:buChar char="•"/>
              <a:defRPr sz="5100">
                <a:ln w="12700" cap="flat">
                  <a:solidFill>
                    <a:srgbClr val="000000"/>
                  </a:solidFill>
                  <a:prstDash val="solid"/>
                  <a:miter lim="400000"/>
                </a:ln>
                <a:solidFill>
                  <a:schemeClr val="accent1"/>
                </a:solidFill>
                <a:effectLst>
                  <a:outerShdw blurRad="12700" dist="63500" dir="18900000" rotWithShape="0">
                    <a:srgbClr val="000000"/>
                  </a:outerShdw>
                </a:effectLst>
              </a:defRPr>
            </a:lvl1pPr>
          </a:lstStyle>
          <a:p>
            <a:r>
              <a:t>Hangi MDR Maddeleri/Ekleri üreticinin KYS gereklilikleri ile ilişkilidir?</a:t>
            </a:r>
          </a:p>
        </p:txBody>
      </p:sp>
      <p:sp>
        <p:nvSpPr>
          <p:cNvPr id="294" name="MDR, Article 5 Placing on the market and putting into service…"/>
          <p:cNvSpPr txBox="1">
            <a:spLocks noGrp="1"/>
          </p:cNvSpPr>
          <p:nvPr>
            <p:ph type="body" sz="half" idx="1"/>
          </p:nvPr>
        </p:nvSpPr>
        <p:spPr>
          <a:xfrm>
            <a:off x="1206500" y="3727804"/>
            <a:ext cx="21971000" cy="4485243"/>
          </a:xfrm>
          <a:prstGeom prst="rect">
            <a:avLst/>
          </a:prstGeom>
          <a:ln w="9525">
            <a:round/>
          </a:ln>
        </p:spPr>
        <p:txBody>
          <a:bodyPr/>
          <a:lstStyle/>
          <a:p>
            <a:pPr>
              <a:defRPr b="1">
                <a:solidFill>
                  <a:schemeClr val="accent6">
                    <a:satOff val="-16844"/>
                    <a:lumOff val="-30747"/>
                  </a:schemeClr>
                </a:solidFill>
              </a:defRPr>
            </a:pPr>
            <a:r>
              <a:t>MDR, Article 5 Placing on the market and putting into service</a:t>
            </a:r>
            <a:endParaRPr b="0"/>
          </a:p>
          <a:p>
            <a:pPr lvl="1">
              <a:defRPr b="1">
                <a:solidFill>
                  <a:srgbClr val="5E5E5E"/>
                </a:solidFill>
              </a:defRPr>
            </a:pPr>
            <a:r>
              <a:t>‘‘A device may be placed on the market or put into service </a:t>
            </a:r>
            <a:r>
              <a:rPr u="sng" cap="all">
                <a:ln w="12700" cap="flat">
                  <a:solidFill>
                    <a:srgbClr val="000000"/>
                  </a:solidFill>
                  <a:prstDash val="solid"/>
                  <a:miter lim="400000"/>
                </a:ln>
                <a:solidFill>
                  <a:schemeClr val="accent1"/>
                </a:solidFill>
              </a:rPr>
              <a:t>only if it complies wit this Regulation</a:t>
            </a:r>
            <a:r>
              <a:t> when duly supplied and properly installed, maintained and used accordance with its intended purpose.’’ </a:t>
            </a:r>
          </a:p>
        </p:txBody>
      </p:sp>
      <p:grpSp>
        <p:nvGrpSpPr>
          <p:cNvPr id="297" name="TCY, 5. Madde — Piyasaya arz ve hizmete sunum…"/>
          <p:cNvGrpSpPr/>
          <p:nvPr/>
        </p:nvGrpSpPr>
        <p:grpSpPr>
          <a:xfrm>
            <a:off x="1026894" y="8345405"/>
            <a:ext cx="22330212" cy="3596142"/>
            <a:chOff x="0" y="0"/>
            <a:chExt cx="22330210" cy="3596141"/>
          </a:xfrm>
        </p:grpSpPr>
        <p:sp>
          <p:nvSpPr>
            <p:cNvPr id="296" name="TCY, 5. Madde — Piyasaya arz ve hizmete sunum…"/>
            <p:cNvSpPr txBox="1"/>
            <p:nvPr/>
          </p:nvSpPr>
          <p:spPr>
            <a:xfrm>
              <a:off x="179605" y="179605"/>
              <a:ext cx="21971001" cy="323693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99872" indent="-499872" algn="l" defTabSz="1999437">
                <a:lnSpc>
                  <a:spcPct val="90000"/>
                </a:lnSpc>
                <a:spcBef>
                  <a:spcPts val="3600"/>
                </a:spcBef>
                <a:buSzPct val="123000"/>
                <a:buChar char="•"/>
                <a:defRPr sz="3936" b="1">
                  <a:solidFill>
                    <a:schemeClr val="accent6">
                      <a:satOff val="-16844"/>
                      <a:lumOff val="-30747"/>
                    </a:schemeClr>
                  </a:solidFill>
                </a:defRPr>
              </a:pPr>
              <a:r>
                <a:t>TCY, 5. Madde — Piyasaya arz ve hizmete sunum</a:t>
              </a:r>
              <a:endParaRPr b="0"/>
            </a:p>
            <a:p>
              <a:pPr marL="499872" indent="-499872" algn="l" defTabSz="1999437">
                <a:lnSpc>
                  <a:spcPct val="90000"/>
                </a:lnSpc>
                <a:spcBef>
                  <a:spcPts val="3600"/>
                </a:spcBef>
                <a:buSzPct val="123000"/>
                <a:buChar char="•"/>
                <a:defRPr sz="3936" b="1"/>
              </a:pPr>
              <a:r>
                <a:t>‘‘Usulüne uygun olarak temin edildiğinde ve doğru şekilde kurulduğunda, bakımı yapıldığında ve kullanım amacına uygun şekilde kullanıldığında (</a:t>
              </a:r>
              <a:r>
                <a:rPr u="sng">
                  <a:ln w="12700" cap="flat">
                    <a:solidFill>
                      <a:srgbClr val="000000"/>
                    </a:solidFill>
                    <a:prstDash val="solid"/>
                    <a:miter lim="400000"/>
                  </a:ln>
                  <a:solidFill>
                    <a:schemeClr val="accent5">
                      <a:lumOff val="-29866"/>
                    </a:schemeClr>
                  </a:solidFill>
                </a:rPr>
                <a:t>YALNIZ</a:t>
              </a:r>
              <a:r>
                <a:t>) </a:t>
              </a:r>
              <a:r>
                <a:rPr u="sng">
                  <a:ln w="12700" cap="flat">
                    <a:solidFill>
                      <a:srgbClr val="000000"/>
                    </a:solidFill>
                    <a:prstDash val="solid"/>
                    <a:miter lim="400000"/>
                  </a:ln>
                  <a:solidFill>
                    <a:schemeClr val="accent1"/>
                  </a:solidFill>
                </a:rPr>
                <a:t>bu Yönetmeliğin gerekliliklerini karşılayan cihazlar, piyasaya arz edilebilir veya hizmete sunulabilir.’’</a:t>
              </a:r>
              <a:r>
                <a:t> </a:t>
              </a:r>
            </a:p>
          </p:txBody>
        </p:sp>
        <p:pic>
          <p:nvPicPr>
            <p:cNvPr id="295" name="TCY, 5. Madde — Piyasaya arz ve hizmete sunum… TCY, 5. Madde — Piyasaya arz ve hizmete sunum‘‘Usulüne uygun olarak temin edildiğinde ve doğru şekilde kurulduğunda, bakımı yapıldığında ve kullanım amacına uygun şekilde kullanıldığında (YALNIZ) bu Y" descr="TCY, 5. Madde — Piyasaya arz ve hizmete sunum… TCY, 5. Madde — Piyasaya arz ve hizmete sunum‘‘Usulüne uygun olarak temin edildiğinde ve doğru şekilde kurulduğunda, bakımı yapıldığında ve kullanım amacına uygun şekilde kullanıldığında (YALNIZ) bu Yönetmeliğin gerekliliklerini karşılayan cihazlar, piyasaya arz edilebilir veya hizmete sunulabilir.’’ "/>
            <p:cNvPicPr>
              <a:picLocks/>
            </p:cNvPicPr>
            <p:nvPr/>
          </p:nvPicPr>
          <p:blipFill>
            <a:blip r:embed="rId2"/>
            <a:stretch>
              <a:fillRect/>
            </a:stretch>
          </p:blipFill>
          <p:spPr>
            <a:xfrm>
              <a:off x="-1" y="-1"/>
              <a:ext cx="22330212" cy="3596143"/>
            </a:xfrm>
            <a:prstGeom prst="rect">
              <a:avLst/>
            </a:prstGeom>
            <a:effectLst/>
          </p:spPr>
        </p:pic>
      </p:grpSp>
      <p:grpSp>
        <p:nvGrpSpPr>
          <p:cNvPr id="300" name="MDR’a uygunluk için değerlendir ve düzenle."/>
          <p:cNvGrpSpPr/>
          <p:nvPr/>
        </p:nvGrpSpPr>
        <p:grpSpPr>
          <a:xfrm>
            <a:off x="951693" y="12120382"/>
            <a:ext cx="12016922" cy="1347039"/>
            <a:chOff x="0" y="0"/>
            <a:chExt cx="12016921" cy="1347037"/>
          </a:xfrm>
        </p:grpSpPr>
        <p:sp>
          <p:nvSpPr>
            <p:cNvPr id="299" name="MDR’a uygunluk için değerlendir ve düzenle."/>
            <p:cNvSpPr txBox="1"/>
            <p:nvPr/>
          </p:nvSpPr>
          <p:spPr>
            <a:xfrm>
              <a:off x="179605" y="179605"/>
              <a:ext cx="11657712" cy="987828"/>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2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298"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2016923" cy="1347038"/>
            </a:xfrm>
            <a:prstGeom prst="rect">
              <a:avLst/>
            </a:prstGeom>
            <a:effectLst/>
          </p:spPr>
        </p:pic>
      </p:grpSp>
      <p:grpSp>
        <p:nvGrpSpPr>
          <p:cNvPr id="303" name="ISO 13485:2016 — 7.3, 7.1, 7.5.1. MADDELER"/>
          <p:cNvGrpSpPr/>
          <p:nvPr/>
        </p:nvGrpSpPr>
        <p:grpSpPr>
          <a:xfrm>
            <a:off x="12878046" y="12102406"/>
            <a:ext cx="10540508" cy="1382991"/>
            <a:chOff x="0" y="0"/>
            <a:chExt cx="10540506" cy="1382990"/>
          </a:xfrm>
        </p:grpSpPr>
        <p:sp>
          <p:nvSpPr>
            <p:cNvPr id="302" name="ISO 13485:2016 — 7.3, 7.1, 7.5.1. MADDELER"/>
            <p:cNvSpPr txBox="1"/>
            <p:nvPr/>
          </p:nvSpPr>
          <p:spPr>
            <a:xfrm>
              <a:off x="215526" y="215526"/>
              <a:ext cx="10109455" cy="951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7.3, 7.1, 7.5.1. MADDELER</a:t>
              </a:r>
            </a:p>
          </p:txBody>
        </p:sp>
        <p:pic>
          <p:nvPicPr>
            <p:cNvPr id="301" name="ISO 13485:2016 — 7.3, 7.1, 7.5.1. MADDELER ISO 13485:2016 — 7.3, 7.1, 7.5.1. MADDELER" descr="ISO 13485:2016 — 7.3, 7.1, 7.5.1. MADDELER ISO 13485:2016 — 7.3, 7.1, 7.5.1. MADDELER"/>
            <p:cNvPicPr>
              <a:picLocks/>
            </p:cNvPicPr>
            <p:nvPr/>
          </p:nvPicPr>
          <p:blipFill>
            <a:blip r:embed="rId4"/>
            <a:stretch>
              <a:fillRect/>
            </a:stretch>
          </p:blipFill>
          <p:spPr>
            <a:xfrm>
              <a:off x="0" y="0"/>
              <a:ext cx="10540507" cy="1382991"/>
            </a:xfrm>
            <a:prstGeom prst="rect">
              <a:avLst/>
            </a:prstGeom>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 name="ISO 13485:2016…"/>
          <p:cNvGrpSpPr/>
          <p:nvPr/>
        </p:nvGrpSpPr>
        <p:grpSpPr>
          <a:xfrm>
            <a:off x="978741" y="1462016"/>
            <a:ext cx="22426517" cy="11132170"/>
            <a:chOff x="0" y="0"/>
            <a:chExt cx="22426516" cy="11132169"/>
          </a:xfrm>
        </p:grpSpPr>
        <p:sp>
          <p:nvSpPr>
            <p:cNvPr id="306" name="ISO 13485:2016…"/>
            <p:cNvSpPr txBox="1"/>
            <p:nvPr/>
          </p:nvSpPr>
          <p:spPr>
            <a:xfrm>
              <a:off x="215526" y="215526"/>
              <a:ext cx="21995464" cy="1070111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ISO 13485:2016 </a:t>
              </a:r>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7.3, Tasarım ve geliştirme: </a:t>
              </a:r>
              <a:r>
                <a:rPr u="sng" cap="all">
                  <a:solidFill>
                    <a:schemeClr val="accent1"/>
                  </a:solidFill>
                </a:rPr>
                <a:t>Kuruluş, tasarım ve gelİştİrme süreçlerİnİ belgelendİrmelİdİr.</a:t>
              </a:r>
              <a:r>
                <a:rPr cap="all"/>
                <a:t> </a:t>
              </a:r>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cap="all"/>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7.1, Ürün gerçekleştirmenin (</a:t>
              </a:r>
              <a:r>
                <a:rPr u="sng">
                  <a:solidFill>
                    <a:schemeClr val="accent1">
                      <a:lumOff val="-13575"/>
                    </a:schemeClr>
                  </a:solidFill>
                </a:rPr>
                <a:t>ÜRETİMİN</a:t>
              </a:r>
              <a:r>
                <a:t>) planlanması: </a:t>
              </a:r>
              <a:r>
                <a:rPr u="sng" cap="all">
                  <a:solidFill>
                    <a:schemeClr val="accent1"/>
                  </a:solidFill>
                </a:rPr>
                <a:t>KURULUŞ, ÜRÜN GERÇEKLEŞTİRME (</a:t>
              </a:r>
              <a:r>
                <a:rPr u="sng">
                  <a:solidFill>
                    <a:schemeClr val="accent1">
                      <a:lumOff val="-13575"/>
                    </a:schemeClr>
                  </a:solidFill>
                </a:rPr>
                <a:t>ÜRETİM</a:t>
              </a:r>
              <a:r>
                <a:rPr u="sng" cap="all">
                  <a:solidFill>
                    <a:schemeClr val="accent1"/>
                  </a:solidFill>
                </a:rPr>
                <a:t>) SÜREÇLERİNİ PLANLAMALIDIR VE GELİŞTİRMELİDİR.</a:t>
              </a:r>
              <a:r>
                <a:rPr>
                  <a:solidFill>
                    <a:srgbClr val="5E5E5E"/>
                  </a:solidFill>
                </a:rPr>
                <a:t> </a:t>
              </a:r>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solidFill>
                  <a:srgbClr val="5E5E5E"/>
                </a:solidFill>
              </a:endParaRPr>
            </a:p>
            <a:p>
              <a:pPr algn="l">
                <a:defRPr sz="48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7.5.1, Üretim ve servis sunumu / Üretimin ve servis sunumunun kontrol altında tutulması: </a:t>
              </a:r>
              <a:r>
                <a:rPr u="sng" cap="all">
                  <a:solidFill>
                    <a:schemeClr val="accent1"/>
                  </a:solidFill>
                </a:rPr>
                <a:t>ÜRÜNLERİN SPESİFİKASYONLARA UYGUNLUĞUNU GÜVENCE ALTINA ALMAK İÇİN ÜRETİM VE HİZMET SUNUMU PLANLANMALIDIR, ÇALIŞTIRILMALIDIR, İZLENMELİDİR VE KONTROL ALTINDA TUTULMALIDIR</a:t>
              </a:r>
              <a:r>
                <a:rPr cap="all">
                  <a:solidFill>
                    <a:schemeClr val="accent1"/>
                  </a:solidFill>
                </a:rPr>
                <a:t>.</a:t>
              </a:r>
              <a:r>
                <a:rPr>
                  <a:solidFill>
                    <a:srgbClr val="5E5E5E"/>
                  </a:solidFill>
                </a:rPr>
                <a:t> </a:t>
              </a:r>
            </a:p>
          </p:txBody>
        </p:sp>
        <p:pic>
          <p:nvPicPr>
            <p:cNvPr id="305" name="ISO 13485:2016… ISO 13485:2016 — 7.3, Tasarım ve geliştirme: Kuruluş, tasarım ve gelİştİrme süreçlerİnİ belgelendİrmelİdİr. — 7.1, Ürün gerçekleştirmenin (ÜRETİMİN) planlanması: KURULUŞ, ÜRÜN GERÇEKLEŞTİRME (ÜRETİM) SÜREÇLERİNİ PLANLAMALIDIR VE GELİŞTİRM" descr="ISO 13485:2016… ISO 13485:2016 — 7.3, Tasarım ve geliştirme: Kuruluş, tasarım ve gelİştİrme süreçlerİnİ belgelendİrmelİdİr. — 7.1, Ürün gerçekleştirmenin (ÜRETİMİN) planlanması: KURULUŞ, ÜRÜN GERÇEKLEŞTİRME (ÜRETİM) SÜREÇLERİNİ PLANLAMALIDIR VE GELİŞTİRMELİDİR. — 7.5.1, Üretim ve servis sunumu / Üretimin ve servis sunumunun kontrol altında tutulması: ÜRÜNLERİN SPESİFİKASYONLARA UYGUNLUĞUNU GÜVENCE ALTINA ALMAK İÇİN ÜRETİM VE HİZMET SUNUMU PLANLANMALIDIR, ÇALIŞTIRILMALIDIR, İZLENMELİDİR VE KONTROL ALTINDA TUTULMALIDIR. "/>
            <p:cNvPicPr>
              <a:picLocks/>
            </p:cNvPicPr>
            <p:nvPr/>
          </p:nvPicPr>
          <p:blipFill>
            <a:blip r:embed="rId2"/>
            <a:stretch>
              <a:fillRect/>
            </a:stretch>
          </p:blipFill>
          <p:spPr>
            <a:xfrm>
              <a:off x="-1" y="0"/>
              <a:ext cx="22426518" cy="11132170"/>
            </a:xfrm>
            <a:prstGeom prst="rect">
              <a:avLst/>
            </a:prstGeom>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MDR gerekliliklerinin Kalite Yönetim Sistemi ile bütünleştirilmesi gerekmektedir.…"/>
          <p:cNvSpPr txBox="1">
            <a:spLocks noGrp="1"/>
          </p:cNvSpPr>
          <p:nvPr>
            <p:ph type="body" idx="1"/>
          </p:nvPr>
        </p:nvSpPr>
        <p:spPr>
          <a:xfrm>
            <a:off x="1206500" y="3727804"/>
            <a:ext cx="21971000" cy="9194924"/>
          </a:xfrm>
          <a:prstGeom prst="rect">
            <a:avLst/>
          </a:prstGeom>
          <a:ln w="9525">
            <a:round/>
          </a:ln>
        </p:spPr>
        <p:txBody>
          <a:bodyPr/>
          <a:lstStyle/>
          <a:p>
            <a:pPr marL="609599" indent="-609599">
              <a:defRPr sz="90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MDR gerekliliklerinin </a:t>
            </a:r>
            <a:r>
              <a:rPr>
                <a:solidFill>
                  <a:schemeClr val="accent1">
                    <a:lumOff val="-13575"/>
                  </a:schemeClr>
                </a:solidFill>
              </a:rPr>
              <a:t>Kalite Yönetim Sistemi</a:t>
            </a:r>
            <a:r>
              <a:t> ile bütünleştirilmesi gerekmektedir.</a:t>
            </a:r>
          </a:p>
          <a:p>
            <a:pPr marL="609599" indent="-609599">
              <a:defRPr sz="90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Kalite Yönetim Sisteminizi gözden geçirerek </a:t>
            </a:r>
            <a:r>
              <a:rPr u="sng"/>
              <a:t>eksik </a:t>
            </a:r>
            <a:r>
              <a:rPr u="sng">
                <a:solidFill>
                  <a:schemeClr val="accent1">
                    <a:lumOff val="-13575"/>
                  </a:schemeClr>
                </a:solidFill>
              </a:rPr>
              <a:t>MDR</a:t>
            </a:r>
            <a:r>
              <a:rPr u="sng"/>
              <a:t> gereklerini belirleyin</a:t>
            </a:r>
            <a:r>
              <a:t>.</a:t>
            </a:r>
          </a:p>
        </p:txBody>
      </p:sp>
      <p:grpSp>
        <p:nvGrpSpPr>
          <p:cNvPr id="312" name="Tıbbi Cihaz KALİTE YÖNETİM SİSTEMİ (KYS)"/>
          <p:cNvGrpSpPr/>
          <p:nvPr/>
        </p:nvGrpSpPr>
        <p:grpSpPr>
          <a:xfrm>
            <a:off x="147857" y="56550"/>
            <a:ext cx="23898685" cy="2435311"/>
            <a:chOff x="0" y="0"/>
            <a:chExt cx="23898683" cy="2435309"/>
          </a:xfrm>
        </p:grpSpPr>
        <p:sp>
          <p:nvSpPr>
            <p:cNvPr id="311" name="Tıbbi Cihaz KALİTE YÖNETİM SİSTEMİ (KYS)"/>
            <p:cNvSpPr/>
            <p:nvPr/>
          </p:nvSpPr>
          <p:spPr>
            <a:xfrm>
              <a:off x="215526" y="215526"/>
              <a:ext cx="23467632" cy="2004257"/>
            </a:xfrm>
            <a:prstGeom prst="roundRect">
              <a:avLst>
                <a:gd name="adj" fmla="val 22979"/>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8500" spc="-170">
                  <a:ln w="12700" cap="flat">
                    <a:solidFill>
                      <a:srgbClr val="000000"/>
                    </a:solidFill>
                    <a:prstDash val="solid"/>
                    <a:miter lim="400000"/>
                  </a:ln>
                  <a:solidFill>
                    <a:srgbClr val="FFFFFF"/>
                  </a:solidFill>
                  <a:effectLst>
                    <a:outerShdw blurRad="12700" dist="63500" dir="18900000" rotWithShape="0">
                      <a:srgbClr val="000000"/>
                    </a:outerShdw>
                  </a:effectLst>
                  <a:latin typeface="Helvetica Neue Medium"/>
                  <a:ea typeface="Helvetica Neue Medium"/>
                  <a:cs typeface="Helvetica Neue Medium"/>
                  <a:sym typeface="Helvetica Neue Medium"/>
                </a:defRPr>
              </a:pPr>
              <a:r>
                <a:t>Tıbbi Cihaz </a:t>
              </a:r>
              <a:r>
                <a:rPr>
                  <a:solidFill>
                    <a:schemeClr val="accent5"/>
                  </a:solidFill>
                </a:rPr>
                <a:t>KALİTE YÖNETİM SİSTEMİ (KYS)</a:t>
              </a:r>
            </a:p>
          </p:txBody>
        </p:sp>
        <p:pic>
          <p:nvPicPr>
            <p:cNvPr id="310" name="Tıbbi Cihaz KALİTE YÖNETİM SİSTEMİ (KYS) Tıbbi Cihaz KALİTE YÖNETİM SİSTEMİ (KYS)" descr="Tıbbi Cihaz KALİTE YÖNETİM SİSTEMİ (KYS) Tıbbi Cihaz KALİTE YÖNETİM SİSTEMİ (KYS)"/>
            <p:cNvPicPr>
              <a:picLocks/>
            </p:cNvPicPr>
            <p:nvPr/>
          </p:nvPicPr>
          <p:blipFill>
            <a:blip r:embed="rId2"/>
            <a:stretch>
              <a:fillRect/>
            </a:stretch>
          </p:blipFill>
          <p:spPr>
            <a:xfrm>
              <a:off x="-1" y="-1"/>
              <a:ext cx="23898685" cy="2435311"/>
            </a:xfrm>
            <a:prstGeom prst="rect">
              <a:avLst/>
            </a:prstGeom>
            <a:effectLst/>
          </p:spPr>
        </p:pic>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MDR - ISO 13485:2016 BÜTÜNLEŞMESİ"/>
          <p:cNvSpPr txBox="1">
            <a:spLocks noGrp="1"/>
          </p:cNvSpPr>
          <p:nvPr>
            <p:ph type="title"/>
          </p:nvPr>
        </p:nvSpPr>
        <p:spPr>
          <a:prstGeom prst="rect">
            <a:avLst/>
          </a:prstGeom>
        </p:spPr>
        <p:txBody>
          <a:bodyPr/>
          <a:lstStyle/>
          <a:p>
            <a:r>
              <a:t>MDR - ISO 13485:2016 BÜTÜNLEŞMESİ</a:t>
            </a:r>
          </a:p>
        </p:txBody>
      </p:sp>
      <p:sp>
        <p:nvSpPr>
          <p:cNvPr id="315" name="MDR — 10. Madde: Üreticilerin genel yükümlülükleri"/>
          <p:cNvSpPr txBox="1">
            <a:spLocks noGrp="1"/>
          </p:cNvSpPr>
          <p:nvPr>
            <p:ph type="body" idx="21"/>
          </p:nvPr>
        </p:nvSpPr>
        <p:spPr>
          <a:prstGeom prst="rect">
            <a:avLst/>
          </a:prstGeom>
          <a:solidFill>
            <a:schemeClr val="accent1">
              <a:hueOff val="114395"/>
              <a:lumOff val="-24975"/>
            </a:schemeClr>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rgbClr val="D5D5D5"/>
                </a:solidFill>
              </a:defRPr>
            </a:pPr>
            <a:r>
              <a:t>MDR — 10. Madde: </a:t>
            </a:r>
            <a:r>
              <a:rPr>
                <a:ln w="12700" cap="flat">
                  <a:solidFill>
                    <a:srgbClr val="000000"/>
                  </a:solidFill>
                  <a:prstDash val="solid"/>
                  <a:miter lim="400000"/>
                </a:ln>
                <a:solidFill>
                  <a:schemeClr val="accent2">
                    <a:hueOff val="-85258"/>
                    <a:satOff val="14347"/>
                    <a:lumOff val="22373"/>
                  </a:schemeClr>
                </a:solidFill>
              </a:rPr>
              <a:t>Üreticilerin genel yükümlülükleri</a:t>
            </a:r>
            <a:r>
              <a:t> </a:t>
            </a:r>
          </a:p>
        </p:txBody>
      </p:sp>
      <p:sp>
        <p:nvSpPr>
          <p:cNvPr id="316" name="MDR 10. Madde, Kalite Yönetim Sisteminizin kİlİt başlangıç noktasını oluşturur.…"/>
          <p:cNvSpPr txBox="1">
            <a:spLocks noGrp="1"/>
          </p:cNvSpPr>
          <p:nvPr>
            <p:ph type="body" sz="half" idx="1"/>
          </p:nvPr>
        </p:nvSpPr>
        <p:spPr>
          <a:xfrm>
            <a:off x="1206500" y="3410304"/>
            <a:ext cx="21971000" cy="4485243"/>
          </a:xfrm>
          <a:prstGeom prst="rect">
            <a:avLst/>
          </a:prstGeom>
          <a:ln w="9525">
            <a:round/>
          </a:ln>
        </p:spPr>
        <p:txBody>
          <a:bodyPr/>
          <a:lstStyle/>
          <a:p>
            <a:pPr marL="548639" indent="-548639" defTabSz="2194505">
              <a:spcBef>
                <a:spcPts val="4000"/>
              </a:spcBef>
              <a:defRPr sz="4319" b="1">
                <a:solidFill>
                  <a:srgbClr val="5E5E5E"/>
                </a:solidFill>
              </a:defRPr>
            </a:pPr>
            <a:r>
              <a:t>MDR 10. Madde, Kalite Yönetim Sisteminizin </a:t>
            </a:r>
            <a:r>
              <a:rPr u="sng" cap="all">
                <a:ln w="12700" cap="flat">
                  <a:solidFill>
                    <a:srgbClr val="000000"/>
                  </a:solidFill>
                  <a:prstDash val="solid"/>
                  <a:miter lim="400000"/>
                </a:ln>
                <a:solidFill>
                  <a:schemeClr val="accent1"/>
                </a:solidFill>
              </a:rPr>
              <a:t>kİlİt</a:t>
            </a:r>
            <a:r>
              <a:rPr u="sng">
                <a:ln w="12700" cap="flat">
                  <a:solidFill>
                    <a:srgbClr val="000000"/>
                  </a:solidFill>
                  <a:prstDash val="solid"/>
                  <a:miter lim="400000"/>
                </a:ln>
              </a:rPr>
              <a:t> başlangıç noktasını oluşturur</a:t>
            </a:r>
            <a:r>
              <a:t>.</a:t>
            </a:r>
          </a:p>
          <a:p>
            <a:pPr marL="548639" indent="-548639" defTabSz="2194505">
              <a:spcBef>
                <a:spcPts val="4000"/>
              </a:spcBef>
              <a:defRPr sz="4319" b="1">
                <a:solidFill>
                  <a:srgbClr val="5E5E5E"/>
                </a:solidFill>
              </a:defRPr>
            </a:pPr>
            <a:r>
              <a:rPr u="sng">
                <a:ln w="12700" cap="flat">
                  <a:solidFill>
                    <a:srgbClr val="000000"/>
                  </a:solidFill>
                  <a:prstDash val="solid"/>
                  <a:miter lim="400000"/>
                </a:ln>
                <a:solidFill>
                  <a:schemeClr val="accent1"/>
                </a:solidFill>
              </a:rPr>
              <a:t>Kuruluşunuzun süreçleri,</a:t>
            </a:r>
            <a:r>
              <a:t> MDR ve ISO 13485 arasındaki ‘bağlantıyı’ kurmanızı sağlar.</a:t>
            </a:r>
          </a:p>
          <a:p>
            <a:pPr marL="548639" indent="-548639" defTabSz="2194505">
              <a:spcBef>
                <a:spcPts val="4000"/>
              </a:spcBef>
              <a:defRPr sz="4319" b="1">
                <a:solidFill>
                  <a:srgbClr val="5E5E5E"/>
                </a:solidFill>
              </a:defRPr>
            </a:pPr>
            <a:r>
              <a:t>EU MDR ile ‘</a:t>
            </a:r>
            <a:r>
              <a:rPr u="sng">
                <a:ln w="12700" cap="flat">
                  <a:solidFill>
                    <a:srgbClr val="000000"/>
                  </a:solidFill>
                  <a:prstDash val="solid"/>
                  <a:miter lim="400000"/>
                </a:ln>
                <a:solidFill>
                  <a:schemeClr val="accent1"/>
                </a:solidFill>
              </a:rPr>
              <a:t>Medical Device Single Audit Program (MDSAP)</a:t>
            </a:r>
            <a:r>
              <a:t>’ arasındaki ‘bağlantıyı’ kurmanızı sağlar.</a:t>
            </a:r>
          </a:p>
        </p:txBody>
      </p:sp>
      <p:grpSp>
        <p:nvGrpSpPr>
          <p:cNvPr id="319" name="MDR - 10. Madde üretİcİlerİn yükümlülüklerİnİ düzenlemektedir.…"/>
          <p:cNvGrpSpPr/>
          <p:nvPr/>
        </p:nvGrpSpPr>
        <p:grpSpPr>
          <a:xfrm>
            <a:off x="1026894" y="8125109"/>
            <a:ext cx="22330212" cy="5584943"/>
            <a:chOff x="0" y="0"/>
            <a:chExt cx="22330210" cy="5584941"/>
          </a:xfrm>
        </p:grpSpPr>
        <p:sp>
          <p:nvSpPr>
            <p:cNvPr id="318" name="MDR - 10. Madde üretİcİlerİn yükümlülüklerİnİ düzenlemektedir.…"/>
            <p:cNvSpPr txBox="1"/>
            <p:nvPr/>
          </p:nvSpPr>
          <p:spPr>
            <a:xfrm>
              <a:off x="179605" y="179605"/>
              <a:ext cx="21971001" cy="522573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505968" indent="-505968" algn="l" defTabSz="2023821">
                <a:lnSpc>
                  <a:spcPct val="90000"/>
                </a:lnSpc>
                <a:spcBef>
                  <a:spcPts val="3700"/>
                </a:spcBef>
                <a:buSzPct val="123000"/>
                <a:buChar char="•"/>
                <a:defRPr sz="3984" b="1">
                  <a:solidFill>
                    <a:schemeClr val="accent6">
                      <a:satOff val="-16844"/>
                      <a:lumOff val="-30747"/>
                    </a:schemeClr>
                  </a:solidFill>
                </a:defRPr>
              </a:pPr>
              <a:r>
                <a:t>MDR - 10. Madde </a:t>
              </a:r>
              <a:r>
                <a:rPr u="sng" cap="all">
                  <a:ln w="12700" cap="flat">
                    <a:solidFill>
                      <a:srgbClr val="000000"/>
                    </a:solidFill>
                    <a:prstDash val="solid"/>
                    <a:miter lim="400000"/>
                  </a:ln>
                  <a:solidFill>
                    <a:schemeClr val="accent6"/>
                  </a:solidFill>
                </a:rPr>
                <a:t>üretİcİlerİn yükümlülüklerİn</a:t>
              </a:r>
              <a:r>
                <a:rPr cap="all">
                  <a:ln w="12700" cap="flat">
                    <a:solidFill>
                      <a:srgbClr val="000000"/>
                    </a:solidFill>
                    <a:prstDash val="solid"/>
                    <a:miter lim="400000"/>
                  </a:ln>
                  <a:solidFill>
                    <a:schemeClr val="accent6"/>
                  </a:solidFill>
                </a:rPr>
                <a:t>İ </a:t>
              </a:r>
              <a:r>
                <a:t>düzenlemektedir.</a:t>
              </a:r>
            </a:p>
            <a:p>
              <a:pPr marL="505968" indent="-505968" algn="l" defTabSz="2023821">
                <a:lnSpc>
                  <a:spcPct val="90000"/>
                </a:lnSpc>
                <a:spcBef>
                  <a:spcPts val="3700"/>
                </a:spcBef>
                <a:buSzPct val="123000"/>
                <a:buChar char="•"/>
                <a:defRPr sz="3984" b="1">
                  <a:solidFill>
                    <a:schemeClr val="accent6">
                      <a:satOff val="-16844"/>
                      <a:lumOff val="-30747"/>
                    </a:schemeClr>
                  </a:solidFill>
                </a:defRPr>
              </a:pPr>
              <a:r>
                <a:t>MDR - 10. Madde aynı zamanda </a:t>
              </a:r>
              <a:r>
                <a:rPr u="sng">
                  <a:ln w="12700" cap="flat">
                    <a:solidFill>
                      <a:srgbClr val="000000"/>
                    </a:solidFill>
                    <a:prstDash val="solid"/>
                    <a:miter lim="400000"/>
                  </a:ln>
                  <a:solidFill>
                    <a:schemeClr val="accent1"/>
                  </a:solidFill>
                </a:rPr>
                <a:t>MDR’ın diğer maddelerinde ve eklerinde yer alan somut gereklilikler</a:t>
              </a:r>
              <a:r>
                <a:t> arasındaki bağlantıları da kurmanızı sağlar.</a:t>
              </a:r>
            </a:p>
            <a:p>
              <a:pPr marL="505968" indent="-505968" algn="l" defTabSz="2023821">
                <a:lnSpc>
                  <a:spcPct val="90000"/>
                </a:lnSpc>
                <a:spcBef>
                  <a:spcPts val="3700"/>
                </a:spcBef>
                <a:buSzPct val="123000"/>
                <a:buChar char="•"/>
                <a:defRPr sz="3984" b="1">
                  <a:solidFill>
                    <a:schemeClr val="accent6">
                      <a:satOff val="-16844"/>
                      <a:lumOff val="-30747"/>
                    </a:schemeClr>
                  </a:solidFill>
                </a:defRPr>
              </a:pPr>
              <a:r>
                <a:t>MDR - 10. Madde, </a:t>
              </a:r>
              <a:r>
                <a:rPr>
                  <a:ln w="12700" cap="flat">
                    <a:solidFill>
                      <a:srgbClr val="000000"/>
                    </a:solidFill>
                    <a:prstDash val="solid"/>
                    <a:miter lim="400000"/>
                  </a:ln>
                  <a:solidFill>
                    <a:schemeClr val="accent1"/>
                  </a:solidFill>
                </a:rPr>
                <a:t>9. Fıkra</a:t>
              </a:r>
              <a:r>
                <a:t> ise </a:t>
              </a:r>
              <a:r>
                <a:rPr>
                  <a:ln w="12700" cap="flat">
                    <a:solidFill>
                      <a:srgbClr val="000000"/>
                    </a:solidFill>
                    <a:prstDash val="solid"/>
                    <a:miter lim="400000"/>
                  </a:ln>
                  <a:solidFill>
                    <a:schemeClr val="accent1"/>
                  </a:solidFill>
                </a:rPr>
                <a:t>‘‘Etkili bir KYS’’ kurulmasını/çalıştırılmasını istemektedir.’’</a:t>
              </a:r>
            </a:p>
            <a:p>
              <a:pPr marL="505968" indent="-505968" algn="l" defTabSz="2023821">
                <a:lnSpc>
                  <a:spcPct val="90000"/>
                </a:lnSpc>
                <a:spcBef>
                  <a:spcPts val="3700"/>
                </a:spcBef>
                <a:buSzPct val="123000"/>
                <a:buChar char="•"/>
                <a:defRPr sz="3984" b="1">
                  <a:solidFill>
                    <a:schemeClr val="accent6">
                      <a:satOff val="-16844"/>
                      <a:lumOff val="-30747"/>
                    </a:schemeClr>
                  </a:solidFill>
                </a:defRPr>
              </a:pPr>
              <a:r>
                <a:t>MDR - 10. Madde, 9. Fıkra KYS’nin </a:t>
              </a:r>
              <a:r>
                <a:rPr u="sng">
                  <a:solidFill>
                    <a:schemeClr val="accent6"/>
                  </a:solidFill>
                  <a:effectLst>
                    <a:outerShdw blurRad="10541" dist="52705" dir="18900000" rotWithShape="0">
                      <a:srgbClr val="000000"/>
                    </a:outerShdw>
                  </a:effectLst>
                </a:rPr>
                <a:t>en azından 13 temel alanın kapsanması</a:t>
              </a:r>
              <a:r>
                <a:t> gerektiğini tanımlamıştır.</a:t>
              </a:r>
            </a:p>
          </p:txBody>
        </p:sp>
        <p:pic>
          <p:nvPicPr>
            <p:cNvPr id="317" name="MDR - 10. Madde üretİcİlerİn yükümlülüklerİnİ düzenlemektedir.… MDR - 10. Madde üretİcİlerİn yükümlülüklerİnİ düzenlemektedir.MDR - 10. Madde aynı zamanda MDR’ın diğer maddelerinde ve eklerinde yer alan somut gereklilikler arasındaki bağlantıları da kurm" descr="MDR - 10. Madde üretİcİlerİn yükümlülüklerİnİ düzenlemektedir.… MDR - 10. Madde üretİcİlerİn yükümlülüklerİnİ düzenlemektedir.MDR - 10. Madde aynı zamanda MDR’ın diğer maddelerinde ve eklerinde yer alan somut gereklilikler arasındaki bağlantıları da kurmanızı sağlar.MDR - 10. Madde, 9. Fıkra ise ‘‘Etkili bir KYS’’ kurulmasını/çalıştırılmasını istemektedir.’’MDR - 10. Madde, 9. Fıkra KYS’nin en azından 13 temel alanın kapsanması gerektiğini tanımlamıştır."/>
            <p:cNvPicPr>
              <a:picLocks/>
            </p:cNvPicPr>
            <p:nvPr/>
          </p:nvPicPr>
          <p:blipFill>
            <a:blip r:embed="rId2"/>
            <a:stretch>
              <a:fillRect/>
            </a:stretch>
          </p:blipFill>
          <p:spPr>
            <a:xfrm>
              <a:off x="-1" y="0"/>
              <a:ext cx="22330212" cy="5584942"/>
            </a:xfrm>
            <a:prstGeom prst="rect">
              <a:avLst/>
            </a:prstGeom>
            <a:effectLst/>
          </p:spPr>
        </p:pic>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MDR - ISO 13485:2016 BÜTÜNLEŞMESİ"/>
          <p:cNvSpPr txBox="1">
            <a:spLocks noGrp="1"/>
          </p:cNvSpPr>
          <p:nvPr>
            <p:ph type="title"/>
          </p:nvPr>
        </p:nvSpPr>
        <p:spPr>
          <a:prstGeom prst="rect">
            <a:avLst/>
          </a:prstGeom>
        </p:spPr>
        <p:txBody>
          <a:bodyPr/>
          <a:lstStyle/>
          <a:p>
            <a:r>
              <a:t>MDR - ISO 13485:2016 BÜTÜNLEŞMESİ</a:t>
            </a:r>
          </a:p>
        </p:txBody>
      </p:sp>
      <p:sp>
        <p:nvSpPr>
          <p:cNvPr id="322" name="Tıbbi cihazlarınızı ‘EU 2017/745’e uygun olarak tasarlayın ve ür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defTabSz="742950">
              <a:defRPr sz="5040">
                <a:solidFill>
                  <a:schemeClr val="accent1"/>
                </a:solidFill>
              </a:defRPr>
            </a:pPr>
            <a:r>
              <a:t>Tıbbi cihazlarınızı ‘EU 2017/745’e uygun olarak </a:t>
            </a:r>
            <a:r>
              <a:rPr u="sng" cap="all">
                <a:ln w="12700" cap="flat">
                  <a:solidFill>
                    <a:srgbClr val="000000"/>
                  </a:solidFill>
                  <a:prstDash val="solid"/>
                  <a:miter lim="400000"/>
                </a:ln>
                <a:solidFill>
                  <a:schemeClr val="accent6"/>
                </a:solidFill>
              </a:rPr>
              <a:t>tasarlayın</a:t>
            </a:r>
            <a:r>
              <a:t> ve </a:t>
            </a:r>
            <a:r>
              <a:rPr u="sng" cap="all">
                <a:ln w="12700" cap="flat">
                  <a:solidFill>
                    <a:srgbClr val="000000"/>
                  </a:solidFill>
                  <a:prstDash val="solid"/>
                  <a:miter lim="400000"/>
                </a:ln>
                <a:solidFill>
                  <a:schemeClr val="accent6"/>
                </a:solidFill>
              </a:rPr>
              <a:t>üretİn</a:t>
            </a:r>
            <a:r>
              <a:rPr>
                <a:solidFill>
                  <a:schemeClr val="accent6"/>
                </a:solidFill>
              </a:rPr>
              <a:t>.</a:t>
            </a:r>
          </a:p>
        </p:txBody>
      </p:sp>
      <p:sp>
        <p:nvSpPr>
          <p:cNvPr id="323" name="MDR, Article 10 General obligations of manufacturers (Clause 1)…"/>
          <p:cNvSpPr txBox="1">
            <a:spLocks noGrp="1"/>
          </p:cNvSpPr>
          <p:nvPr>
            <p:ph type="body" sz="half" idx="1"/>
          </p:nvPr>
        </p:nvSpPr>
        <p:spPr>
          <a:xfrm>
            <a:off x="1206500" y="3727804"/>
            <a:ext cx="21971000" cy="4485243"/>
          </a:xfrm>
          <a:prstGeom prst="rect">
            <a:avLst/>
          </a:prstGeom>
          <a:ln w="9525">
            <a:round/>
          </a:ln>
        </p:spPr>
        <p:txBody>
          <a:bodyPr/>
          <a:lstStyle/>
          <a:p>
            <a:pPr>
              <a:defRPr b="1">
                <a:solidFill>
                  <a:schemeClr val="accent6">
                    <a:satOff val="-16844"/>
                    <a:lumOff val="-30747"/>
                  </a:schemeClr>
                </a:solidFill>
              </a:defRPr>
            </a:pPr>
            <a:r>
              <a:t>MDR, Article 10 General obligations of manufacturers (Clause 1)</a:t>
            </a:r>
            <a:endParaRPr b="0"/>
          </a:p>
          <a:p>
            <a:pPr>
              <a:defRPr b="1">
                <a:solidFill>
                  <a:srgbClr val="5E5E5E"/>
                </a:solidFill>
              </a:defRPr>
            </a:pPr>
            <a:r>
              <a:rPr b="0"/>
              <a:t>‘‘</a:t>
            </a:r>
            <a:r>
              <a:t>When placing their devices on the market or putting them into service, </a:t>
            </a:r>
            <a:r>
              <a:rPr u="sng" cap="all">
                <a:ln w="12700" cap="flat">
                  <a:solidFill>
                    <a:srgbClr val="000000"/>
                  </a:solidFill>
                  <a:prstDash val="solid"/>
                  <a:miter lim="400000"/>
                </a:ln>
                <a:solidFill>
                  <a:srgbClr val="929292"/>
                </a:solidFill>
              </a:rPr>
              <a:t>manufacturers shall ensure that they have been designed and manufactured in accordance with the requirements of this Regulation.</a:t>
            </a:r>
            <a:r>
              <a:rPr cap="all"/>
              <a:t>’’</a:t>
            </a:r>
            <a:r>
              <a:t> </a:t>
            </a:r>
          </a:p>
        </p:txBody>
      </p:sp>
      <p:grpSp>
        <p:nvGrpSpPr>
          <p:cNvPr id="326" name="TCY, 10. Madde — Üreticilerin Genel Yükümlülükleri (1. Bent)…"/>
          <p:cNvGrpSpPr/>
          <p:nvPr/>
        </p:nvGrpSpPr>
        <p:grpSpPr>
          <a:xfrm>
            <a:off x="1026894" y="8345405"/>
            <a:ext cx="22330212" cy="4844453"/>
            <a:chOff x="0" y="0"/>
            <a:chExt cx="22330210" cy="4844451"/>
          </a:xfrm>
        </p:grpSpPr>
        <p:sp>
          <p:nvSpPr>
            <p:cNvPr id="325" name="TCY, 10. Madde — Üreticilerin Genel Yükümlülükleri (1.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(1. Bent)</a:t>
              </a:r>
              <a:endParaRPr b="0"/>
            </a:p>
            <a:p>
              <a:pPr marL="609600" indent="-609600" algn="l">
                <a:lnSpc>
                  <a:spcPct val="90000"/>
                </a:lnSpc>
                <a:spcBef>
                  <a:spcPts val="4500"/>
                </a:spcBef>
                <a:buSzPct val="123000"/>
                <a:buChar char="•"/>
                <a:defRPr sz="5200" b="1"/>
              </a:pPr>
              <a:r>
                <a:t>Üreticiler, cihazlarını piyasaya arz ederken veya hizmete sunarken, </a:t>
              </a:r>
              <a:r>
                <a:rPr cap="all"/>
                <a:t>cİhazların </a:t>
              </a:r>
              <a:r>
                <a:rPr u="sng" cap="all">
                  <a:ln w="12700" cap="flat">
                    <a:solidFill>
                      <a:srgbClr val="000000"/>
                    </a:solidFill>
                    <a:prstDash val="solid"/>
                    <a:miter lim="400000"/>
                  </a:ln>
                  <a:solidFill>
                    <a:srgbClr val="929292"/>
                  </a:solidFill>
                </a:rPr>
                <a:t>bu Yönetmelİğİn gereklİlİklerİne uygun olarak tasarlanmış ve üretİlmİş olmasını sağlar</a:t>
              </a:r>
              <a:r>
                <a:rPr cap="all"/>
                <a:t>.</a:t>
              </a:r>
            </a:p>
          </p:txBody>
        </p:sp>
        <p:pic>
          <p:nvPicPr>
            <p:cNvPr id="324" name="TCY, 10. Madde — Üreticilerin Genel Yükümlülükleri (1. Bent)… TCY, 10. Madde — Üreticilerin Genel Yükümlülükleri (1. Bent)Üreticiler, cihazlarını piyasaya arz ederken veya hizmete sunarken, cİhazların bu Yönetmelİğİn gereklİlİklerİne uygun olarak tasarl" descr="TCY, 10. Madde — Üreticilerin Genel Yükümlülükleri (1. Bent)… TCY, 10. Madde — Üreticilerin Genel Yükümlülükleri (1. Bent)Üreticiler, cihazlarını piyasaya arz ederken veya hizmete sunarken, cİhazların bu Yönetmelİğİn gereklİlİklerİne uygun olarak tasarlanmış ve üretİlmİş olmasını sağla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MDR - ISO 13485:2016 BÜTÜNLEŞMESİ"/>
          <p:cNvSpPr txBox="1">
            <a:spLocks noGrp="1"/>
          </p:cNvSpPr>
          <p:nvPr>
            <p:ph type="title"/>
          </p:nvPr>
        </p:nvSpPr>
        <p:spPr>
          <a:prstGeom prst="rect">
            <a:avLst/>
          </a:prstGeom>
        </p:spPr>
        <p:txBody>
          <a:bodyPr/>
          <a:lstStyle/>
          <a:p>
            <a:r>
              <a:t>MDR - ISO 13485:2016 BÜTÜNLEŞMESİ</a:t>
            </a:r>
          </a:p>
        </p:txBody>
      </p:sp>
      <p:sp>
        <p:nvSpPr>
          <p:cNvPr id="329" name="Tıbbi cihazlarınızla ilgili DEĞİŞİKLİKLER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0400">
              <a:defRPr sz="4480">
                <a:solidFill>
                  <a:schemeClr val="accent1"/>
                </a:solidFill>
              </a:defRPr>
            </a:pPr>
            <a:r>
              <a:t>Tıbbi cihazlarınızla ilgili </a:t>
            </a:r>
            <a:r>
              <a:rPr u="sng">
                <a:ln w="12700" cap="flat">
                  <a:solidFill>
                    <a:srgbClr val="000000"/>
                  </a:solidFill>
                  <a:prstDash val="solid"/>
                  <a:miter lim="400000"/>
                </a:ln>
              </a:rPr>
              <a:t>DEĞİŞİKLİKLERİ</a:t>
            </a:r>
            <a:r>
              <a:t> ‘EU 2017/745’e uygun olarak </a:t>
            </a:r>
            <a:r>
              <a:rPr cap="all">
                <a:ln w="12700" cap="flat">
                  <a:solidFill>
                    <a:srgbClr val="000000"/>
                  </a:solidFill>
                  <a:prstDash val="solid"/>
                  <a:miter lim="400000"/>
                </a:ln>
              </a:rPr>
              <a:t>YÖNetİn</a:t>
            </a:r>
            <a:r>
              <a:t>.</a:t>
            </a:r>
          </a:p>
        </p:txBody>
      </p:sp>
      <p:sp>
        <p:nvSpPr>
          <p:cNvPr id="330" name="MDR, Article 10 General obligations of manufacturers (Clause 9)…"/>
          <p:cNvSpPr txBox="1">
            <a:spLocks noGrp="1"/>
          </p:cNvSpPr>
          <p:nvPr>
            <p:ph type="body" sz="half" idx="1"/>
          </p:nvPr>
        </p:nvSpPr>
        <p:spPr>
          <a:xfrm>
            <a:off x="1206500" y="3727804"/>
            <a:ext cx="21971000" cy="4485243"/>
          </a:xfrm>
          <a:prstGeom prst="rect">
            <a:avLst/>
          </a:prstGeom>
          <a:ln w="9525">
            <a:round/>
          </a:ln>
        </p:spPr>
        <p:txBody>
          <a:bodyPr/>
          <a:lstStyle/>
          <a:p>
            <a:pPr marL="432815" indent="-432815" defTabSz="1731220">
              <a:spcBef>
                <a:spcPts val="3100"/>
              </a:spcBef>
              <a:defRPr sz="3407" b="1">
                <a:solidFill>
                  <a:schemeClr val="accent6">
                    <a:satOff val="-16844"/>
                    <a:lumOff val="-30747"/>
                  </a:schemeClr>
                </a:solidFill>
              </a:defRPr>
            </a:pPr>
            <a:r>
              <a:t>MDR, Article 10 General obligations of manufacturers (</a:t>
            </a:r>
            <a:r>
              <a:rPr u="sng"/>
              <a:t>Clause 9</a:t>
            </a:r>
            <a:r>
              <a:t>)</a:t>
            </a:r>
            <a:endParaRPr b="0"/>
          </a:p>
          <a:p>
            <a:pPr marL="432816" indent="-432816" defTabSz="1731220">
              <a:spcBef>
                <a:spcPts val="3100"/>
              </a:spcBef>
              <a:defRPr sz="3905" b="1">
                <a:solidFill>
                  <a:srgbClr val="5E5E5E"/>
                </a:solidFill>
              </a:defRPr>
            </a:pPr>
            <a:r>
              <a:t>‘‘</a:t>
            </a:r>
            <a:r>
              <a:rPr u="sng">
                <a:ln w="12700" cap="flat">
                  <a:solidFill>
                    <a:srgbClr val="000000"/>
                  </a:solidFill>
                  <a:prstDash val="solid"/>
                  <a:miter lim="400000"/>
                </a:ln>
              </a:rPr>
              <a:t>Manufacturers shall ensure that</a:t>
            </a:r>
            <a:r>
              <a:rPr u="sng" cap="all">
                <a:ln w="12700" cap="flat">
                  <a:solidFill>
                    <a:srgbClr val="000000"/>
                  </a:solidFill>
                  <a:prstDash val="solid"/>
                  <a:miter lim="400000"/>
                </a:ln>
              </a:rPr>
              <a:t> </a:t>
            </a:r>
            <a:r>
              <a:rPr u="sng" cap="all">
                <a:ln w="12700" cap="flat">
                  <a:solidFill>
                    <a:srgbClr val="000000"/>
                  </a:solidFill>
                  <a:prstDash val="solid"/>
                  <a:miter lim="400000"/>
                </a:ln>
                <a:solidFill>
                  <a:schemeClr val="accent1"/>
                </a:solidFill>
              </a:rPr>
              <a:t>procedures are in place</a:t>
            </a:r>
            <a:r>
              <a:rPr u="sng" cap="all">
                <a:ln w="12700" cap="flat">
                  <a:solidFill>
                    <a:srgbClr val="000000"/>
                  </a:solidFill>
                  <a:prstDash val="solid"/>
                  <a:miter lim="400000"/>
                </a:ln>
              </a:rPr>
              <a:t> to keep series production in conformity with the requirements of this Regulation.</a:t>
            </a:r>
            <a:r>
              <a:t> </a:t>
            </a:r>
          </a:p>
          <a:p>
            <a:pPr marL="432816" indent="-432816" defTabSz="1731220">
              <a:spcBef>
                <a:spcPts val="3100"/>
              </a:spcBef>
              <a:defRPr sz="3905" b="1">
                <a:solidFill>
                  <a:srgbClr val="5E5E5E"/>
                </a:solidFill>
              </a:defRPr>
            </a:pPr>
            <a:r>
              <a:rPr u="sng">
                <a:ln w="12700" cap="flat">
                  <a:solidFill>
                    <a:srgbClr val="000000"/>
                  </a:solidFill>
                  <a:prstDash val="solid"/>
                  <a:miter lim="400000"/>
                </a:ln>
                <a:solidFill>
                  <a:schemeClr val="accent1"/>
                </a:solidFill>
              </a:rPr>
              <a:t>Changes in device design</a:t>
            </a:r>
            <a:r>
              <a:rPr u="sng"/>
              <a:t> or </a:t>
            </a:r>
            <a:r>
              <a:rPr u="sng">
                <a:ln w="12700" cap="flat">
                  <a:solidFill>
                    <a:srgbClr val="000000"/>
                  </a:solidFill>
                  <a:prstDash val="solid"/>
                  <a:miter lim="400000"/>
                </a:ln>
                <a:solidFill>
                  <a:schemeClr val="accent1"/>
                </a:solidFill>
              </a:rPr>
              <a:t>characteristics</a:t>
            </a:r>
            <a:r>
              <a:rPr u="sng"/>
              <a:t> and </a:t>
            </a:r>
            <a:r>
              <a:rPr u="sng">
                <a:ln w="12700" cap="flat">
                  <a:solidFill>
                    <a:srgbClr val="000000"/>
                  </a:solidFill>
                  <a:prstDash val="solid"/>
                  <a:miter lim="400000"/>
                </a:ln>
                <a:solidFill>
                  <a:schemeClr val="accent6"/>
                </a:solidFill>
              </a:rPr>
              <a:t>changes in the harmonized standards</a:t>
            </a:r>
            <a:r>
              <a:rPr u="sng"/>
              <a:t> or </a:t>
            </a:r>
            <a:r>
              <a:rPr u="sng">
                <a:ln w="12700" cap="flat">
                  <a:solidFill>
                    <a:srgbClr val="000000"/>
                  </a:solidFill>
                  <a:prstDash val="solid"/>
                  <a:miter lim="400000"/>
                </a:ln>
                <a:solidFill>
                  <a:schemeClr val="accent6"/>
                </a:solidFill>
              </a:rPr>
              <a:t>Common Specification</a:t>
            </a:r>
            <a:r>
              <a:rPr u="sng"/>
              <a:t> by reference to which the conformity of a device is declared </a:t>
            </a:r>
            <a:r>
              <a:rPr u="sng" cap="all">
                <a:ln w="12700" cap="flat">
                  <a:solidFill>
                    <a:srgbClr val="000000"/>
                  </a:solidFill>
                  <a:prstDash val="solid"/>
                  <a:miter lim="400000"/>
                </a:ln>
                <a:solidFill>
                  <a:schemeClr val="accent1"/>
                </a:solidFill>
              </a:rPr>
              <a:t>shall be adequately taken into account in a timely manner</a:t>
            </a:r>
            <a:r>
              <a:rPr cap="all">
                <a:ln w="12700" cap="flat">
                  <a:solidFill>
                    <a:srgbClr val="000000"/>
                  </a:solidFill>
                  <a:prstDash val="solid"/>
                  <a:miter lim="400000"/>
                </a:ln>
                <a:solidFill>
                  <a:schemeClr val="accent1"/>
                </a:solidFill>
              </a:rPr>
              <a:t>.’’</a:t>
            </a:r>
            <a:r>
              <a:rPr cap="all"/>
              <a:t> </a:t>
            </a:r>
          </a:p>
        </p:txBody>
      </p:sp>
      <p:grpSp>
        <p:nvGrpSpPr>
          <p:cNvPr id="333" name="TCY, 10. Madde — Üreticilerin Genel Yükümlülükleri (9. Bent)…"/>
          <p:cNvGrpSpPr/>
          <p:nvPr/>
        </p:nvGrpSpPr>
        <p:grpSpPr>
          <a:xfrm>
            <a:off x="1026894" y="8345405"/>
            <a:ext cx="22330212" cy="4844453"/>
            <a:chOff x="0" y="0"/>
            <a:chExt cx="22330210" cy="4844451"/>
          </a:xfrm>
        </p:grpSpPr>
        <p:sp>
          <p:nvSpPr>
            <p:cNvPr id="332" name="TCY, 10. Madde — Üreticilerin Genel Yükümlülükleri (9.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377952" indent="-377952" algn="l" defTabSz="1511770">
                <a:lnSpc>
                  <a:spcPct val="90000"/>
                </a:lnSpc>
                <a:spcBef>
                  <a:spcPts val="2700"/>
                </a:spcBef>
                <a:buSzPct val="123000"/>
                <a:buChar char="•"/>
                <a:defRPr sz="2976" b="1">
                  <a:solidFill>
                    <a:schemeClr val="accent6">
                      <a:satOff val="-16844"/>
                      <a:lumOff val="-30747"/>
                    </a:schemeClr>
                  </a:solidFill>
                </a:defRPr>
              </a:pPr>
              <a:r>
                <a:t>TCY, 10. Madde — Üreticilerin Genel Yükümlülükleri (</a:t>
              </a:r>
              <a:r>
                <a:rPr u="sng"/>
                <a:t>9. Bent</a:t>
              </a:r>
              <a:r>
                <a:t>)</a:t>
              </a:r>
              <a:endParaRPr b="0"/>
            </a:p>
            <a:p>
              <a:pPr marL="377952" indent="-377952" algn="l" defTabSz="1511770">
                <a:lnSpc>
                  <a:spcPct val="90000"/>
                </a:lnSpc>
                <a:spcBef>
                  <a:spcPts val="2700"/>
                </a:spcBef>
                <a:buSzPct val="123000"/>
                <a:buChar char="•"/>
                <a:defRPr sz="3534" b="1"/>
              </a:pPr>
              <a:r>
                <a:t>‘‘</a:t>
              </a:r>
              <a:r>
                <a:rPr u="sng">
                  <a:ln w="12700" cap="flat">
                    <a:solidFill>
                      <a:srgbClr val="000000"/>
                    </a:solidFill>
                    <a:prstDash val="solid"/>
                    <a:miter lim="400000"/>
                  </a:ln>
                </a:rPr>
                <a:t>Üreticiler, </a:t>
              </a:r>
              <a:r>
                <a:rPr u="sng" cap="all">
                  <a:ln w="12700" cap="flat">
                    <a:solidFill>
                      <a:srgbClr val="000000"/>
                    </a:solidFill>
                    <a:prstDash val="solid"/>
                    <a:miter lim="400000"/>
                  </a:ln>
                </a:rPr>
                <a:t>serİ üretİmİn bu Yönetmelİğİn gereklİlİklerİne uygunluğunu sürdürmek üzere </a:t>
              </a:r>
              <a:r>
                <a:rPr u="sng" cap="all">
                  <a:ln w="12700" cap="flat">
                    <a:solidFill>
                      <a:srgbClr val="000000"/>
                    </a:solidFill>
                    <a:prstDash val="solid"/>
                    <a:miter lim="400000"/>
                  </a:ln>
                  <a:solidFill>
                    <a:schemeClr val="accent1"/>
                  </a:solidFill>
                </a:rPr>
                <a:t>prosedürler hazırlar.</a:t>
              </a:r>
              <a:r>
                <a:rPr cap="all"/>
                <a:t> </a:t>
              </a:r>
            </a:p>
            <a:p>
              <a:pPr marL="377952" indent="-377952" algn="l" defTabSz="1511770">
                <a:lnSpc>
                  <a:spcPct val="90000"/>
                </a:lnSpc>
                <a:spcBef>
                  <a:spcPts val="2700"/>
                </a:spcBef>
                <a:buSzPct val="123000"/>
                <a:buChar char="•"/>
                <a:defRPr sz="3534" b="1"/>
              </a:pPr>
              <a:r>
                <a:rPr u="sng">
                  <a:ln w="12700" cap="flat">
                    <a:solidFill>
                      <a:srgbClr val="000000"/>
                    </a:solidFill>
                    <a:prstDash val="solid"/>
                    <a:miter lim="400000"/>
                  </a:ln>
                  <a:solidFill>
                    <a:schemeClr val="accent1"/>
                  </a:solidFill>
                </a:rPr>
                <a:t>Cihaz </a:t>
              </a:r>
              <a:r>
                <a:rPr u="sng" cap="all">
                  <a:ln w="12700" cap="flat">
                    <a:solidFill>
                      <a:srgbClr val="000000"/>
                    </a:solidFill>
                    <a:prstDash val="solid"/>
                    <a:miter lim="400000"/>
                  </a:ln>
                  <a:solidFill>
                    <a:schemeClr val="accent1"/>
                  </a:solidFill>
                </a:rPr>
                <a:t>tasarımındakİ</a:t>
              </a:r>
              <a:r>
                <a:rPr u="sng"/>
                <a:t> veya </a:t>
              </a:r>
              <a:r>
                <a:rPr u="sng" cap="all">
                  <a:ln w="12700" cap="flat">
                    <a:solidFill>
                      <a:srgbClr val="000000"/>
                    </a:solidFill>
                    <a:prstDash val="solid"/>
                    <a:miter lim="400000"/>
                  </a:ln>
                  <a:solidFill>
                    <a:schemeClr val="accent1"/>
                  </a:solidFill>
                </a:rPr>
                <a:t>özellİklerİndekİ</a:t>
              </a:r>
              <a:r>
                <a:rPr u="sng">
                  <a:ln w="12700" cap="flat">
                    <a:solidFill>
                      <a:srgbClr val="000000"/>
                    </a:solidFill>
                    <a:prstDash val="solid"/>
                    <a:miter lim="400000"/>
                  </a:ln>
                  <a:solidFill>
                    <a:schemeClr val="accent1"/>
                  </a:solidFill>
                </a:rPr>
                <a:t> değişiklikler</a:t>
              </a:r>
              <a:r>
                <a:rPr u="sng"/>
                <a:t> ve </a:t>
              </a:r>
              <a:r>
                <a:rPr u="sng">
                  <a:ln w="12700" cap="flat">
                    <a:solidFill>
                      <a:srgbClr val="000000"/>
                    </a:solidFill>
                    <a:prstDash val="solid"/>
                    <a:miter lim="400000"/>
                  </a:ln>
                  <a:solidFill>
                    <a:schemeClr val="accent6"/>
                  </a:solidFill>
                </a:rPr>
                <a:t>atıf yoluyla bir cihazın uygunluğunun beyan edildiği </a:t>
              </a:r>
              <a:r>
                <a:rPr u="sng" cap="all">
                  <a:ln w="12700" cap="flat">
                    <a:solidFill>
                      <a:srgbClr val="000000"/>
                    </a:solidFill>
                    <a:prstDash val="solid"/>
                    <a:miter lim="400000"/>
                  </a:ln>
                  <a:solidFill>
                    <a:schemeClr val="accent6"/>
                  </a:solidFill>
                </a:rPr>
                <a:t>uyumlaştırılmış standartlardakİ</a:t>
              </a:r>
              <a:r>
                <a:rPr u="sng"/>
                <a:t> veya </a:t>
              </a:r>
              <a:r>
                <a:rPr u="sng" cap="all">
                  <a:ln w="12700" cap="flat">
                    <a:solidFill>
                      <a:srgbClr val="000000"/>
                    </a:solidFill>
                    <a:prstDash val="solid"/>
                    <a:miter lim="400000"/>
                  </a:ln>
                  <a:solidFill>
                    <a:schemeClr val="accent6"/>
                  </a:solidFill>
                </a:rPr>
                <a:t>ortak spesİfİkasyonlardakİ</a:t>
              </a:r>
              <a:r>
                <a:rPr u="sng">
                  <a:ln w="12700" cap="flat">
                    <a:solidFill>
                      <a:srgbClr val="000000"/>
                    </a:solidFill>
                    <a:prstDash val="solid"/>
                    <a:miter lim="400000"/>
                  </a:ln>
                  <a:solidFill>
                    <a:schemeClr val="accent6"/>
                  </a:solidFill>
                </a:rPr>
                <a:t> </a:t>
              </a:r>
              <a:r>
                <a:rPr u="sng" cap="all">
                  <a:ln w="12700" cap="flat">
                    <a:solidFill>
                      <a:srgbClr val="000000"/>
                    </a:solidFill>
                    <a:prstDash val="solid"/>
                    <a:miter lim="400000"/>
                  </a:ln>
                  <a:solidFill>
                    <a:schemeClr val="accent6"/>
                  </a:solidFill>
                </a:rPr>
                <a:t>değİşİklİkler,</a:t>
              </a:r>
              <a:r>
                <a:rPr u="sng" cap="all"/>
                <a:t> </a:t>
              </a:r>
              <a:r>
                <a:rPr u="sng" cap="all">
                  <a:ln w="12700" cap="flat">
                    <a:solidFill>
                      <a:srgbClr val="000000"/>
                    </a:solidFill>
                    <a:prstDash val="solid"/>
                    <a:miter lim="400000"/>
                  </a:ln>
                  <a:solidFill>
                    <a:schemeClr val="accent1"/>
                  </a:solidFill>
                </a:rPr>
                <a:t>zamanında ve yeterlİ bir şekİlde dİkkate alınır.’</a:t>
              </a:r>
              <a:r>
                <a:rPr>
                  <a:ln w="12700" cap="flat">
                    <a:solidFill>
                      <a:srgbClr val="000000"/>
                    </a:solidFill>
                    <a:prstDash val="solid"/>
                    <a:miter lim="400000"/>
                  </a:ln>
                  <a:solidFill>
                    <a:schemeClr val="accent1"/>
                  </a:solidFill>
                </a:rPr>
                <a:t>’</a:t>
              </a:r>
            </a:p>
          </p:txBody>
        </p:sp>
        <p:pic>
          <p:nvPicPr>
            <p:cNvPr id="331" name="TCY, 10. Madde — Üreticilerin Genel Yükümlülükleri (9. Bent)… TCY, 10. Madde — Üreticilerin Genel Yükümlülükleri (9. Bent)‘‘Üreticiler, serİ üretİmİn bu Yönetmelİğİn gereklİlİklerİne uygunluğunu sürdürmek üzere prosedürler hazırlar. Cihaz tasarımındakİ" descr="TCY, 10. Madde — Üreticilerin Genel Yükümlülükleri (9. Bent)… TCY, 10. Madde — Üreticilerin Genel Yükümlülükleri (9. Bent)‘‘Üreticiler, serİ üretİmİn bu Yönetmelİğİn gereklİlİklerİne uygunluğunu sürdürmek üzere prosedürler hazırlar. Cihaz tasarımındakİ veya özellİklerİndekİ değişiklikler ve atıf yoluyla bir cihazın uygunluğunun beyan edildiği uyumlaştırılmış standartlardakİ veya ortak spesİfİkasyonlardakİ değİşİklİkler, zamanında ve yeterlİ bir şekİlde dİkkate alını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MDR - ISO 13485:2016 BÜTÜNLEŞMESİ"/>
          <p:cNvSpPr txBox="1">
            <a:spLocks noGrp="1"/>
          </p:cNvSpPr>
          <p:nvPr>
            <p:ph type="title"/>
          </p:nvPr>
        </p:nvSpPr>
        <p:spPr>
          <a:prstGeom prst="rect">
            <a:avLst/>
          </a:prstGeom>
        </p:spPr>
        <p:txBody>
          <a:bodyPr/>
          <a:lstStyle/>
          <a:p>
            <a:r>
              <a:t>MDR - ISO 13485:2016 BÜTÜNLEŞMESİ</a:t>
            </a:r>
          </a:p>
        </p:txBody>
      </p:sp>
      <p:sp>
        <p:nvSpPr>
          <p:cNvPr id="336" name="Tıbbi cihazlarınızla ilgili DEĞİŞİKLİKLER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0400">
              <a:defRPr sz="4480">
                <a:solidFill>
                  <a:schemeClr val="accent1"/>
                </a:solidFill>
              </a:defRPr>
            </a:pPr>
            <a:r>
              <a:t>Tıbbi cihazlarınızla ilgili </a:t>
            </a:r>
            <a:r>
              <a:rPr u="sng">
                <a:ln w="12700" cap="flat">
                  <a:solidFill>
                    <a:srgbClr val="000000"/>
                  </a:solidFill>
                  <a:prstDash val="solid"/>
                  <a:miter lim="400000"/>
                </a:ln>
              </a:rPr>
              <a:t>DEĞİŞİKLİKLERİ</a:t>
            </a:r>
            <a:r>
              <a:t> ‘EU 2017/745’e uygun olarak </a:t>
            </a:r>
            <a:r>
              <a:rPr cap="all">
                <a:ln w="12700" cap="flat">
                  <a:solidFill>
                    <a:srgbClr val="000000"/>
                  </a:solidFill>
                  <a:prstDash val="solid"/>
                  <a:miter lim="400000"/>
                </a:ln>
              </a:rPr>
              <a:t>YÖNetİn</a:t>
            </a:r>
            <a:r>
              <a:t>.</a:t>
            </a:r>
          </a:p>
        </p:txBody>
      </p:sp>
      <p:sp>
        <p:nvSpPr>
          <p:cNvPr id="337" name="MDR, Article 10 General obligations of manufacturers (Clause 9/Paragraph 1)…"/>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573024" indent="-573024" defTabSz="2292038">
              <a:spcBef>
                <a:spcPts val="4200"/>
              </a:spcBef>
              <a:defRPr sz="5076" b="1">
                <a:solidFill>
                  <a:schemeClr val="accent6">
                    <a:satOff val="-16844"/>
                    <a:lumOff val="-30747"/>
                  </a:schemeClr>
                </a:solidFill>
              </a:defRPr>
            </a:pPr>
            <a:r>
              <a:t>MDR, Article 10 General obligations of manufacturers (</a:t>
            </a:r>
            <a:r>
              <a:rPr u="sng"/>
              <a:t>Clause 9/Paragraph 1</a:t>
            </a:r>
            <a:r>
              <a:t>)</a:t>
            </a:r>
            <a:endParaRPr b="0"/>
          </a:p>
          <a:p>
            <a:pPr marL="573024" indent="-573024" defTabSz="2292038">
              <a:spcBef>
                <a:spcPts val="4200"/>
              </a:spcBef>
              <a:defRPr sz="5358" b="1">
                <a:solidFill>
                  <a:schemeClr val="accent1">
                    <a:hueOff val="114395"/>
                    <a:lumOff val="-24975"/>
                  </a:schemeClr>
                </a:solidFill>
              </a:defRPr>
            </a:pPr>
            <a:r>
              <a:t>Birinci paragrafın </a:t>
            </a:r>
            <a:r>
              <a:rPr u="sng">
                <a:ln w="12700" cap="flat">
                  <a:solidFill>
                    <a:srgbClr val="000000"/>
                  </a:solidFill>
                  <a:prstDash val="solid"/>
                  <a:miter lim="400000"/>
                </a:ln>
                <a:solidFill>
                  <a:schemeClr val="accent4">
                    <a:hueOff val="348544"/>
                    <a:lumOff val="7139"/>
                  </a:schemeClr>
                </a:solidFill>
              </a:rPr>
              <a:t>ilk yarısı</a:t>
            </a:r>
            <a:r>
              <a:t> ‘</a:t>
            </a:r>
            <a:r>
              <a:rPr u="sng">
                <a:ln w="12700" cap="flat">
                  <a:solidFill>
                    <a:srgbClr val="000000"/>
                  </a:solidFill>
                  <a:prstDash val="solid"/>
                  <a:miter lim="400000"/>
                </a:ln>
                <a:solidFill>
                  <a:schemeClr val="accent1"/>
                </a:solidFill>
              </a:rPr>
              <a:t>DEĞİŞİKLİKLERİN YÖNETİLMESİ</a:t>
            </a:r>
            <a:r>
              <a:t>’ ile ilgilidir.</a:t>
            </a:r>
          </a:p>
          <a:p>
            <a:pPr marL="573024" indent="-573024" defTabSz="2292038">
              <a:spcBef>
                <a:spcPts val="4200"/>
              </a:spcBef>
              <a:defRPr sz="5358" b="1">
                <a:solidFill>
                  <a:schemeClr val="accent1">
                    <a:hueOff val="114395"/>
                    <a:lumOff val="-24975"/>
                  </a:schemeClr>
                </a:solidFill>
              </a:defRPr>
            </a:pPr>
            <a:r>
              <a:t>Üreticinin kurmuş olduğu </a:t>
            </a:r>
            <a:r>
              <a:rPr u="sng">
                <a:ln w="12700" cap="flat">
                  <a:solidFill>
                    <a:srgbClr val="000000"/>
                  </a:solidFill>
                  <a:prstDash val="solid"/>
                  <a:miter lim="400000"/>
                </a:ln>
                <a:solidFill>
                  <a:schemeClr val="accent1"/>
                </a:solidFill>
              </a:rPr>
              <a:t>Kalite Yönetim Sistemi</a:t>
            </a:r>
            <a:r>
              <a:t> üretilmekte olan tıbbi cihazların </a:t>
            </a:r>
            <a:r>
              <a:rPr u="sng">
                <a:ln w="12700" cap="flat">
                  <a:solidFill>
                    <a:srgbClr val="000000"/>
                  </a:solidFill>
                  <a:prstDash val="solid"/>
                  <a:miter lim="400000"/>
                </a:ln>
                <a:solidFill>
                  <a:schemeClr val="accent1"/>
                </a:solidFill>
              </a:rPr>
              <a:t>Regülasyona</a:t>
            </a:r>
            <a:r>
              <a:t> uygun olmasını güvence altına almalıdır.</a:t>
            </a:r>
          </a:p>
          <a:p>
            <a:pPr marL="573024" indent="-573024" defTabSz="2292038">
              <a:spcBef>
                <a:spcPts val="4200"/>
              </a:spcBef>
              <a:defRPr sz="5358" b="1" u="sng">
                <a:ln w="12700" cap="flat">
                  <a:solidFill>
                    <a:srgbClr val="000000"/>
                  </a:solidFill>
                  <a:prstDash val="solid"/>
                  <a:miter lim="400000"/>
                </a:ln>
                <a:solidFill>
                  <a:srgbClr val="5E5E5E"/>
                </a:solidFill>
              </a:defRPr>
            </a:pPr>
            <a:r>
              <a:rPr>
                <a:solidFill>
                  <a:schemeClr val="accent4">
                    <a:hueOff val="-1247790"/>
                    <a:lumOff val="-12326"/>
                  </a:schemeClr>
                </a:solidFill>
              </a:rPr>
              <a:t>Gerek tasarım, gerekse uyumlaştırılmış standartlardaki </a:t>
            </a:r>
            <a:r>
              <a:rPr cap="all">
                <a:solidFill>
                  <a:schemeClr val="accent1"/>
                </a:solidFill>
              </a:rPr>
              <a:t>değİşİklİklerİn</a:t>
            </a:r>
            <a:r>
              <a:rPr>
                <a:solidFill>
                  <a:schemeClr val="accent4">
                    <a:hueOff val="-1247790"/>
                    <a:lumOff val="-12326"/>
                  </a:schemeClr>
                </a:solidFill>
              </a:rPr>
              <a:t> </a:t>
            </a:r>
            <a:r>
              <a:rPr cap="all">
                <a:solidFill>
                  <a:schemeClr val="accent4">
                    <a:hueOff val="-1247790"/>
                    <a:lumOff val="-12326"/>
                  </a:schemeClr>
                </a:solidFill>
                <a:effectLst>
                  <a:outerShdw blurRad="11938" dist="59689" dir="18900000" rotWithShape="0">
                    <a:srgbClr val="000000"/>
                  </a:outerShdw>
                </a:effectLst>
              </a:rPr>
              <a:t>gecİktİrİlmeden yönetİlmesİ</a:t>
            </a:r>
            <a:r>
              <a:rPr>
                <a:solidFill>
                  <a:schemeClr val="accent4">
                    <a:hueOff val="-1247790"/>
                    <a:lumOff val="-12326"/>
                  </a:schemeClr>
                </a:solidFill>
              </a:rPr>
              <a:t> zorunludur.</a:t>
            </a:r>
            <a:r>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1" name="ISO 13485:2016 — 4. MADDE — Kalite Yönetim Sistemi…"/>
          <p:cNvGrpSpPr/>
          <p:nvPr/>
        </p:nvGrpSpPr>
        <p:grpSpPr>
          <a:xfrm>
            <a:off x="808601" y="3984675"/>
            <a:ext cx="22766798" cy="6169961"/>
            <a:chOff x="0" y="0"/>
            <a:chExt cx="22766796" cy="6169959"/>
          </a:xfrm>
        </p:grpSpPr>
        <p:sp>
          <p:nvSpPr>
            <p:cNvPr id="340" name="ISO 13485:2016 — 4. MADDE — Kalite Yönetim Sistemi…"/>
            <p:cNvSpPr txBox="1"/>
            <p:nvPr/>
          </p:nvSpPr>
          <p:spPr>
            <a:xfrm>
              <a:off x="215526" y="215526"/>
              <a:ext cx="22335744" cy="573890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t>ISO 13485:2016 — 4. MADDE — Kalite Yönetim Sistemi </a:t>
              </a:r>
            </a:p>
            <a:p>
              <a:pPr>
                <a:defRPr sz="4600" b="1">
                  <a:ln w="12700" cap="flat">
                    <a:solidFill>
                      <a:srgbClr val="000000"/>
                    </a:solidFill>
                    <a:prstDash val="solid"/>
                    <a:miter lim="400000"/>
                  </a:ln>
                  <a:solidFill>
                    <a:schemeClr val="accent2">
                      <a:hueOff val="192982"/>
                      <a:satOff val="17755"/>
                      <a:lumOff val="-28483"/>
                    </a:schemeClr>
                  </a:solidFill>
                </a:defRPr>
              </a:pPr>
              <a:endParaRPr/>
            </a:p>
            <a:p>
              <a:pPr algn="l">
                <a:defRPr sz="4800" b="1">
                  <a:ln w="12700" cap="flat">
                    <a:solidFill>
                      <a:srgbClr val="000000"/>
                    </a:solidFill>
                    <a:prstDash val="solid"/>
                    <a:miter lim="400000"/>
                  </a:ln>
                  <a:solidFill>
                    <a:schemeClr val="accent6"/>
                  </a:solidFill>
                </a:defRPr>
              </a:pPr>
              <a:r>
                <a:rPr>
                  <a:solidFill>
                    <a:schemeClr val="accent2">
                      <a:hueOff val="192982"/>
                      <a:satOff val="17755"/>
                      <a:lumOff val="-28483"/>
                    </a:schemeClr>
                  </a:solidFill>
                </a:rPr>
                <a:t>4.1 Genel gereklilikler</a:t>
              </a:r>
              <a:endParaRPr sz="5300">
                <a:solidFill>
                  <a:schemeClr val="accent2">
                    <a:hueOff val="192982"/>
                    <a:satOff val="17755"/>
                    <a:lumOff val="-28483"/>
                  </a:schemeClr>
                </a:solidFill>
              </a:endParaRPr>
            </a:p>
            <a:p>
              <a:pPr algn="l">
                <a:defRPr sz="4600" b="1">
                  <a:ln w="12700" cap="flat">
                    <a:solidFill>
                      <a:srgbClr val="000000"/>
                    </a:solidFill>
                    <a:prstDash val="solid"/>
                    <a:miter lim="400000"/>
                  </a:ln>
                  <a:solidFill>
                    <a:schemeClr val="accent6"/>
                  </a:solidFill>
                </a:defRPr>
              </a:pPr>
              <a:br/>
              <a:r>
                <a:rPr sz="7300">
                  <a:solidFill>
                    <a:srgbClr val="5E5E5E"/>
                  </a:solidFill>
                  <a:effectLst>
                    <a:outerShdw blurRad="12700" dist="63500" dir="18900000" rotWithShape="0">
                      <a:srgbClr val="000000"/>
                    </a:outerShdw>
                  </a:effectLst>
                </a:rPr>
                <a:t>— Regülasyona uyum stratejileri</a:t>
              </a:r>
            </a:p>
            <a:p>
              <a:pPr algn="l">
                <a:defRPr sz="7300" b="1">
                  <a:ln w="12700" cap="flat">
                    <a:solidFill>
                      <a:srgbClr val="000000"/>
                    </a:solidFill>
                    <a:prstDash val="solid"/>
                    <a:miter lim="400000"/>
                  </a:ln>
                  <a:solidFill>
                    <a:schemeClr val="accent6"/>
                  </a:solidFill>
                  <a:effectLst>
                    <a:outerShdw blurRad="12700" dist="63500" dir="18900000" rotWithShape="0">
                      <a:srgbClr val="000000"/>
                    </a:outerShdw>
                  </a:effectLst>
                </a:defRPr>
              </a:pPr>
              <a:r>
                <a:rPr>
                  <a:solidFill>
                    <a:srgbClr val="5E5E5E"/>
                  </a:solidFill>
                </a:rPr>
                <a:t>— Değişiklik yönetimi ve kontrolü için prosedürler</a:t>
              </a:r>
            </a:p>
          </p:txBody>
        </p:sp>
        <p:pic>
          <p:nvPicPr>
            <p:cNvPr id="339" name="ISO 13485:2016 — 4. MADDE — Kalite Yönetim Sistemi… ISO 13485:2016 — 4. MADDE — Kalite Yönetim Sistemi 4.1 Genel gereklilikler — Regülasyona uyum stratejileri— Değişiklik yönetimi ve kontrolü için prosedürler" descr="ISO 13485:2016 — 4. MADDE — Kalite Yönetim Sistemi… ISO 13485:2016 — 4. MADDE — Kalite Yönetim Sistemi 4.1 Genel gereklilikler — Regülasyona uyum stratejileri— Değişiklik yönetimi ve kontrolü için prosedürler"/>
            <p:cNvPicPr>
              <a:picLocks/>
            </p:cNvPicPr>
            <p:nvPr/>
          </p:nvPicPr>
          <p:blipFill>
            <a:blip r:embed="rId2"/>
            <a:stretch>
              <a:fillRect/>
            </a:stretch>
          </p:blipFill>
          <p:spPr>
            <a:xfrm>
              <a:off x="-1" y="0"/>
              <a:ext cx="22766798" cy="6169960"/>
            </a:xfrm>
            <a:prstGeom prst="rect">
              <a:avLst/>
            </a:prstGeom>
            <a:effectLst/>
          </p:spPr>
        </p:pic>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 name="ISO 13485:2016 — 4. MADDE — Kalite Yönetim Sistemi…"/>
          <p:cNvGrpSpPr/>
          <p:nvPr/>
        </p:nvGrpSpPr>
        <p:grpSpPr>
          <a:xfrm>
            <a:off x="601109" y="436401"/>
            <a:ext cx="23181783" cy="13266508"/>
            <a:chOff x="0" y="0"/>
            <a:chExt cx="23181781" cy="13266506"/>
          </a:xfrm>
        </p:grpSpPr>
        <p:sp>
          <p:nvSpPr>
            <p:cNvPr id="344" name="ISO 13485:2016 — 4. MADDE — Kalite Yönetim Sistemi…"/>
            <p:cNvSpPr txBox="1"/>
            <p:nvPr/>
          </p:nvSpPr>
          <p:spPr>
            <a:xfrm>
              <a:off x="215526" y="215526"/>
              <a:ext cx="22750730" cy="1283545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t>ISO 13485:2016 — 4. MADDE — Kalite Yönetim Sistemi </a:t>
              </a:r>
            </a:p>
            <a:p>
              <a:pPr>
                <a:defRPr sz="4600" b="1">
                  <a:ln w="12700" cap="flat">
                    <a:solidFill>
                      <a:srgbClr val="000000"/>
                    </a:solidFill>
                    <a:prstDash val="solid"/>
                    <a:miter lim="400000"/>
                  </a:ln>
                  <a:solidFill>
                    <a:schemeClr val="accent2">
                      <a:hueOff val="192982"/>
                      <a:satOff val="17755"/>
                      <a:lumOff val="-28483"/>
                    </a:schemeClr>
                  </a:solidFill>
                </a:defRPr>
              </a:pPr>
              <a:endParaRPr/>
            </a:p>
            <a:p>
              <a:pPr algn="l">
                <a:defRPr sz="4600" b="1">
                  <a:ln w="12700" cap="flat">
                    <a:solidFill>
                      <a:srgbClr val="000000"/>
                    </a:solidFill>
                    <a:prstDash val="solid"/>
                    <a:miter lim="400000"/>
                  </a:ln>
                  <a:solidFill>
                    <a:schemeClr val="accent6"/>
                  </a:solidFill>
                </a:defRPr>
              </a:pPr>
              <a:r>
                <a:rPr sz="5300">
                  <a:solidFill>
                    <a:schemeClr val="accent2">
                      <a:hueOff val="192982"/>
                      <a:satOff val="17755"/>
                      <a:lumOff val="-28483"/>
                    </a:schemeClr>
                  </a:solidFill>
                </a:rPr>
                <a:t>4.1 Genel gereklilikler</a:t>
              </a:r>
              <a:br/>
              <a:r>
                <a:rPr>
                  <a:solidFill>
                    <a:schemeClr val="accent5">
                      <a:hueOff val="-152895"/>
                      <a:lumOff val="12368"/>
                    </a:schemeClr>
                  </a:solidFill>
                  <a:effectLst>
                    <a:outerShdw blurRad="12700" dist="63500" dir="18900000" rotWithShape="0">
                      <a:srgbClr val="000000"/>
                    </a:outerShdw>
                  </a:effectLst>
                </a:rPr>
                <a:t>4.1.1</a:t>
              </a:r>
              <a:r>
                <a:t> </a:t>
              </a:r>
              <a:r>
                <a:rPr>
                  <a:solidFill>
                    <a:srgbClr val="5E5E5E"/>
                  </a:solidFill>
                </a:rPr>
                <a:t>Kuruluş, </a:t>
              </a:r>
              <a:r>
                <a:rPr>
                  <a:solidFill>
                    <a:schemeClr val="accent2">
                      <a:hueOff val="-202083"/>
                      <a:satOff val="17755"/>
                      <a:lumOff val="-16089"/>
                    </a:schemeClr>
                  </a:solidFill>
                </a:rPr>
                <a:t>bu </a:t>
              </a:r>
              <a:r>
                <a:rPr u="sng">
                  <a:solidFill>
                    <a:schemeClr val="accent2">
                      <a:hueOff val="-202083"/>
                      <a:satOff val="17755"/>
                      <a:lumOff val="-16089"/>
                    </a:schemeClr>
                  </a:solidFill>
                </a:rPr>
                <a:t>Standardın ve ilgili diğer düzenleyici regülasyonların gerekliliklerini karşılayacak şekilde</a:t>
              </a:r>
              <a:r>
                <a:rPr>
                  <a:solidFill>
                    <a:srgbClr val="5E5E5E"/>
                  </a:solidFill>
                </a:rPr>
                <a:t> bir  KYS belgelendirmelidir ve etkililiğini sürdürmelidir.</a:t>
              </a:r>
              <a:r>
                <a:t> </a:t>
              </a:r>
            </a:p>
            <a:p>
              <a:pPr algn="l">
                <a:defRPr sz="4600" b="1">
                  <a:ln w="12700" cap="flat">
                    <a:solidFill>
                      <a:srgbClr val="000000"/>
                    </a:solidFill>
                    <a:prstDash val="solid"/>
                    <a:miter lim="400000"/>
                  </a:ln>
                  <a:solidFill>
                    <a:schemeClr val="accent6"/>
                  </a:solidFill>
                </a:defRPr>
              </a:pPr>
              <a:endParaRPr/>
            </a:p>
            <a:p>
              <a:pPr algn="l">
                <a:defRPr sz="4600" b="1">
                  <a:ln w="12700" cap="flat">
                    <a:solidFill>
                      <a:srgbClr val="000000"/>
                    </a:solidFill>
                    <a:prstDash val="solid"/>
                    <a:miter lim="400000"/>
                  </a:ln>
                  <a:solidFill>
                    <a:schemeClr val="accent6"/>
                  </a:solidFill>
                </a:defRPr>
              </a:pPr>
              <a:r>
                <a:rPr>
                  <a:solidFill>
                    <a:srgbClr val="5E5E5E"/>
                  </a:solidFill>
                </a:rPr>
                <a:t>Kuruluş, </a:t>
              </a:r>
              <a:r>
                <a:rPr>
                  <a:solidFill>
                    <a:schemeClr val="accent2">
                      <a:hueOff val="-202083"/>
                      <a:satOff val="17755"/>
                      <a:lumOff val="-16089"/>
                    </a:schemeClr>
                  </a:solidFill>
                </a:rPr>
                <a:t>bu </a:t>
              </a:r>
              <a:r>
                <a:rPr u="sng">
                  <a:solidFill>
                    <a:schemeClr val="accent2">
                      <a:hueOff val="-202083"/>
                      <a:satOff val="17755"/>
                      <a:lumOff val="-16089"/>
                    </a:schemeClr>
                  </a:solidFill>
                </a:rPr>
                <a:t>Standardın ve ilgili diğer düzenleyici regülasyonların tüm gerekliliklerini, eylemleri ve düzenlemeleri oluşturmalıdır, çalıştırmalıdır ve sürdürmelidir.</a:t>
              </a:r>
            </a:p>
            <a:p>
              <a:pPr algn="l">
                <a:defRPr sz="4600" b="1">
                  <a:ln w="12700" cap="flat">
                    <a:solidFill>
                      <a:srgbClr val="000000"/>
                    </a:solidFill>
                    <a:prstDash val="solid"/>
                    <a:miter lim="400000"/>
                  </a:ln>
                  <a:solidFill>
                    <a:schemeClr val="accent6"/>
                  </a:solidFill>
                </a:defRPr>
              </a:pPr>
              <a:endParaRPr>
                <a:solidFill>
                  <a:srgbClr val="5E5E5E"/>
                </a:solidFill>
              </a:endParaRPr>
            </a:p>
            <a:p>
              <a:pPr algn="l">
                <a:defRPr sz="4600" b="1">
                  <a:ln w="12700" cap="flat">
                    <a:solidFill>
                      <a:srgbClr val="000000"/>
                    </a:solidFill>
                    <a:prstDash val="solid"/>
                    <a:miter lim="400000"/>
                  </a:ln>
                  <a:solidFill>
                    <a:schemeClr val="accent6"/>
                  </a:solidFill>
                </a:defRPr>
              </a:pPr>
              <a:r>
                <a:rPr>
                  <a:solidFill>
                    <a:srgbClr val="5E5E5E"/>
                  </a:solidFill>
                </a:rPr>
                <a:t>Kuruluş, yürürlükte olan düzenleyici gerekliliklerin kapsamındaki </a:t>
              </a:r>
              <a:r>
                <a:rPr>
                  <a:solidFill>
                    <a:schemeClr val="accent5"/>
                  </a:solidFill>
                </a:rPr>
                <a:t>[cihazın yaşam döngüsü ya da tedarik zinciri bağlamındaki]</a:t>
              </a:r>
              <a:r>
                <a:rPr>
                  <a:solidFill>
                    <a:srgbClr val="5E5E5E"/>
                  </a:solidFill>
                </a:rPr>
                <a:t> rolü/rolleri belirlemelidir. (</a:t>
              </a:r>
              <a:r>
                <a:rPr>
                  <a:solidFill>
                    <a:schemeClr val="accent2"/>
                  </a:solidFill>
                </a:rPr>
                <a:t>Bu özellik yeni eklenmiştir.</a:t>
              </a:r>
              <a:r>
                <a:rPr>
                  <a:solidFill>
                    <a:srgbClr val="5E5E5E"/>
                  </a:solidFill>
                </a:rPr>
                <a:t>) </a:t>
              </a:r>
            </a:p>
            <a:p>
              <a:pPr algn="l">
                <a:defRPr sz="4600" b="1">
                  <a:ln w="12700" cap="flat">
                    <a:solidFill>
                      <a:srgbClr val="000000"/>
                    </a:solidFill>
                    <a:prstDash val="solid"/>
                    <a:miter lim="400000"/>
                  </a:ln>
                  <a:solidFill>
                    <a:schemeClr val="accent6"/>
                  </a:solidFill>
                </a:defRPr>
              </a:pPr>
              <a:endParaRPr>
                <a:solidFill>
                  <a:srgbClr val="5E5E5E"/>
                </a:solidFill>
              </a:endParaRPr>
            </a:p>
            <a:p>
              <a:pPr algn="l">
                <a:defRPr sz="4600" b="1">
                  <a:ln w="12700" cap="flat">
                    <a:solidFill>
                      <a:srgbClr val="000000"/>
                    </a:solidFill>
                    <a:prstDash val="solid"/>
                    <a:miter lim="400000"/>
                  </a:ln>
                  <a:solidFill>
                    <a:schemeClr val="accent6"/>
                  </a:solidFill>
                </a:defRPr>
              </a:pPr>
              <a:r>
                <a:rPr>
                  <a:solidFill>
                    <a:srgbClr val="5E5E5E"/>
                  </a:solidFill>
                </a:rPr>
                <a:t>NOT — Kuruluşun belirlediği roller üreticiyi, yetkili temsilciyi, ithalatçıları ve dağıtıcıları kapsayabilir. </a:t>
              </a:r>
            </a:p>
          </p:txBody>
        </p:sp>
        <p:pic>
          <p:nvPicPr>
            <p:cNvPr id="343" name="ISO 13485:2016 — 4. MADDE — Kalite Yönetim Sistemi… ISO 13485:2016 — 4. MADDE — Kalite Yönetim Sistemi 4.1 Genel gereklilikler 4.1.1 Kuruluş, bu Standardın ve ilgili diğer düzenleyici regülasyonların gerekliliklerini karşılayacak şekilde bir  KYS belgele" descr="ISO 13485:2016 — 4. MADDE — Kalite Yönetim Sistemi… ISO 13485:2016 — 4. MADDE — Kalite Yönetim Sistemi 4.1 Genel gereklilikler 4.1.1 Kuruluş, bu Standardın ve ilgili diğer düzenleyici regülasyonların gerekliliklerini karşılayacak şekilde bir  KYS belgelendirmelidir ve etkililiğini sürdürmelidir. Kuruluş, bu Standardın ve ilgili diğer düzenleyici regülasyonların tüm gerekliliklerini, eylemleri ve düzenlemeleri oluşturmalıdır, çalıştırmalıdır ve sürdürmelidir.Kuruluş, yürürlükte olan düzenleyici gerekliliklerin kapsamındaki [cihazın yaşam döngüsü ya da tedarik zinciri bağlamındaki] rolü/rolleri belirlemelidir. (Bu özellik yeni eklenmiştir.) NOT — Kuruluşun belirlediği roller üreticiyi, yetkili temsilciyi, ithalatçıları ve dağıtıcıları kapsayabilir. "/>
            <p:cNvPicPr>
              <a:picLocks/>
            </p:cNvPicPr>
            <p:nvPr/>
          </p:nvPicPr>
          <p:blipFill>
            <a:blip r:embed="rId2"/>
            <a:stretch>
              <a:fillRect/>
            </a:stretch>
          </p:blipFill>
          <p:spPr>
            <a:xfrm>
              <a:off x="-1" y="-1"/>
              <a:ext cx="23181783" cy="13266508"/>
            </a:xfrm>
            <a:prstGeom prst="rect">
              <a:avLst/>
            </a:prstGeom>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Hapı yutmak’ deyiminin…"/>
          <p:cNvSpPr txBox="1">
            <a:spLocks noGrp="1"/>
          </p:cNvSpPr>
          <p:nvPr>
            <p:ph type="title"/>
          </p:nvPr>
        </p:nvSpPr>
        <p:spPr>
          <a:xfrm>
            <a:off x="1278828" y="292100"/>
            <a:ext cx="22025674" cy="5254030"/>
          </a:xfrm>
          <a:prstGeom prst="rect">
            <a:avLst/>
          </a:prstGeom>
        </p:spPr>
        <p:txBody>
          <a:bodyPr/>
          <a:lstStyle/>
          <a:p>
            <a:r>
              <a:t>‘Hapı yutmak’ deyiminin</a:t>
            </a:r>
          </a:p>
          <a:p>
            <a:pPr>
              <a:defRPr>
                <a:solidFill>
                  <a:schemeClr val="accent5">
                    <a:hueOff val="-152895"/>
                    <a:lumOff val="12368"/>
                  </a:schemeClr>
                </a:solidFill>
              </a:defRPr>
            </a:pPr>
            <a:r>
              <a:t>ÖYKÜSÜ ve ANLAMI</a:t>
            </a:r>
          </a:p>
          <a:p>
            <a:pPr>
              <a:defRPr>
                <a:ln w="12700" cap="flat">
                  <a:solidFill>
                    <a:schemeClr val="accent5">
                      <a:lumOff val="-29866"/>
                    </a:schemeClr>
                  </a:solidFill>
                  <a:prstDash val="solid"/>
                  <a:miter lim="400000"/>
                </a:ln>
                <a:effectLst>
                  <a:outerShdw blurRad="12700" dist="63500" dir="18900000" rotWithShape="0">
                    <a:srgbClr val="000000"/>
                  </a:outerShdw>
                </a:effectLst>
              </a:defRPr>
            </a:pPr>
            <a:r>
              <a:t>Nedir?</a:t>
            </a:r>
          </a:p>
        </p:txBody>
      </p:sp>
      <p:grpSp>
        <p:nvGrpSpPr>
          <p:cNvPr id="160" name="Image"/>
          <p:cNvGrpSpPr/>
          <p:nvPr/>
        </p:nvGrpSpPr>
        <p:grpSpPr>
          <a:xfrm>
            <a:off x="6095226" y="4029916"/>
            <a:ext cx="12565705" cy="9514083"/>
            <a:chOff x="0" y="0"/>
            <a:chExt cx="12565704" cy="9514081"/>
          </a:xfrm>
        </p:grpSpPr>
        <p:pic>
          <p:nvPicPr>
            <p:cNvPr id="159" name="Image" descr="Image"/>
            <p:cNvPicPr>
              <a:picLocks noChangeAspect="1"/>
            </p:cNvPicPr>
            <p:nvPr/>
          </p:nvPicPr>
          <p:blipFill>
            <a:blip r:embed="rId2"/>
            <a:stretch>
              <a:fillRect/>
            </a:stretch>
          </p:blipFill>
          <p:spPr>
            <a:xfrm>
              <a:off x="179605" y="179605"/>
              <a:ext cx="12206494" cy="9154871"/>
            </a:xfrm>
            <a:prstGeom prst="rect">
              <a:avLst/>
            </a:prstGeom>
            <a:ln>
              <a:noFill/>
            </a:ln>
            <a:effectLst/>
          </p:spPr>
        </p:pic>
        <p:pic>
          <p:nvPicPr>
            <p:cNvPr id="158" name="Image" descr="Image"/>
            <p:cNvPicPr>
              <a:picLocks/>
            </p:cNvPicPr>
            <p:nvPr/>
          </p:nvPicPr>
          <p:blipFill>
            <a:blip r:embed="rId3"/>
            <a:stretch>
              <a:fillRect/>
            </a:stretch>
          </p:blipFill>
          <p:spPr>
            <a:xfrm>
              <a:off x="-1" y="-1"/>
              <a:ext cx="12565706" cy="9514083"/>
            </a:xfrm>
            <a:prstGeom prst="rect">
              <a:avLst/>
            </a:prstGeom>
            <a:effectLst/>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ISO 13485:2016 — 4. MADDE — Kalite Yönetim Sistemi…"/>
          <p:cNvGrpSpPr/>
          <p:nvPr/>
        </p:nvGrpSpPr>
        <p:grpSpPr>
          <a:xfrm>
            <a:off x="1748528" y="2633501"/>
            <a:ext cx="20886943" cy="8872308"/>
            <a:chOff x="0" y="0"/>
            <a:chExt cx="20886942" cy="8872306"/>
          </a:xfrm>
        </p:grpSpPr>
        <p:sp>
          <p:nvSpPr>
            <p:cNvPr id="348" name="ISO 13485:2016 — 4. MADDE — Kalite Yönetim Sistemi…"/>
            <p:cNvSpPr txBox="1"/>
            <p:nvPr/>
          </p:nvSpPr>
          <p:spPr>
            <a:xfrm>
              <a:off x="215526" y="215526"/>
              <a:ext cx="20455890" cy="844125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6000" b="1">
                  <a:ln w="12700" cap="flat">
                    <a:solidFill>
                      <a:srgbClr val="000000"/>
                    </a:solidFill>
                    <a:prstDash val="solid"/>
                    <a:miter lim="400000"/>
                  </a:ln>
                  <a:solidFill>
                    <a:schemeClr val="accent2">
                      <a:hueOff val="192982"/>
                      <a:satOff val="17755"/>
                      <a:lumOff val="-28483"/>
                    </a:schemeClr>
                  </a:solidFill>
                </a:defRPr>
              </a:pPr>
              <a:r>
                <a:t>ISO 13485:2016 — 4. MADDE — Kalite Yönetim Sistemi </a:t>
              </a:r>
            </a:p>
            <a:p>
              <a:pPr algn="l">
                <a:defRPr sz="4600" b="1">
                  <a:ln w="12700" cap="flat">
                    <a:solidFill>
                      <a:srgbClr val="000000"/>
                    </a:solidFill>
                    <a:prstDash val="solid"/>
                    <a:miter lim="400000"/>
                  </a:ln>
                  <a:solidFill>
                    <a:schemeClr val="accent2">
                      <a:hueOff val="192982"/>
                      <a:satOff val="17755"/>
                      <a:lumOff val="-28483"/>
                    </a:schemeClr>
                  </a:solidFill>
                </a:defRPr>
              </a:pPr>
              <a:endParaRPr/>
            </a:p>
            <a:p>
              <a:pPr algn="l">
                <a:defRPr sz="4600" b="1">
                  <a:ln w="12700" cap="flat">
                    <a:solidFill>
                      <a:srgbClr val="000000"/>
                    </a:solidFill>
                    <a:prstDash val="solid"/>
                    <a:miter lim="400000"/>
                  </a:ln>
                  <a:solidFill>
                    <a:schemeClr val="accent6"/>
                  </a:solidFill>
                </a:defRPr>
              </a:pPr>
              <a:r>
                <a:rPr>
                  <a:solidFill>
                    <a:srgbClr val="5E5E5E"/>
                  </a:solidFill>
                </a:rPr>
                <a:t>Kuruluş </a:t>
              </a:r>
              <a:r>
                <a:rPr u="sng" cap="all">
                  <a:solidFill>
                    <a:schemeClr val="accent2">
                      <a:hueOff val="-202083"/>
                      <a:satOff val="17755"/>
                      <a:lumOff val="-16089"/>
                    </a:schemeClr>
                  </a:solidFill>
                </a:rPr>
                <a:t>rollerİne</a:t>
              </a:r>
              <a:r>
                <a:rPr>
                  <a:solidFill>
                    <a:srgbClr val="5E5E5E"/>
                  </a:solidFill>
                </a:rPr>
                <a:t> bazı örnekler:</a:t>
              </a:r>
            </a:p>
            <a:p>
              <a:pPr algn="l">
                <a:defRPr sz="4600" b="1">
                  <a:ln w="12700" cap="flat">
                    <a:solidFill>
                      <a:srgbClr val="000000"/>
                    </a:solidFill>
                    <a:prstDash val="solid"/>
                    <a:miter lim="400000"/>
                  </a:ln>
                  <a:solidFill>
                    <a:schemeClr val="accent6"/>
                  </a:solidFill>
                </a:defRPr>
              </a:pPr>
              <a:r>
                <a:rPr>
                  <a:solidFill>
                    <a:srgbClr val="5E5E5E"/>
                  </a:solidFill>
                </a:rPr>
                <a:t>▪︎ Üretici,</a:t>
              </a:r>
            </a:p>
            <a:p>
              <a:pPr algn="l">
                <a:defRPr sz="4600" b="1">
                  <a:ln w="12700" cap="flat">
                    <a:solidFill>
                      <a:srgbClr val="000000"/>
                    </a:solidFill>
                    <a:prstDash val="solid"/>
                    <a:miter lim="400000"/>
                  </a:ln>
                  <a:solidFill>
                    <a:schemeClr val="accent6"/>
                  </a:solidFill>
                </a:defRPr>
              </a:pPr>
              <a:r>
                <a:rPr>
                  <a:solidFill>
                    <a:srgbClr val="5E5E5E"/>
                  </a:solidFill>
                </a:rPr>
                <a:t>▪︎ Ham madde, parça, birleştirilmiş parça (takım) tedarikçisi</a:t>
              </a:r>
            </a:p>
            <a:p>
              <a:pPr algn="l">
                <a:defRPr sz="4600" b="1">
                  <a:ln w="12700" cap="flat">
                    <a:solidFill>
                      <a:srgbClr val="000000"/>
                    </a:solidFill>
                    <a:prstDash val="solid"/>
                    <a:miter lim="400000"/>
                  </a:ln>
                  <a:solidFill>
                    <a:schemeClr val="accent6"/>
                  </a:solidFill>
                </a:defRPr>
              </a:pPr>
              <a:r>
                <a:rPr>
                  <a:solidFill>
                    <a:srgbClr val="5E5E5E"/>
                  </a:solidFill>
                </a:rPr>
                <a:t>▪︎ Sözleşmeli üretici</a:t>
              </a:r>
            </a:p>
            <a:p>
              <a:pPr algn="l">
                <a:defRPr sz="4600" b="1">
                  <a:ln w="12700" cap="flat">
                    <a:solidFill>
                      <a:srgbClr val="000000"/>
                    </a:solidFill>
                    <a:prstDash val="solid"/>
                    <a:miter lim="400000"/>
                  </a:ln>
                  <a:solidFill>
                    <a:schemeClr val="accent6"/>
                  </a:solidFill>
                </a:defRPr>
              </a:pPr>
              <a:r>
                <a:rPr>
                  <a:solidFill>
                    <a:srgbClr val="5E5E5E"/>
                  </a:solidFill>
                </a:rPr>
                <a:t>▪︎ Paketleme, sterilizasyon ya da taşıma hizmetleri sunucusu</a:t>
              </a:r>
            </a:p>
            <a:p>
              <a:pPr algn="l">
                <a:defRPr sz="4600" b="1">
                  <a:ln w="12700" cap="flat">
                    <a:solidFill>
                      <a:srgbClr val="000000"/>
                    </a:solidFill>
                    <a:prstDash val="solid"/>
                    <a:miter lim="400000"/>
                  </a:ln>
                  <a:solidFill>
                    <a:schemeClr val="accent6"/>
                  </a:solidFill>
                </a:defRPr>
              </a:pPr>
              <a:r>
                <a:rPr>
                  <a:solidFill>
                    <a:srgbClr val="5E5E5E"/>
                  </a:solidFill>
                </a:rPr>
                <a:t>▪︎ Ölçme cihazlarına kalibrasyon hizmeti sunucusu </a:t>
              </a:r>
            </a:p>
            <a:p>
              <a:pPr algn="l">
                <a:defRPr sz="4600" b="1">
                  <a:ln w="12700" cap="flat">
                    <a:solidFill>
                      <a:srgbClr val="000000"/>
                    </a:solidFill>
                    <a:prstDash val="solid"/>
                    <a:miter lim="400000"/>
                  </a:ln>
                  <a:solidFill>
                    <a:schemeClr val="accent6"/>
                  </a:solidFill>
                </a:defRPr>
              </a:pPr>
              <a:r>
                <a:rPr>
                  <a:solidFill>
                    <a:srgbClr val="5E5E5E"/>
                  </a:solidFill>
                </a:rPr>
                <a:t>▪︎ İthalatçı</a:t>
              </a:r>
            </a:p>
            <a:p>
              <a:pPr algn="l">
                <a:defRPr sz="4600" b="1">
                  <a:ln w="12700" cap="flat">
                    <a:solidFill>
                      <a:srgbClr val="000000"/>
                    </a:solidFill>
                    <a:prstDash val="solid"/>
                    <a:miter lim="400000"/>
                  </a:ln>
                  <a:solidFill>
                    <a:schemeClr val="accent6"/>
                  </a:solidFill>
                </a:defRPr>
              </a:pPr>
              <a:r>
                <a:rPr>
                  <a:solidFill>
                    <a:srgbClr val="5E5E5E"/>
                  </a:solidFill>
                </a:rPr>
                <a:t>▪︎ Dağıtıcı</a:t>
              </a:r>
            </a:p>
            <a:p>
              <a:pPr algn="l">
                <a:defRPr sz="4600" b="1">
                  <a:ln w="12700" cap="flat">
                    <a:solidFill>
                      <a:srgbClr val="000000"/>
                    </a:solidFill>
                    <a:prstDash val="solid"/>
                    <a:miter lim="400000"/>
                  </a:ln>
                  <a:solidFill>
                    <a:schemeClr val="accent6"/>
                  </a:solidFill>
                </a:defRPr>
              </a:pPr>
              <a:r>
                <a:rPr>
                  <a:solidFill>
                    <a:srgbClr val="5E5E5E"/>
                  </a:solidFill>
                </a:rPr>
                <a:t>▪︎ Yetkili temsilci</a:t>
              </a:r>
            </a:p>
          </p:txBody>
        </p:sp>
        <p:pic>
          <p:nvPicPr>
            <p:cNvPr id="347" name="ISO 13485:2016 — 4. MADDE — Kalite Yönetim Sistemi… ISO 13485:2016 — 4. MADDE — Kalite Yönetim Sistemi Kuruluş rollerİne bazı örnekler:▪︎ Üretici,▪︎ Ham madde, parça, birleştirilmiş parça (takım) tedarikçisi▪︎ Sözleşmeli üretici▪︎ Paketleme, sterilizasyo" descr="ISO 13485:2016 — 4. MADDE — Kalite Yönetim Sistemi… ISO 13485:2016 — 4. MADDE — Kalite Yönetim Sistemi Kuruluş rollerİne bazı örnekler:▪︎ Üretici,▪︎ Ham madde, parça, birleştirilmiş parça (takım) tedarikçisi▪︎ Sözleşmeli üretici▪︎ Paketleme, sterilizasyon ya da taşıma hizmetleri sunucusu▪︎ Ölçme cihazlarına kalibrasyon hizmeti sunucusu ▪︎ İthalatçı▪︎ Dağıtıcı▪︎ Yetkili temsilci"/>
            <p:cNvPicPr>
              <a:picLocks/>
            </p:cNvPicPr>
            <p:nvPr/>
          </p:nvPicPr>
          <p:blipFill>
            <a:blip r:embed="rId2"/>
            <a:stretch>
              <a:fillRect/>
            </a:stretch>
          </p:blipFill>
          <p:spPr>
            <a:xfrm>
              <a:off x="0" y="-1"/>
              <a:ext cx="20886943" cy="8872308"/>
            </a:xfrm>
            <a:prstGeom prst="rect">
              <a:avLst/>
            </a:prstGeom>
            <a:effectLst/>
          </p:spPr>
        </p:pic>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3" name="ISO 13485:2016 — 4. MADDE — Kalite Yönetim Sistemi…"/>
          <p:cNvGrpSpPr/>
          <p:nvPr/>
        </p:nvGrpSpPr>
        <p:grpSpPr>
          <a:xfrm>
            <a:off x="972597" y="2989189"/>
            <a:ext cx="22438807" cy="8160932"/>
            <a:chOff x="0" y="0"/>
            <a:chExt cx="22438805" cy="8160931"/>
          </a:xfrm>
        </p:grpSpPr>
        <p:sp>
          <p:nvSpPr>
            <p:cNvPr id="352" name="ISO 13485:2016 — 4. MADDE — Kalite Yönetim Sistemi…"/>
            <p:cNvSpPr txBox="1"/>
            <p:nvPr/>
          </p:nvSpPr>
          <p:spPr>
            <a:xfrm>
              <a:off x="215525" y="215526"/>
              <a:ext cx="22007756" cy="77298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t>ISO 13485:2016 — 4. MADDE — Kalite Yönetim Sistemi </a:t>
              </a:r>
            </a:p>
            <a:p>
              <a:pPr>
                <a:defRPr sz="4600" b="1">
                  <a:ln w="12700" cap="flat">
                    <a:solidFill>
                      <a:srgbClr val="000000"/>
                    </a:solidFill>
                    <a:prstDash val="solid"/>
                    <a:miter lim="400000"/>
                  </a:ln>
                  <a:solidFill>
                    <a:schemeClr val="accent2">
                      <a:hueOff val="192982"/>
                      <a:satOff val="17755"/>
                      <a:lumOff val="-28483"/>
                    </a:schemeClr>
                  </a:solidFill>
                </a:defRPr>
              </a:pPr>
              <a:endParaRPr/>
            </a:p>
            <a:p>
              <a:pPr algn="l">
                <a:defRPr sz="4600" b="1">
                  <a:ln w="12700" cap="flat">
                    <a:solidFill>
                      <a:srgbClr val="000000"/>
                    </a:solidFill>
                    <a:prstDash val="solid"/>
                    <a:miter lim="400000"/>
                  </a:ln>
                  <a:solidFill>
                    <a:schemeClr val="accent6"/>
                  </a:solidFill>
                </a:defRPr>
              </a:pPr>
              <a:r>
                <a:rPr sz="5300">
                  <a:solidFill>
                    <a:schemeClr val="accent2">
                      <a:hueOff val="192982"/>
                      <a:satOff val="17755"/>
                      <a:lumOff val="-28483"/>
                    </a:schemeClr>
                  </a:solidFill>
                </a:rPr>
                <a:t>4.1 Genel gereklilikler</a:t>
              </a:r>
              <a:br/>
              <a:r>
                <a:rPr>
                  <a:solidFill>
                    <a:schemeClr val="accent5">
                      <a:hueOff val="-152895"/>
                      <a:lumOff val="12368"/>
                    </a:schemeClr>
                  </a:solidFill>
                  <a:effectLst>
                    <a:outerShdw blurRad="12700" dist="63500" dir="18900000" rotWithShape="0">
                      <a:srgbClr val="000000"/>
                    </a:outerShdw>
                  </a:effectLst>
                </a:rPr>
                <a:t>4.1.2</a:t>
              </a:r>
              <a:r>
                <a:t> </a:t>
              </a:r>
              <a:r>
                <a:rPr>
                  <a:solidFill>
                    <a:srgbClr val="5E5E5E"/>
                  </a:solidFill>
                </a:rPr>
                <a:t>Kuruluş; </a:t>
              </a:r>
            </a:p>
            <a:p>
              <a:pPr lvl="2" algn="l">
                <a:defRPr sz="4600" b="1">
                  <a:ln w="12700" cap="flat">
                    <a:solidFill>
                      <a:srgbClr val="000000"/>
                    </a:solidFill>
                    <a:prstDash val="solid"/>
                    <a:miter lim="400000"/>
                  </a:ln>
                  <a:solidFill>
                    <a:schemeClr val="accent6"/>
                  </a:solidFill>
                </a:defRPr>
              </a:pPr>
              <a:r>
                <a:rPr>
                  <a:solidFill>
                    <a:srgbClr val="5E5E5E"/>
                  </a:solidFill>
                </a:rPr>
                <a:t>a) KYS için gerekli süreçleri belirlemelidir ve kuruluşun tanımladığı roller doğrultusunda bu süreçlerin tüm kuruluşta uygulanmasını sağlamalıdır;</a:t>
              </a:r>
              <a:r>
                <a:t> </a:t>
              </a:r>
            </a:p>
            <a:p>
              <a:pPr lvl="2" algn="l">
                <a:defRPr sz="4600" b="1">
                  <a:ln w="12700" cap="flat">
                    <a:solidFill>
                      <a:srgbClr val="000000"/>
                    </a:solidFill>
                    <a:prstDash val="solid"/>
                    <a:miter lim="400000"/>
                  </a:ln>
                  <a:solidFill>
                    <a:schemeClr val="accent6"/>
                  </a:solidFill>
                </a:defRPr>
              </a:pPr>
              <a:endParaRPr sz="1200"/>
            </a:p>
            <a:p>
              <a:pPr lvl="2" algn="l">
                <a:defRPr sz="4600" b="1">
                  <a:ln w="12700" cap="flat">
                    <a:solidFill>
                      <a:srgbClr val="000000"/>
                    </a:solidFill>
                    <a:prstDash val="solid"/>
                    <a:miter lim="400000"/>
                  </a:ln>
                </a:defRPr>
              </a:pPr>
              <a:r>
                <a:t>b) KYS için gerekli süreçleri kontrol altında tutabilmek için </a:t>
              </a:r>
              <a:r>
                <a:rPr u="sng">
                  <a:solidFill>
                    <a:schemeClr val="accent5"/>
                  </a:solidFill>
                </a:rPr>
                <a:t>risk temelli bir   yaklaşım</a:t>
              </a:r>
              <a:r>
                <a:t> uygulamalıdır; </a:t>
              </a:r>
              <a:endParaRPr sz="1200"/>
            </a:p>
            <a:p>
              <a:pPr lvl="2" algn="l">
                <a:defRPr sz="4600" b="1">
                  <a:ln w="12700" cap="flat">
                    <a:solidFill>
                      <a:srgbClr val="000000"/>
                    </a:solidFill>
                    <a:prstDash val="solid"/>
                    <a:miter lim="400000"/>
                  </a:ln>
                  <a:solidFill>
                    <a:schemeClr val="accent6"/>
                  </a:solidFill>
                </a:defRPr>
              </a:pPr>
              <a:r>
                <a:rPr>
                  <a:solidFill>
                    <a:srgbClr val="5E5E5E"/>
                  </a:solidFill>
                </a:rPr>
                <a:t>c)  Bu süreçlerin dizilimini ve etkileşimini belirlemelidir. </a:t>
              </a:r>
              <a:br>
                <a:rPr sz="1200"/>
              </a:br>
              <a:endParaRPr sz="1200"/>
            </a:p>
          </p:txBody>
        </p:sp>
        <p:pic>
          <p:nvPicPr>
            <p:cNvPr id="351" name="ISO 13485:2016 — 4. MADDE — Kalite Yönetim Sistemi… ISO 13485:2016 — 4. MADDE — Kalite Yönetim Sistemi 4.1 Genel gereklilikler 4.1.2 Kuruluş; a) KYS için gerekli süreçleri belirlemelidir ve kuruluşun tanımladığı roller doğrultusunda bu süreçlerin tüm kur" descr="ISO 13485:2016 — 4. MADDE — Kalite Yönetim Sistemi… ISO 13485:2016 — 4. MADDE — Kalite Yönetim Sistemi 4.1 Genel gereklilikler 4.1.2 Kuruluş; a) KYS için gerekli süreçleri belirlemelidir ve kuruluşun tanımladığı roller doğrultusunda bu süreçlerin tüm kuruluşta uygulanmasını sağlamalıdır; b) KYS için gerekli süreçleri kontrol altında tutabilmek için risk temelli bir   yaklaşım uygulamalıdır; c)  Bu süreçlerin dizilimini ve etkileşimini belirlemelidir.  "/>
            <p:cNvPicPr>
              <a:picLocks/>
            </p:cNvPicPr>
            <p:nvPr/>
          </p:nvPicPr>
          <p:blipFill>
            <a:blip r:embed="rId2"/>
            <a:stretch>
              <a:fillRect/>
            </a:stretch>
          </p:blipFill>
          <p:spPr>
            <a:xfrm>
              <a:off x="0" y="0"/>
              <a:ext cx="22438806" cy="8160932"/>
            </a:xfrm>
            <a:prstGeom prst="rect">
              <a:avLst/>
            </a:prstGeom>
            <a:effectLst/>
          </p:spPr>
        </p:pic>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7" name="ISO 13485:2016 — 4. MADDE — Kalite Yönetim Sistemi…"/>
          <p:cNvGrpSpPr/>
          <p:nvPr/>
        </p:nvGrpSpPr>
        <p:grpSpPr>
          <a:xfrm>
            <a:off x="190873" y="1655689"/>
            <a:ext cx="24002254" cy="10827932"/>
            <a:chOff x="0" y="0"/>
            <a:chExt cx="24002252" cy="10827931"/>
          </a:xfrm>
        </p:grpSpPr>
        <p:sp>
          <p:nvSpPr>
            <p:cNvPr id="356" name="ISO 13485:2016 — 4. MADDE — Kalite Yönetim Sistemi…"/>
            <p:cNvSpPr txBox="1"/>
            <p:nvPr/>
          </p:nvSpPr>
          <p:spPr>
            <a:xfrm>
              <a:off x="215526" y="215526"/>
              <a:ext cx="23571201" cy="103968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t>ISO 13485:2016 — 4. MADDE — Kalite Yönetim Sistemi </a:t>
              </a:r>
            </a:p>
            <a:p>
              <a:pPr>
                <a:defRPr sz="4600" b="1">
                  <a:ln w="12700" cap="flat">
                    <a:solidFill>
                      <a:srgbClr val="000000"/>
                    </a:solidFill>
                    <a:prstDash val="solid"/>
                    <a:miter lim="400000"/>
                  </a:ln>
                  <a:solidFill>
                    <a:schemeClr val="accent2">
                      <a:hueOff val="192982"/>
                      <a:satOff val="17755"/>
                      <a:lumOff val="-28483"/>
                    </a:schemeClr>
                  </a:solidFill>
                </a:defRPr>
              </a:pPr>
              <a:endParaRPr/>
            </a:p>
            <a:p>
              <a:pPr algn="l">
                <a:defRPr sz="4600" b="1">
                  <a:ln w="12700" cap="flat">
                    <a:solidFill>
                      <a:srgbClr val="000000"/>
                    </a:solidFill>
                    <a:prstDash val="solid"/>
                    <a:miter lim="400000"/>
                  </a:ln>
                  <a:solidFill>
                    <a:schemeClr val="accent6"/>
                  </a:solidFill>
                </a:defRPr>
              </a:pPr>
              <a:r>
                <a:rPr sz="5300">
                  <a:solidFill>
                    <a:schemeClr val="accent2">
                      <a:hueOff val="192982"/>
                      <a:satOff val="17755"/>
                      <a:lumOff val="-28483"/>
                    </a:schemeClr>
                  </a:solidFill>
                </a:rPr>
                <a:t>4.1 Genel gereklilikler</a:t>
              </a:r>
              <a:br/>
              <a:r>
                <a:rPr>
                  <a:solidFill>
                    <a:schemeClr val="accent5">
                      <a:hueOff val="-152895"/>
                      <a:lumOff val="12368"/>
                    </a:schemeClr>
                  </a:solidFill>
                  <a:effectLst>
                    <a:outerShdw blurRad="12700" dist="63500" dir="18900000" rotWithShape="0">
                      <a:srgbClr val="000000"/>
                    </a:outerShdw>
                  </a:effectLst>
                </a:rPr>
                <a:t>4.1.3</a:t>
              </a:r>
              <a:r>
                <a:t> </a:t>
              </a:r>
              <a:r>
                <a:rPr>
                  <a:solidFill>
                    <a:srgbClr val="5E5E5E"/>
                  </a:solidFill>
                </a:rPr>
                <a:t>Kuruluş, her bir KYS süreci için:</a:t>
              </a:r>
            </a:p>
            <a:p>
              <a:pPr algn="l">
                <a:defRPr sz="4600" b="1">
                  <a:ln w="12700" cap="flat">
                    <a:solidFill>
                      <a:srgbClr val="000000"/>
                    </a:solidFill>
                    <a:prstDash val="solid"/>
                    <a:miter lim="400000"/>
                  </a:ln>
                  <a:solidFill>
                    <a:schemeClr val="accent6"/>
                  </a:solidFill>
                </a:defRPr>
              </a:pPr>
              <a:r>
                <a:rPr>
                  <a:solidFill>
                    <a:srgbClr val="5E5E5E"/>
                  </a:solidFill>
                </a:rPr>
                <a:t>           a)</a:t>
              </a:r>
              <a:r>
                <a:rPr sz="1200">
                  <a:solidFill>
                    <a:srgbClr val="5E5E5E"/>
                  </a:solidFill>
                </a:rPr>
                <a:t>  </a:t>
              </a:r>
              <a:r>
                <a:rPr sz="4200">
                  <a:solidFill>
                    <a:srgbClr val="5E5E5E"/>
                  </a:solidFill>
                </a:rPr>
                <a:t>süreçlerin çalıştırılması ve kontrol alında tutulmasını güvence altına alacak </a:t>
              </a:r>
            </a:p>
            <a:p>
              <a:pPr lvl="4" algn="l">
                <a:defRPr sz="4600" b="1">
                  <a:ln w="12700" cap="flat">
                    <a:solidFill>
                      <a:srgbClr val="000000"/>
                    </a:solidFill>
                    <a:prstDash val="solid"/>
                    <a:miter lim="400000"/>
                  </a:ln>
                  <a:solidFill>
                    <a:schemeClr val="accent6"/>
                  </a:solidFill>
                </a:defRPr>
              </a:pPr>
              <a:r>
                <a:rPr sz="4200">
                  <a:solidFill>
                    <a:srgbClr val="5E5E5E"/>
                  </a:solidFill>
                </a:rPr>
                <a:t>    </a:t>
              </a:r>
              <a:r>
                <a:rPr sz="4200" u="sng">
                  <a:solidFill>
                    <a:schemeClr val="accent5"/>
                  </a:solidFill>
                </a:rPr>
                <a:t>kriterleri</a:t>
              </a:r>
              <a:r>
                <a:rPr sz="4200">
                  <a:solidFill>
                    <a:srgbClr val="5E5E5E"/>
                  </a:solidFill>
                </a:rPr>
                <a:t> ve </a:t>
              </a:r>
              <a:r>
                <a:rPr sz="4200" u="sng">
                  <a:solidFill>
                    <a:schemeClr val="accent5"/>
                  </a:solidFill>
                </a:rPr>
                <a:t>yöntemleri</a:t>
              </a:r>
              <a:r>
                <a:rPr sz="4200">
                  <a:solidFill>
                    <a:srgbClr val="5E5E5E"/>
                  </a:solidFill>
                </a:rPr>
                <a:t> belirlemelidir; </a:t>
              </a:r>
              <a:br>
                <a:rPr sz="4200">
                  <a:solidFill>
                    <a:srgbClr val="5E5E5E"/>
                  </a:solidFill>
                </a:rPr>
              </a:br>
              <a:r>
                <a:rPr sz="4200">
                  <a:solidFill>
                    <a:srgbClr val="5E5E5E"/>
                  </a:solidFill>
                </a:rPr>
                <a:t>b) bu süreçlerin çalıştırılmasını ve izlenmesini desteklemek için gerekli </a:t>
              </a:r>
              <a:r>
                <a:rPr sz="4200" u="sng">
                  <a:solidFill>
                    <a:schemeClr val="accent5"/>
                  </a:solidFill>
                </a:rPr>
                <a:t>kaynakların</a:t>
              </a:r>
              <a:r>
                <a:rPr sz="4200">
                  <a:solidFill>
                    <a:srgbClr val="5E5E5E"/>
                  </a:solidFill>
                </a:rPr>
                <a:t>           </a:t>
              </a:r>
            </a:p>
            <a:p>
              <a:pPr lvl="4" algn="l">
                <a:defRPr sz="4600" b="1">
                  <a:ln w="12700" cap="flat">
                    <a:solidFill>
                      <a:srgbClr val="000000"/>
                    </a:solidFill>
                    <a:prstDash val="solid"/>
                    <a:miter lim="400000"/>
                  </a:ln>
                  <a:solidFill>
                    <a:schemeClr val="accent6"/>
                  </a:solidFill>
                </a:defRPr>
              </a:pPr>
              <a:r>
                <a:rPr sz="4200">
                  <a:solidFill>
                    <a:srgbClr val="5E5E5E"/>
                  </a:solidFill>
                </a:rPr>
                <a:t>    ve </a:t>
              </a:r>
              <a:r>
                <a:rPr sz="4200" u="sng">
                  <a:solidFill>
                    <a:schemeClr val="accent5"/>
                  </a:solidFill>
                </a:rPr>
                <a:t>bilginin</a:t>
              </a:r>
              <a:r>
                <a:rPr sz="4200">
                  <a:solidFill>
                    <a:srgbClr val="5E5E5E"/>
                  </a:solidFill>
                </a:rPr>
                <a:t> bulunmasını güvence altına almalıdır; </a:t>
              </a:r>
              <a:br>
                <a:rPr sz="4200">
                  <a:solidFill>
                    <a:srgbClr val="5E5E5E"/>
                  </a:solidFill>
                </a:rPr>
              </a:br>
              <a:r>
                <a:rPr sz="4200">
                  <a:solidFill>
                    <a:srgbClr val="5E5E5E"/>
                  </a:solidFill>
                </a:rPr>
                <a:t>c) bu süreçlerin </a:t>
              </a:r>
              <a:r>
                <a:rPr sz="4200" u="sng">
                  <a:solidFill>
                    <a:schemeClr val="accent5"/>
                  </a:solidFill>
                </a:rPr>
                <a:t>planlanan sonuçlara erişebilmesini</a:t>
              </a:r>
              <a:r>
                <a:rPr sz="4200">
                  <a:solidFill>
                    <a:srgbClr val="5E5E5E"/>
                  </a:solidFill>
                </a:rPr>
                <a:t> ve </a:t>
              </a:r>
              <a:r>
                <a:rPr sz="4200" u="sng">
                  <a:solidFill>
                    <a:schemeClr val="accent5"/>
                  </a:solidFill>
                </a:rPr>
                <a:t>süreçlerin etkililiğinin  </a:t>
              </a:r>
            </a:p>
            <a:p>
              <a:pPr lvl="4" algn="l">
                <a:defRPr sz="4600" b="1">
                  <a:ln w="12700" cap="flat">
                    <a:solidFill>
                      <a:srgbClr val="000000"/>
                    </a:solidFill>
                    <a:prstDash val="solid"/>
                    <a:miter lim="400000"/>
                  </a:ln>
                  <a:solidFill>
                    <a:schemeClr val="accent6"/>
                  </a:solidFill>
                </a:defRPr>
              </a:pPr>
              <a:r>
                <a:rPr sz="4200">
                  <a:solidFill>
                    <a:schemeClr val="accent5"/>
                  </a:solidFill>
                </a:rPr>
                <a:t>    </a:t>
              </a:r>
              <a:r>
                <a:rPr sz="4200" u="sng">
                  <a:solidFill>
                    <a:schemeClr val="accent5"/>
                  </a:solidFill>
                </a:rPr>
                <a:t>sürdürülmesini</a:t>
              </a:r>
              <a:r>
                <a:rPr sz="4200">
                  <a:solidFill>
                    <a:srgbClr val="5E5E5E"/>
                  </a:solidFill>
                </a:rPr>
                <a:t> sağlamalıdır; </a:t>
              </a:r>
              <a:br>
                <a:rPr sz="4200">
                  <a:solidFill>
                    <a:srgbClr val="5E5E5E"/>
                  </a:solidFill>
                </a:rPr>
              </a:br>
              <a:r>
                <a:rPr sz="4200">
                  <a:solidFill>
                    <a:srgbClr val="5E5E5E"/>
                  </a:solidFill>
                </a:rPr>
                <a:t>d) bu süreçleri </a:t>
              </a:r>
              <a:r>
                <a:rPr sz="4200" u="sng">
                  <a:solidFill>
                    <a:schemeClr val="accent5"/>
                  </a:solidFill>
                </a:rPr>
                <a:t>izlemeli, uygun ölçümleri gerçekleştirmeli </a:t>
              </a:r>
              <a:r>
                <a:rPr sz="4200">
                  <a:solidFill>
                    <a:srgbClr val="5E5E5E"/>
                  </a:solidFill>
                </a:rPr>
                <a:t>ve süreçlerin </a:t>
              </a:r>
              <a:r>
                <a:rPr sz="4200" u="sng">
                  <a:solidFill>
                    <a:schemeClr val="accent5"/>
                  </a:solidFill>
                </a:rPr>
                <a:t>analizlerini</a:t>
              </a:r>
              <a:r>
                <a:rPr sz="4200">
                  <a:solidFill>
                    <a:srgbClr val="5E5E5E"/>
                  </a:solidFill>
                </a:rPr>
                <a:t> </a:t>
              </a:r>
            </a:p>
            <a:p>
              <a:pPr lvl="4" algn="l">
                <a:defRPr sz="4600" b="1">
                  <a:ln w="12700" cap="flat">
                    <a:solidFill>
                      <a:srgbClr val="000000"/>
                    </a:solidFill>
                    <a:prstDash val="solid"/>
                    <a:miter lim="400000"/>
                  </a:ln>
                  <a:solidFill>
                    <a:schemeClr val="accent6"/>
                  </a:solidFill>
                </a:defRPr>
              </a:pPr>
              <a:r>
                <a:rPr sz="4200">
                  <a:solidFill>
                    <a:srgbClr val="5E5E5E"/>
                  </a:solidFill>
                </a:rPr>
                <a:t>    yapmalıdır; </a:t>
              </a:r>
              <a:br>
                <a:rPr sz="4200">
                  <a:solidFill>
                    <a:srgbClr val="5E5E5E"/>
                  </a:solidFill>
                </a:rPr>
              </a:br>
              <a:r>
                <a:rPr sz="4200">
                  <a:solidFill>
                    <a:srgbClr val="5E5E5E"/>
                  </a:solidFill>
                </a:rPr>
                <a:t>e) bu </a:t>
              </a:r>
              <a:r>
                <a:rPr sz="4200" u="sng">
                  <a:solidFill>
                    <a:schemeClr val="accent5"/>
                  </a:solidFill>
                </a:rPr>
                <a:t>Standarda</a:t>
              </a:r>
              <a:r>
                <a:rPr sz="4200">
                  <a:solidFill>
                    <a:srgbClr val="5E5E5E"/>
                  </a:solidFill>
                </a:rPr>
                <a:t> ve</a:t>
              </a:r>
              <a:r>
                <a:rPr sz="4200">
                  <a:solidFill>
                    <a:schemeClr val="accent5"/>
                  </a:solidFill>
                </a:rPr>
                <a:t> </a:t>
              </a:r>
              <a:r>
                <a:rPr sz="4200" u="sng">
                  <a:solidFill>
                    <a:schemeClr val="accent5"/>
                  </a:solidFill>
                </a:rPr>
                <a:t>ilgili düzenleyici regülasyonlara</a:t>
              </a:r>
              <a:r>
                <a:rPr sz="4200">
                  <a:solidFill>
                    <a:srgbClr val="5E5E5E"/>
                  </a:solidFill>
                </a:rPr>
                <a:t> uyumluluğu gösterebilmek için    </a:t>
              </a:r>
            </a:p>
            <a:p>
              <a:pPr lvl="4" algn="l">
                <a:defRPr sz="4600" b="1">
                  <a:ln w="12700" cap="flat">
                    <a:solidFill>
                      <a:srgbClr val="000000"/>
                    </a:solidFill>
                    <a:prstDash val="solid"/>
                    <a:miter lim="400000"/>
                  </a:ln>
                  <a:solidFill>
                    <a:schemeClr val="accent6"/>
                  </a:solidFill>
                </a:defRPr>
              </a:pPr>
              <a:r>
                <a:rPr sz="4200">
                  <a:solidFill>
                    <a:srgbClr val="5E5E5E"/>
                  </a:solidFill>
                </a:rPr>
                <a:t>    gerekli </a:t>
              </a:r>
              <a:r>
                <a:rPr sz="4200" u="sng">
                  <a:solidFill>
                    <a:schemeClr val="accent5"/>
                  </a:solidFill>
                </a:rPr>
                <a:t>kayıtları</a:t>
              </a:r>
              <a:r>
                <a:rPr sz="4200">
                  <a:solidFill>
                    <a:srgbClr val="5E5E5E"/>
                  </a:solidFill>
                </a:rPr>
                <a:t> oluşturmalı ve saklamalıdır</a:t>
              </a:r>
              <a:r>
                <a:rPr sz="4200"/>
                <a:t> </a:t>
              </a:r>
              <a:r>
                <a:rPr sz="4200">
                  <a:solidFill>
                    <a:srgbClr val="5E5E5E"/>
                  </a:solidFill>
                </a:rPr>
                <a:t>(4.2.5’e bakınız).</a:t>
              </a:r>
              <a:r>
                <a:rPr>
                  <a:solidFill>
                    <a:srgbClr val="5E5E5E"/>
                  </a:solidFill>
                </a:rPr>
                <a:t> </a:t>
              </a:r>
              <a:endParaRPr sz="1200"/>
            </a:p>
          </p:txBody>
        </p:sp>
        <p:pic>
          <p:nvPicPr>
            <p:cNvPr id="355" name="ISO 13485:2016 — 4. MADDE — Kalite Yönetim Sistemi… ISO 13485:2016 — 4. MADDE — Kalite Yönetim Sistemi 4.1 Genel gereklilikler 4.1.3 Kuruluş, her bir KYS süreci için:           a)  süreçlerin çalıştırılması ve kontrol alında tutulmasını güvence altına al" descr="ISO 13485:2016 — 4. MADDE — Kalite Yönetim Sistemi… ISO 13485:2016 — 4. MADDE — Kalite Yönetim Sistemi 4.1 Genel gereklilikler 4.1.3 Kuruluş, her bir KYS süreci için:           a)  süreçlerin çalıştırılması ve kontrol alında tutulmasını güvence altına alacak     kriterleri ve yöntemleri belirlemelidir;  b) bu süreçlerin çalıştırılmasını ve izlenmesini desteklemek için gerekli kaynakların               ve bilginin bulunmasını güvence altına almalıdır;  c) bu süreçlerin planlanan sonuçlara erişebilmesini ve süreçlerin etkililiğinin      sürdürülmesini sağlamalıdır;  d) bu süreçleri izlemeli, uygun ölçümleri gerçekleştirmeli ve süreçlerin analizlerini     yapmalıdır;  e) bu Standarda ve ilgili düzenleyici regülasyonlara uyumluluğu gösterebilmek için        gerekli kayıtları oluşturmalı ve saklamalıdır (4.2.5’e bakınız). "/>
            <p:cNvPicPr>
              <a:picLocks/>
            </p:cNvPicPr>
            <p:nvPr/>
          </p:nvPicPr>
          <p:blipFill>
            <a:blip r:embed="rId2"/>
            <a:stretch>
              <a:fillRect/>
            </a:stretch>
          </p:blipFill>
          <p:spPr>
            <a:xfrm>
              <a:off x="-1" y="0"/>
              <a:ext cx="24002254" cy="10827932"/>
            </a:xfrm>
            <a:prstGeom prst="rect">
              <a:avLst/>
            </a:prstGeom>
            <a:effectLst/>
          </p:spPr>
        </p:pic>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 name="ISO 13485:2016 — 4. MADDE — Kalite Yönetim Sistemi…"/>
          <p:cNvGrpSpPr/>
          <p:nvPr/>
        </p:nvGrpSpPr>
        <p:grpSpPr>
          <a:xfrm>
            <a:off x="557903" y="2824089"/>
            <a:ext cx="23268193" cy="8491133"/>
            <a:chOff x="0" y="0"/>
            <a:chExt cx="23268192" cy="8491131"/>
          </a:xfrm>
        </p:grpSpPr>
        <p:sp>
          <p:nvSpPr>
            <p:cNvPr id="360" name="ISO 13485:2016 — 4. MADDE — Kalite Yönetim Sistemi…"/>
            <p:cNvSpPr txBox="1"/>
            <p:nvPr/>
          </p:nvSpPr>
          <p:spPr>
            <a:xfrm>
              <a:off x="215526" y="215526"/>
              <a:ext cx="22837140" cy="80600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t>ISO 13485:2016 — 4. MADDE — Kalite Yönetim Sistemi </a:t>
              </a:r>
            </a:p>
            <a:p>
              <a:pPr>
                <a:defRPr sz="4600" b="1">
                  <a:ln w="12700" cap="flat">
                    <a:solidFill>
                      <a:srgbClr val="000000"/>
                    </a:solidFill>
                    <a:prstDash val="solid"/>
                    <a:miter lim="400000"/>
                  </a:ln>
                  <a:solidFill>
                    <a:schemeClr val="accent2">
                      <a:hueOff val="192982"/>
                      <a:satOff val="17755"/>
                      <a:lumOff val="-28483"/>
                    </a:schemeClr>
                  </a:solidFill>
                </a:defRPr>
              </a:pPr>
              <a:endParaRPr/>
            </a:p>
            <a:p>
              <a:pPr algn="l">
                <a:defRPr sz="4600" b="1">
                  <a:ln w="12700" cap="flat">
                    <a:solidFill>
                      <a:srgbClr val="000000"/>
                    </a:solidFill>
                    <a:prstDash val="solid"/>
                    <a:miter lim="400000"/>
                  </a:ln>
                  <a:solidFill>
                    <a:schemeClr val="accent6"/>
                  </a:solidFill>
                </a:defRPr>
              </a:pPr>
              <a:r>
                <a:rPr sz="5300">
                  <a:solidFill>
                    <a:schemeClr val="accent2">
                      <a:hueOff val="192982"/>
                      <a:satOff val="17755"/>
                      <a:lumOff val="-28483"/>
                    </a:schemeClr>
                  </a:solidFill>
                </a:rPr>
                <a:t>4.1 Genel gereklilikler</a:t>
              </a:r>
              <a:br/>
              <a:r>
                <a:rPr>
                  <a:solidFill>
                    <a:schemeClr val="accent5">
                      <a:hueOff val="-152895"/>
                      <a:lumOff val="12368"/>
                    </a:schemeClr>
                  </a:solidFill>
                  <a:effectLst>
                    <a:outerShdw blurRad="12700" dist="63500" dir="18900000" rotWithShape="0">
                      <a:srgbClr val="000000"/>
                    </a:outerShdw>
                  </a:effectLst>
                </a:rPr>
                <a:t>4.1.4</a:t>
              </a:r>
              <a:r>
                <a:t> </a:t>
              </a:r>
              <a:r>
                <a:rPr>
                  <a:solidFill>
                    <a:srgbClr val="5E5E5E"/>
                  </a:solidFill>
                </a:rPr>
                <a:t>Kuruluş, </a:t>
              </a:r>
              <a:r>
                <a:rPr u="sng">
                  <a:solidFill>
                    <a:schemeClr val="accent5"/>
                  </a:solidFill>
                </a:rPr>
                <a:t>KYS süreçlerini bu uluslararası Standardın </a:t>
              </a:r>
              <a:r>
                <a:rPr sz="4200" u="sng">
                  <a:solidFill>
                    <a:schemeClr val="accent5"/>
                  </a:solidFill>
                </a:rPr>
                <a:t>ve ilgili düzenleyici </a:t>
              </a:r>
            </a:p>
            <a:p>
              <a:pPr algn="l">
                <a:defRPr sz="4600" b="1">
                  <a:ln w="12700" cap="flat">
                    <a:solidFill>
                      <a:srgbClr val="000000"/>
                    </a:solidFill>
                    <a:prstDash val="solid"/>
                    <a:miter lim="400000"/>
                  </a:ln>
                  <a:solidFill>
                    <a:schemeClr val="accent6"/>
                  </a:solidFill>
                </a:defRPr>
              </a:pPr>
              <a:r>
                <a:rPr sz="4200">
                  <a:solidFill>
                    <a:schemeClr val="accent5"/>
                  </a:solidFill>
                </a:rPr>
                <a:t>          </a:t>
              </a:r>
              <a:r>
                <a:rPr sz="4200" u="sng">
                  <a:solidFill>
                    <a:schemeClr val="accent5"/>
                  </a:solidFill>
                </a:rPr>
                <a:t>regülasyonların gerekliliklerine uygunluğu sağlayarak</a:t>
              </a:r>
              <a:r>
                <a:rPr sz="4200">
                  <a:solidFill>
                    <a:srgbClr val="5E5E5E"/>
                  </a:solidFill>
                </a:rPr>
                <a:t> yönetmelidir</a:t>
              </a:r>
              <a:r>
                <a:rPr>
                  <a:solidFill>
                    <a:srgbClr val="5E5E5E"/>
                  </a:solidFill>
                </a:rPr>
                <a:t>. </a:t>
              </a:r>
              <a:endParaRPr sz="2200">
                <a:solidFill>
                  <a:srgbClr val="5E5E5E"/>
                </a:solidFill>
              </a:endParaRPr>
            </a:p>
            <a:p>
              <a:pPr algn="l">
                <a:defRPr sz="4600" b="1">
                  <a:ln w="12700" cap="flat">
                    <a:solidFill>
                      <a:srgbClr val="000000"/>
                    </a:solidFill>
                    <a:prstDash val="solid"/>
                    <a:miter lim="400000"/>
                  </a:ln>
                  <a:solidFill>
                    <a:schemeClr val="accent6"/>
                  </a:solidFill>
                </a:defRPr>
              </a:pPr>
              <a:endParaRPr>
                <a:solidFill>
                  <a:srgbClr val="5E5E5E"/>
                </a:solidFill>
              </a:endParaRPr>
            </a:p>
            <a:p>
              <a:pPr algn="l">
                <a:defRPr sz="4600" b="1">
                  <a:ln w="12700" cap="flat">
                    <a:solidFill>
                      <a:srgbClr val="000000"/>
                    </a:solidFill>
                    <a:prstDash val="solid"/>
                    <a:miter lim="400000"/>
                  </a:ln>
                  <a:solidFill>
                    <a:schemeClr val="accent6"/>
                  </a:solidFill>
                </a:defRPr>
              </a:pPr>
              <a:r>
                <a:rPr u="sng">
                  <a:solidFill>
                    <a:schemeClr val="accent5"/>
                  </a:solidFill>
                </a:rPr>
                <a:t>Bu süreçlerde yapılacak değişikliklerin:</a:t>
              </a:r>
              <a:r>
                <a:rPr>
                  <a:solidFill>
                    <a:srgbClr val="5E5E5E"/>
                  </a:solidFill>
                </a:rPr>
                <a:t> </a:t>
              </a:r>
              <a:endParaRPr sz="1200">
                <a:solidFill>
                  <a:srgbClr val="5E5E5E"/>
                </a:solidFill>
              </a:endParaRPr>
            </a:p>
            <a:p>
              <a:pPr lvl="4" algn="l">
                <a:defRPr sz="4200" b="1">
                  <a:ln w="12700" cap="flat">
                    <a:solidFill>
                      <a:srgbClr val="000000"/>
                    </a:solidFill>
                    <a:prstDash val="solid"/>
                    <a:miter lim="400000"/>
                  </a:ln>
                  <a:solidFill>
                    <a:schemeClr val="accent6"/>
                  </a:solidFill>
                </a:defRPr>
              </a:pPr>
              <a:r>
                <a:rPr>
                  <a:solidFill>
                    <a:srgbClr val="5E5E5E"/>
                  </a:solidFill>
                </a:rPr>
                <a:t>a) </a:t>
              </a:r>
              <a:r>
                <a:rPr u="sng">
                  <a:solidFill>
                    <a:srgbClr val="5E5E5E"/>
                  </a:solidFill>
                </a:rPr>
                <a:t>KYS üzerindeki etkileri</a:t>
              </a:r>
              <a:r>
                <a:rPr>
                  <a:solidFill>
                    <a:srgbClr val="5E5E5E"/>
                  </a:solidFill>
                </a:rPr>
                <a:t> değerlendirilmelidir;</a:t>
              </a:r>
              <a:br>
                <a:rPr>
                  <a:solidFill>
                    <a:srgbClr val="5E5E5E"/>
                  </a:solidFill>
                </a:rPr>
              </a:br>
              <a:r>
                <a:rPr>
                  <a:solidFill>
                    <a:srgbClr val="5E5E5E"/>
                  </a:solidFill>
                </a:rPr>
                <a:t>b) </a:t>
              </a:r>
              <a:r>
                <a:rPr u="sng">
                  <a:solidFill>
                    <a:srgbClr val="5E5E5E"/>
                  </a:solidFill>
                </a:rPr>
                <a:t>KYS kapsamında üretilen tıbbi cihazlar üzerindeki etkileri</a:t>
              </a:r>
              <a:r>
                <a:rPr>
                  <a:solidFill>
                    <a:srgbClr val="5E5E5E"/>
                  </a:solidFill>
                </a:rPr>
                <a:t> değerlendirilmelidir;</a:t>
              </a:r>
              <a:br>
                <a:rPr>
                  <a:solidFill>
                    <a:srgbClr val="5E5E5E"/>
                  </a:solidFill>
                </a:rPr>
              </a:br>
              <a:r>
                <a:rPr>
                  <a:solidFill>
                    <a:srgbClr val="5E5E5E"/>
                  </a:solidFill>
                </a:rPr>
                <a:t>c) </a:t>
              </a:r>
              <a:r>
                <a:rPr u="sng">
                  <a:solidFill>
                    <a:srgbClr val="5E5E5E"/>
                  </a:solidFill>
                </a:rPr>
                <a:t>bu Standarda ve ilgili düzenleyici regülasyonlara uygunluğu</a:t>
              </a:r>
              <a:r>
                <a:rPr>
                  <a:solidFill>
                    <a:srgbClr val="5E5E5E"/>
                  </a:solidFill>
                </a:rPr>
                <a:t> kontrol edilmelidir.</a:t>
              </a:r>
              <a:r>
                <a:t> </a:t>
              </a:r>
              <a:br>
                <a:rPr sz="1200"/>
              </a:br>
              <a:endParaRPr sz="1200"/>
            </a:p>
          </p:txBody>
        </p:sp>
        <p:pic>
          <p:nvPicPr>
            <p:cNvPr id="359" name="ISO 13485:2016 — 4. MADDE — Kalite Yönetim Sistemi… ISO 13485:2016 — 4. MADDE — Kalite Yönetim Sistemi 4.1 Genel gereklilikler 4.1.4 Kuruluş, KYS süreçlerini bu uluslararası Standardın ve ilgili düzenleyici           regülasyonların gerekliliklerine uygu" descr="ISO 13485:2016 — 4. MADDE — Kalite Yönetim Sistemi… ISO 13485:2016 — 4. MADDE — Kalite Yönetim Sistemi 4.1 Genel gereklilikler 4.1.4 Kuruluş, KYS süreçlerini bu uluslararası Standardın ve ilgili düzenleyici           regülasyonların gerekliliklerine uygunluğu sağlayarak yönetmelidir. Bu süreçlerde yapılacak değişikliklerin: a) KYS üzerindeki etkileri değerlendirilmelidir; b) KYS kapsamında üretilen tıbbi cihazlar üzerindeki etkileri değerlendirilmelidir; c) bu Standarda ve ilgili düzenleyici regülasyonlara uygunluğu kontrol edilmelidir.  "/>
            <p:cNvPicPr>
              <a:picLocks/>
            </p:cNvPicPr>
            <p:nvPr/>
          </p:nvPicPr>
          <p:blipFill>
            <a:blip r:embed="rId2"/>
            <a:stretch>
              <a:fillRect/>
            </a:stretch>
          </p:blipFill>
          <p:spPr>
            <a:xfrm>
              <a:off x="0" y="0"/>
              <a:ext cx="23268193" cy="8491132"/>
            </a:xfrm>
            <a:prstGeom prst="rect">
              <a:avLst/>
            </a:prstGeom>
            <a:effectLst/>
          </p:spPr>
        </p:pic>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5" name="ISO 13485, yapılması öngörülen değişikliklerle ilgili olarak aşağıdakileri de kapsayan birçok gereklilik içermektedir:…"/>
          <p:cNvGrpSpPr/>
          <p:nvPr/>
        </p:nvGrpSpPr>
        <p:grpSpPr>
          <a:xfrm>
            <a:off x="906591" y="1020505"/>
            <a:ext cx="23137967" cy="12148732"/>
            <a:chOff x="0" y="0"/>
            <a:chExt cx="23137965" cy="12148731"/>
          </a:xfrm>
        </p:grpSpPr>
        <p:sp>
          <p:nvSpPr>
            <p:cNvPr id="364" name="ISO 13485, yapılması öngörülen değişikliklerle ilgili olarak aşağıdakileri de kapsayan birçok gereklilik içermektedir:…"/>
            <p:cNvSpPr txBox="1"/>
            <p:nvPr/>
          </p:nvSpPr>
          <p:spPr>
            <a:xfrm>
              <a:off x="215525" y="215526"/>
              <a:ext cx="22706916" cy="117176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4600" b="1">
                  <a:ln w="12700" cap="flat">
                    <a:solidFill>
                      <a:srgbClr val="000000"/>
                    </a:solidFill>
                    <a:prstDash val="solid"/>
                    <a:miter lim="400000"/>
                  </a:ln>
                  <a:solidFill>
                    <a:schemeClr val="accent6"/>
                  </a:solidFill>
                </a:defRPr>
              </a:pPr>
              <a:r>
                <a:rPr>
                  <a:solidFill>
                    <a:schemeClr val="accent2">
                      <a:hueOff val="192982"/>
                      <a:satOff val="17755"/>
                      <a:lumOff val="-28483"/>
                    </a:schemeClr>
                  </a:solidFill>
                </a:rPr>
                <a:t>ISO 13485, yapılması öngörülen değişikliklerle ilgili olarak aşağıdakileri de kapsayan birçok gereklilik içermektedir:</a:t>
              </a:r>
              <a:r>
                <a:t> </a:t>
              </a:r>
              <a:endParaRPr sz="1200"/>
            </a:p>
            <a:p>
              <a:pPr algn="l">
                <a:defRPr sz="4600" b="1">
                  <a:ln w="12700" cap="flat">
                    <a:solidFill>
                      <a:srgbClr val="000000"/>
                    </a:solidFill>
                    <a:prstDash val="solid"/>
                    <a:miter lim="400000"/>
                  </a:ln>
                </a:defRPr>
              </a:pPr>
              <a:r>
                <a:rPr sz="4200"/>
                <a:t>● </a:t>
              </a:r>
              <a:r>
                <a:rPr sz="4200" u="sng">
                  <a:solidFill>
                    <a:schemeClr val="accent5"/>
                  </a:solidFill>
                </a:rPr>
                <a:t>Belgeler</a:t>
              </a:r>
              <a:r>
                <a:rPr sz="4200"/>
                <a:t> üzerindeki değişiklikler (4.2.4); </a:t>
              </a:r>
              <a:br>
                <a:rPr sz="4200"/>
              </a:br>
              <a:r>
                <a:rPr sz="4200"/>
                <a:t>● </a:t>
              </a:r>
              <a:r>
                <a:rPr sz="4200" u="sng">
                  <a:solidFill>
                    <a:schemeClr val="accent5"/>
                  </a:solidFill>
                </a:rPr>
                <a:t>Kayıtlar</a:t>
              </a:r>
              <a:r>
                <a:rPr sz="4200"/>
                <a:t> üzerindeki değişiklikler (4.2.5); </a:t>
              </a:r>
              <a:br>
                <a:rPr sz="4200"/>
              </a:br>
              <a:r>
                <a:rPr sz="4200"/>
                <a:t>● </a:t>
              </a:r>
              <a:r>
                <a:rPr sz="4200" u="sng">
                  <a:solidFill>
                    <a:schemeClr val="accent5"/>
                  </a:solidFill>
                </a:rPr>
                <a:t>KYS planları</a:t>
              </a:r>
              <a:r>
                <a:rPr sz="4200"/>
                <a:t> üzerindeki değişiklikler (5.4.2); </a:t>
              </a:r>
              <a:br>
                <a:rPr sz="4200"/>
              </a:br>
              <a:r>
                <a:rPr sz="4200"/>
                <a:t>● Yönetimin gözden geçirme süreci dahil, </a:t>
              </a:r>
              <a:r>
                <a:rPr sz="4200" u="sng">
                  <a:solidFill>
                    <a:schemeClr val="accent5"/>
                  </a:solidFill>
                </a:rPr>
                <a:t>Üst Yönetimin değişikliklerin yönetilmesi için </a:t>
              </a:r>
            </a:p>
            <a:p>
              <a:pPr algn="l">
                <a:defRPr sz="4600" b="1">
                  <a:ln w="12700" cap="flat">
                    <a:solidFill>
                      <a:srgbClr val="000000"/>
                    </a:solidFill>
                    <a:prstDash val="solid"/>
                    <a:miter lim="400000"/>
                  </a:ln>
                </a:defRPr>
              </a:pPr>
              <a:r>
                <a:rPr sz="4200">
                  <a:solidFill>
                    <a:schemeClr val="accent5"/>
                  </a:solidFill>
                </a:rPr>
                <a:t>    </a:t>
              </a:r>
              <a:r>
                <a:rPr sz="4200" u="sng">
                  <a:solidFill>
                    <a:schemeClr val="accent5"/>
                  </a:solidFill>
                </a:rPr>
                <a:t>sorumluluğu</a:t>
              </a:r>
              <a:r>
                <a:rPr sz="4200"/>
                <a:t> (5.4.2; 5.6.1);</a:t>
              </a:r>
              <a:r>
                <a:t> </a:t>
              </a:r>
              <a:br/>
              <a:r>
                <a:rPr sz="4200"/>
                <a:t>● </a:t>
              </a:r>
              <a:r>
                <a:rPr sz="4200" u="sng">
                  <a:solidFill>
                    <a:schemeClr val="accent5"/>
                  </a:solidFill>
                </a:rPr>
                <a:t>Değişen</a:t>
              </a:r>
              <a:r>
                <a:rPr sz="4200"/>
                <a:t> ya da </a:t>
              </a:r>
              <a:r>
                <a:rPr sz="4200" u="sng">
                  <a:solidFill>
                    <a:schemeClr val="accent5"/>
                  </a:solidFill>
                </a:rPr>
                <a:t>yeni düzenleyici gerekliliklerin</a:t>
              </a:r>
              <a:r>
                <a:rPr sz="4200"/>
                <a:t> getirdiği değişiklikler </a:t>
              </a:r>
              <a:r>
                <a:t>(5.6.3); </a:t>
              </a:r>
              <a:br/>
              <a:r>
                <a:rPr sz="4200"/>
                <a:t>● </a:t>
              </a:r>
              <a:r>
                <a:rPr u="sng">
                  <a:solidFill>
                    <a:schemeClr val="accent5"/>
                  </a:solidFill>
                </a:rPr>
                <a:t>Müşteri gereklilikleri</a:t>
              </a:r>
              <a:r>
                <a:t> </a:t>
              </a:r>
              <a:r>
                <a:rPr sz="4200"/>
                <a:t>üzerindeki değişiklikler</a:t>
              </a:r>
              <a:r>
                <a:t> (7.2.2); </a:t>
              </a:r>
              <a:br/>
              <a:r>
                <a:rPr sz="4200"/>
                <a:t>● </a:t>
              </a:r>
              <a:r>
                <a:rPr u="sng">
                  <a:solidFill>
                    <a:schemeClr val="accent5"/>
                  </a:solidFill>
                </a:rPr>
                <a:t>Tasarım ve Geliştirme süreçleri</a:t>
              </a:r>
              <a:r>
                <a:t> üzerinde yapılan değişiklikler (7.3.9); </a:t>
              </a:r>
              <a:br/>
              <a:r>
                <a:rPr sz="4200"/>
                <a:t>● </a:t>
              </a:r>
              <a:r>
                <a:rPr u="sng">
                  <a:solidFill>
                    <a:schemeClr val="accent5"/>
                  </a:solidFill>
                </a:rPr>
                <a:t>Satın alınan ürün</a:t>
              </a:r>
              <a:r>
                <a:t> üzerindeki değişiklikler (7.4); </a:t>
              </a:r>
              <a:br/>
              <a:r>
                <a:rPr sz="4200"/>
                <a:t>● </a:t>
              </a:r>
              <a:r>
                <a:t>Değişikliklerin </a:t>
              </a:r>
              <a:r>
                <a:rPr u="sng">
                  <a:solidFill>
                    <a:schemeClr val="accent5"/>
                  </a:solidFill>
                </a:rPr>
                <a:t>geçerliliğinin doğrulanması</a:t>
              </a:r>
              <a:r>
                <a:t> (7.5.6, 7.5.7); </a:t>
              </a:r>
              <a:br/>
              <a:r>
                <a:rPr sz="4200"/>
                <a:t>● </a:t>
              </a:r>
              <a:r>
                <a:rPr u="sng">
                  <a:solidFill>
                    <a:schemeClr val="accent5"/>
                  </a:solidFill>
                </a:rPr>
                <a:t>Değişiklik yapma gereğinin</a:t>
              </a:r>
              <a:r>
                <a:t> tanımlanması (8.5.1). </a:t>
              </a:r>
              <a:br/>
              <a:endParaRPr/>
            </a:p>
            <a:p>
              <a:pPr algn="l">
                <a:defRPr sz="4600" b="1">
                  <a:ln w="12700" cap="flat">
                    <a:solidFill>
                      <a:srgbClr val="000000"/>
                    </a:solidFill>
                    <a:prstDash val="solid"/>
                    <a:miter lim="400000"/>
                  </a:ln>
                  <a:solidFill>
                    <a:schemeClr val="accent6"/>
                  </a:solidFill>
                </a:defRPr>
              </a:pPr>
              <a:r>
                <a:rPr u="sng">
                  <a:solidFill>
                    <a:schemeClr val="accent1"/>
                  </a:solidFill>
                </a:rPr>
                <a:t>Düzenleyici gerekliliklerin kapsamına girmesi ve değişikliğin önem derecesine bağlı olarak, Kuruluşun değişikliği bildirme zorunluluğu bulunabilir</a:t>
              </a:r>
              <a:r>
                <a:rPr>
                  <a:solidFill>
                    <a:schemeClr val="accent1"/>
                  </a:solidFill>
                </a:rPr>
                <a:t> (7.2.3’e bkz.).</a:t>
              </a:r>
              <a:r>
                <a:rPr>
                  <a:solidFill>
                    <a:srgbClr val="5E5E5E"/>
                  </a:solidFill>
                </a:rPr>
                <a:t> </a:t>
              </a:r>
              <a:endParaRPr sz="1200"/>
            </a:p>
          </p:txBody>
        </p:sp>
        <p:pic>
          <p:nvPicPr>
            <p:cNvPr id="363" name="ISO 13485, yapılması öngörülen değişikliklerle ilgili olarak aşağıdakileri de kapsayan birçok gereklilik içermektedir:… ISO 13485, yapılması öngörülen değişikliklerle ilgili olarak aşağıdakileri de kapsayan birçok gereklilik içermektedir: ● Belgeler üzer" descr="ISO 13485, yapılması öngörülen değişikliklerle ilgili olarak aşağıdakileri de kapsayan birçok gereklilik içermektedir:… ISO 13485, yapılması öngörülen değişikliklerle ilgili olarak aşağıdakileri de kapsayan birçok gereklilik içermektedir: ● Belgeler üzerindeki değişiklikler (4.2.4);  ● Kayıtlar üzerindeki değişiklikler (4.2.5);  ● KYS planları üzerindeki değişiklikler (5.4.2);  ● Yönetimin gözden geçirme süreci dahil, Üst Yönetimin değişikliklerin yönetilmesi için     sorumluluğu (5.4.2; 5.6.1);  ● Değişen ya da yeni düzenleyici gerekliliklerin getirdiği değişiklikler (5.6.3);  ● Müşteri gereklilikleri üzerindeki değişiklikler (7.2.2);  ● Tasarım ve Geliştirme süreçleri üzerinde yapılan değişiklikler (7.3.9);  ● Satın alınan ürün üzerindeki değişiklikler (7.4);  ● Değişikliklerin geçerliliğinin doğrulanması (7.5.6, 7.5.7);  ● Değişiklik yapma gereğinin tanımlanması (8.5.1).  Düzenleyici gerekliliklerin kapsamına girmesi ve değişikliğin önem derecesine bağlı olarak, Kuruluşun değişikliği bildirme zorunluluğu bulunabilir (7.2.3’e bkz.). "/>
            <p:cNvPicPr>
              <a:picLocks/>
            </p:cNvPicPr>
            <p:nvPr/>
          </p:nvPicPr>
          <p:blipFill>
            <a:blip r:embed="rId2"/>
            <a:stretch>
              <a:fillRect/>
            </a:stretch>
          </p:blipFill>
          <p:spPr>
            <a:xfrm>
              <a:off x="0" y="0"/>
              <a:ext cx="23137967" cy="12148732"/>
            </a:xfrm>
            <a:prstGeom prst="rect">
              <a:avLst/>
            </a:prstGeom>
            <a:effectLst/>
          </p:spPr>
        </p:pic>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MDR - ISO 13485:2016 BÜTÜNLEŞMESİ"/>
          <p:cNvSpPr txBox="1">
            <a:spLocks noGrp="1"/>
          </p:cNvSpPr>
          <p:nvPr>
            <p:ph type="title"/>
          </p:nvPr>
        </p:nvSpPr>
        <p:spPr>
          <a:prstGeom prst="rect">
            <a:avLst/>
          </a:prstGeom>
        </p:spPr>
        <p:txBody>
          <a:bodyPr/>
          <a:lstStyle/>
          <a:p>
            <a:r>
              <a:t>MDR - ISO 13485:2016 BÜTÜNLEŞMESİ</a:t>
            </a:r>
          </a:p>
        </p:txBody>
      </p:sp>
      <p:sp>
        <p:nvSpPr>
          <p:cNvPr id="368" name="Tıbbi cihazlarınızla ilgili DEĞİŞİKLİKLER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0400">
              <a:defRPr sz="4480">
                <a:solidFill>
                  <a:schemeClr val="accent1"/>
                </a:solidFill>
              </a:defRPr>
            </a:pPr>
            <a:r>
              <a:t>Tıbbi cihazlarınızla ilgili </a:t>
            </a:r>
            <a:r>
              <a:rPr u="sng">
                <a:ln w="12700" cap="flat">
                  <a:solidFill>
                    <a:srgbClr val="000000"/>
                  </a:solidFill>
                  <a:prstDash val="solid"/>
                  <a:miter lim="400000"/>
                </a:ln>
              </a:rPr>
              <a:t>DEĞİŞİKLİKLERİ</a:t>
            </a:r>
            <a:r>
              <a:t> ‘EU 2017/745’e uygun olarak </a:t>
            </a:r>
            <a:r>
              <a:rPr cap="all">
                <a:ln w="12700" cap="flat">
                  <a:solidFill>
                    <a:srgbClr val="000000"/>
                  </a:solidFill>
                  <a:prstDash val="solid"/>
                  <a:miter lim="400000"/>
                </a:ln>
              </a:rPr>
              <a:t>YÖNetİn</a:t>
            </a:r>
            <a:r>
              <a:t>.</a:t>
            </a:r>
          </a:p>
        </p:txBody>
      </p:sp>
      <p:sp>
        <p:nvSpPr>
          <p:cNvPr id="369" name="MDR, Article 10 General obligations of manufacturers (Clause 9/Paragraph 1)…"/>
          <p:cNvSpPr txBox="1">
            <a:spLocks noGrp="1"/>
          </p:cNvSpPr>
          <p:nvPr>
            <p:ph type="body" idx="1"/>
          </p:nvPr>
        </p:nvSpPr>
        <p:spPr>
          <a:xfrm>
            <a:off x="1206500" y="3727804"/>
            <a:ext cx="21971000" cy="9603740"/>
          </a:xfrm>
          <a:prstGeom prst="rect">
            <a:avLst/>
          </a:prstGeom>
          <a:ln w="9525">
            <a:round/>
          </a:ln>
        </p:spPr>
        <p:txBody>
          <a:bodyPr/>
          <a:lstStyle/>
          <a:p>
            <a:pPr marL="603504" indent="-603504" defTabSz="2413955">
              <a:spcBef>
                <a:spcPts val="4400"/>
              </a:spcBef>
              <a:defRPr sz="5346" b="1">
                <a:solidFill>
                  <a:schemeClr val="accent6">
                    <a:satOff val="-16844"/>
                    <a:lumOff val="-30747"/>
                  </a:schemeClr>
                </a:solidFill>
              </a:defRPr>
            </a:pPr>
            <a:r>
              <a:t>MDR, Article 10 General obligations of manufacturers (</a:t>
            </a:r>
            <a:r>
              <a:rPr u="sng"/>
              <a:t>Clause 9/Paragraph 1</a:t>
            </a:r>
            <a:r>
              <a:t>)</a:t>
            </a:r>
            <a:endParaRPr b="0"/>
          </a:p>
          <a:p>
            <a:pPr marL="603504" indent="-603504" defTabSz="2413955">
              <a:spcBef>
                <a:spcPts val="4400"/>
              </a:spcBef>
              <a:defRPr sz="6039" b="1">
                <a:solidFill>
                  <a:srgbClr val="5E5E5E"/>
                </a:solidFill>
              </a:defRPr>
            </a:pPr>
            <a:r>
              <a:t>Bu konu, Standardın ‘</a:t>
            </a:r>
            <a:r>
              <a:rPr u="sng">
                <a:solidFill>
                  <a:schemeClr val="accent1"/>
                </a:solidFill>
              </a:rPr>
              <a:t>7.3.9 —Tasarım ve Geliştirme Değişikliklerinin Yönetilmesi</a:t>
            </a:r>
            <a:r>
              <a:t>’ maddesinde düzenlenmiştir.</a:t>
            </a:r>
          </a:p>
          <a:p>
            <a:pPr marL="603504" indent="-603504" defTabSz="2413955">
              <a:spcBef>
                <a:spcPts val="4400"/>
              </a:spcBef>
              <a:defRPr sz="6039" b="1">
                <a:solidFill>
                  <a:srgbClr val="5E5E5E"/>
                </a:solidFill>
              </a:defRPr>
            </a:pPr>
            <a:r>
              <a:t>Aynı konuya </a:t>
            </a:r>
            <a:r>
              <a:rPr u="sng">
                <a:solidFill>
                  <a:schemeClr val="accent1"/>
                </a:solidFill>
              </a:rPr>
              <a:t>MDR 10. Maddede</a:t>
            </a:r>
            <a:r>
              <a:t> de atıfta bulunulduğu için ‘</a:t>
            </a:r>
            <a:r>
              <a:rPr u="sng">
                <a:ln w="12700" cap="flat">
                  <a:solidFill>
                    <a:srgbClr val="000000"/>
                  </a:solidFill>
                  <a:prstDash val="solid"/>
                  <a:miter lim="400000"/>
                </a:ln>
                <a:effectLst>
                  <a:outerShdw blurRad="12573" dist="62864" dir="18900000" rotWithShape="0">
                    <a:srgbClr val="000000"/>
                  </a:outerShdw>
                </a:effectLst>
              </a:rPr>
              <a:t>Avrupa standartlarındaki değişikliklerin yönetilmesini</a:t>
            </a:r>
            <a:r>
              <a:t>’ ve ‘</a:t>
            </a:r>
            <a:r>
              <a:rPr u="sng">
                <a:ln w="12700" cap="flat">
                  <a:solidFill>
                    <a:srgbClr val="000000"/>
                  </a:solidFill>
                  <a:prstDash val="solid"/>
                  <a:miter lim="400000"/>
                </a:ln>
                <a:effectLst>
                  <a:outerShdw blurRad="12573" dist="62864" dir="18900000" rotWithShape="0">
                    <a:srgbClr val="000000"/>
                  </a:outerShdw>
                </a:effectLst>
              </a:rPr>
              <a:t>Uygunluk Deklerasyonunun güncellenmesini</a:t>
            </a:r>
            <a:r>
              <a:t>’ de içeren </a:t>
            </a:r>
            <a:r>
              <a:rPr u="sng">
                <a:ln w="12700" cap="flat">
                  <a:solidFill>
                    <a:srgbClr val="000000"/>
                  </a:solidFill>
                  <a:prstDash val="solid"/>
                  <a:miter lim="400000"/>
                </a:ln>
              </a:rPr>
              <a:t>özgün bir prosedür</a:t>
            </a:r>
            <a:r>
              <a:t> hazırlanması gerekmektedir.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MDR - ISO 13485:2016 BÜTÜNLEŞMESİ"/>
          <p:cNvSpPr txBox="1">
            <a:spLocks noGrp="1"/>
          </p:cNvSpPr>
          <p:nvPr>
            <p:ph type="title"/>
          </p:nvPr>
        </p:nvSpPr>
        <p:spPr>
          <a:prstGeom prst="rect">
            <a:avLst/>
          </a:prstGeom>
        </p:spPr>
        <p:txBody>
          <a:bodyPr/>
          <a:lstStyle/>
          <a:p>
            <a:r>
              <a:t>MDR - ISO 13485:2016 BÜTÜNLEŞMESİ</a:t>
            </a:r>
          </a:p>
        </p:txBody>
      </p:sp>
      <p:sp>
        <p:nvSpPr>
          <p:cNvPr id="372" name="‘EU 2017/745’e uygun bir KYS KURUn ve ÇALIŞTIR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2017/745’e uygun </a:t>
            </a:r>
            <a:r>
              <a:rPr u="sng">
                <a:ln w="12700" cap="flat">
                  <a:solidFill>
                    <a:srgbClr val="000000"/>
                  </a:solidFill>
                  <a:prstDash val="solid"/>
                  <a:miter lim="400000"/>
                </a:ln>
              </a:rPr>
              <a:t>bir KYS</a:t>
            </a:r>
            <a:r>
              <a:rPr u="sng"/>
              <a:t> </a:t>
            </a:r>
            <a:r>
              <a:rPr u="sng" cap="all">
                <a:ln w="12700" cap="flat">
                  <a:solidFill>
                    <a:srgbClr val="000000"/>
                  </a:solidFill>
                  <a:prstDash val="solid"/>
                  <a:miter lim="400000"/>
                </a:ln>
              </a:rPr>
              <a:t>KURUn</a:t>
            </a:r>
            <a:r>
              <a:t> ve </a:t>
            </a:r>
            <a:r>
              <a:rPr u="sng" cap="all">
                <a:ln w="12700" cap="flat">
                  <a:solidFill>
                    <a:srgbClr val="000000"/>
                  </a:solidFill>
                  <a:prstDash val="solid"/>
                  <a:miter lim="400000"/>
                </a:ln>
              </a:rPr>
              <a:t>ÇALIŞTIRIn</a:t>
            </a:r>
            <a:r>
              <a:t>.</a:t>
            </a:r>
          </a:p>
        </p:txBody>
      </p:sp>
      <p:sp>
        <p:nvSpPr>
          <p:cNvPr id="373" name="MDR, Article 10 General obligations of manufacturers (Clause 9)…"/>
          <p:cNvSpPr txBox="1">
            <a:spLocks noGrp="1"/>
          </p:cNvSpPr>
          <p:nvPr>
            <p:ph type="body" sz="half" idx="1"/>
          </p:nvPr>
        </p:nvSpPr>
        <p:spPr>
          <a:xfrm>
            <a:off x="1206500" y="3727804"/>
            <a:ext cx="21971000" cy="4485243"/>
          </a:xfrm>
          <a:prstGeom prst="rect">
            <a:avLst/>
          </a:prstGeom>
          <a:ln w="9525">
            <a:round/>
          </a:ln>
        </p:spPr>
        <p:txBody>
          <a:bodyPr/>
          <a:lstStyle/>
          <a:p>
            <a:pPr marL="536447" indent="-536447" defTabSz="2145738">
              <a:spcBef>
                <a:spcPts val="3900"/>
              </a:spcBef>
              <a:defRPr sz="4224" b="1">
                <a:solidFill>
                  <a:schemeClr val="accent6">
                    <a:satOff val="-16844"/>
                    <a:lumOff val="-30747"/>
                  </a:schemeClr>
                </a:solidFill>
              </a:defRPr>
            </a:pPr>
            <a:r>
              <a:t>MDR, Article 10 General obligations of manufacturers (Clause 9)</a:t>
            </a:r>
            <a:endParaRPr b="0"/>
          </a:p>
          <a:p>
            <a:pPr marL="536447" indent="-536447" defTabSz="2145738">
              <a:spcBef>
                <a:spcPts val="3900"/>
              </a:spcBef>
              <a:defRPr sz="4224" b="1">
                <a:solidFill>
                  <a:srgbClr val="5E5E5E"/>
                </a:solidFill>
              </a:defRPr>
            </a:pPr>
            <a:r>
              <a:rPr b="0"/>
              <a:t>‘‘</a:t>
            </a:r>
            <a:r>
              <a:t>… Manufacturers of devices, other than investigational devices, </a:t>
            </a:r>
            <a:r>
              <a:rPr u="sng">
                <a:ln w="12700" cap="flat">
                  <a:solidFill>
                    <a:srgbClr val="000000"/>
                  </a:solidFill>
                  <a:prstDash val="solid"/>
                  <a:miter lim="400000"/>
                </a:ln>
                <a:solidFill>
                  <a:schemeClr val="accent1"/>
                </a:solidFill>
              </a:rPr>
              <a:t>shall establish, document, implement, maintain, keep up to date and continually improve a Quality Management System</a:t>
            </a:r>
            <a:r>
              <a:t> that shall ensure compliance with this Regulation in the most effective manner and </a:t>
            </a:r>
            <a:r>
              <a:rPr>
                <a:ln w="12700" cap="flat">
                  <a:solidFill>
                    <a:srgbClr val="000000"/>
                  </a:solidFill>
                  <a:prstDash val="solid"/>
                  <a:miter lim="400000"/>
                </a:ln>
                <a:solidFill>
                  <a:schemeClr val="accent1"/>
                </a:solidFill>
              </a:rPr>
              <a:t>in a manner that is proportionate to the risk class and the type of device.’’ </a:t>
            </a:r>
          </a:p>
        </p:txBody>
      </p:sp>
      <p:grpSp>
        <p:nvGrpSpPr>
          <p:cNvPr id="376" name="TCY, 10. Madde — Üreticilerin Genel Yükümlülükleri (9. Bent)…"/>
          <p:cNvGrpSpPr/>
          <p:nvPr/>
        </p:nvGrpSpPr>
        <p:grpSpPr>
          <a:xfrm>
            <a:off x="1026894" y="8345405"/>
            <a:ext cx="22330212" cy="4844453"/>
            <a:chOff x="0" y="0"/>
            <a:chExt cx="22330210" cy="4844451"/>
          </a:xfrm>
        </p:grpSpPr>
        <p:sp>
          <p:nvSpPr>
            <p:cNvPr id="375" name="TCY, 10. Madde — Üreticilerin Genel Yükümlülükleri (9.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a:t>
              </a:r>
              <a:endParaRPr b="0"/>
            </a:p>
            <a:p>
              <a:pPr marL="609600" indent="-609600" algn="l">
                <a:lnSpc>
                  <a:spcPct val="90000"/>
                </a:lnSpc>
                <a:spcBef>
                  <a:spcPts val="4500"/>
                </a:spcBef>
                <a:buSzPct val="123000"/>
                <a:buChar char="•"/>
                <a:defRPr sz="4800" b="1"/>
              </a:pPr>
              <a:r>
                <a:t>‘‘… Tıbbi cihaz üreticileri, </a:t>
              </a:r>
              <a:r>
                <a:rPr u="sng">
                  <a:ln w="12700" cap="flat">
                    <a:solidFill>
                      <a:srgbClr val="000000"/>
                    </a:solidFill>
                    <a:prstDash val="solid"/>
                    <a:miter lim="400000"/>
                  </a:ln>
                  <a:solidFill>
                    <a:schemeClr val="accent1"/>
                  </a:solidFill>
                </a:rPr>
                <a:t>cihazın risk sınıfı ve tipiyle orantılı olacak şekilde</a:t>
              </a:r>
              <a:r>
                <a:t> bu Yönetmeliğe uygunluğu sağlayan, en etkili olacak biçimde </a:t>
              </a:r>
              <a:r>
                <a:rPr u="sng">
                  <a:ln w="12700" cap="flat">
                    <a:solidFill>
                      <a:srgbClr val="000000"/>
                    </a:solidFill>
                    <a:prstDash val="solid"/>
                    <a:miter lim="400000"/>
                  </a:ln>
                  <a:solidFill>
                    <a:schemeClr val="accent1"/>
                  </a:solidFill>
                </a:rPr>
                <a:t>bir Kalite Yönetim Sistemi kurar, belgeler, uygular, sürdürür, güncel tutar ve sürekli olarak geliştirir.’’</a:t>
              </a:r>
              <a:r>
                <a:t> </a:t>
              </a:r>
            </a:p>
          </p:txBody>
        </p:sp>
        <p:pic>
          <p:nvPicPr>
            <p:cNvPr id="374" name="TCY, 10. Madde — Üreticilerin Genel Yükümlülükleri (9. Bent)… TCY, 10. Madde — Üreticilerin Genel Yükümlülükleri (9. Bent)‘‘… Tıbbi cihaz üreticileri, cihazın risk sınıfı ve tipiyle orantılı olacak şekilde bu Yönetmeliğe uygunluğu sağlayan, en etkili ola" descr="TCY, 10. Madde — Üreticilerin Genel Yükümlülükleri (9. Bent)… TCY, 10. Madde — Üreticilerin Genel Yükümlülükleri (9. Bent)‘‘… Tıbbi cihaz üreticileri, cihazın risk sınıfı ve tipiyle orantılı olacak şekilde bu Yönetmeliğe uygunluğu sağlayan, en etkili olacak biçimde bir Kalite Yönetim Sistemi kurar, belgeler, uygular, sürdürür, güncel tutar ve sürekli olarak geliştirir.’’ "/>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MDR - ISO 13485:2016 BÜTÜNLEŞMESİ"/>
          <p:cNvSpPr txBox="1">
            <a:spLocks noGrp="1"/>
          </p:cNvSpPr>
          <p:nvPr>
            <p:ph type="title"/>
          </p:nvPr>
        </p:nvSpPr>
        <p:spPr>
          <a:prstGeom prst="rect">
            <a:avLst/>
          </a:prstGeom>
        </p:spPr>
        <p:txBody>
          <a:bodyPr/>
          <a:lstStyle/>
          <a:p>
            <a:r>
              <a:t>MDR - ISO 13485:2016 BÜTÜNLEŞMESİ</a:t>
            </a:r>
          </a:p>
        </p:txBody>
      </p:sp>
      <p:sp>
        <p:nvSpPr>
          <p:cNvPr id="379" name="Tıbbi cihazlarınızla ilgili DEĞİŞİKLİKLER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0400">
              <a:defRPr sz="4480">
                <a:solidFill>
                  <a:schemeClr val="accent1"/>
                </a:solidFill>
              </a:defRPr>
            </a:pPr>
            <a:r>
              <a:t>Tıbbi cihazlarınızla ilgili </a:t>
            </a:r>
            <a:r>
              <a:rPr u="sng">
                <a:ln w="12700" cap="flat">
                  <a:solidFill>
                    <a:srgbClr val="000000"/>
                  </a:solidFill>
                  <a:prstDash val="solid"/>
                  <a:miter lim="400000"/>
                </a:ln>
              </a:rPr>
              <a:t>DEĞİŞİKLİKLERİ</a:t>
            </a:r>
            <a:r>
              <a:t> ‘EU 2017/745’e uygun olarak </a:t>
            </a:r>
            <a:r>
              <a:rPr cap="all">
                <a:ln w="12700" cap="flat">
                  <a:solidFill>
                    <a:srgbClr val="000000"/>
                  </a:solidFill>
                  <a:prstDash val="solid"/>
                  <a:miter lim="400000"/>
                </a:ln>
              </a:rPr>
              <a:t>YÖNetİn</a:t>
            </a:r>
            <a:r>
              <a:t>.</a:t>
            </a:r>
          </a:p>
        </p:txBody>
      </p:sp>
      <p:sp>
        <p:nvSpPr>
          <p:cNvPr id="380" name="MDR, Article 10 General obligations of manufacturers (Clause 9/Paragraph 1)…"/>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560831" indent="-560831" defTabSz="2243271">
              <a:spcBef>
                <a:spcPts val="4100"/>
              </a:spcBef>
              <a:defRPr sz="4416" b="1">
                <a:solidFill>
                  <a:schemeClr val="accent6">
                    <a:satOff val="-16844"/>
                    <a:lumOff val="-30747"/>
                  </a:schemeClr>
                </a:solidFill>
              </a:defRPr>
            </a:pPr>
            <a:r>
              <a:t>MDR, Article 10 General obligations of manufacturers (</a:t>
            </a:r>
            <a:r>
              <a:rPr u="sng"/>
              <a:t>Clause 9/Paragraph 1</a:t>
            </a:r>
            <a:r>
              <a:t>)</a:t>
            </a:r>
            <a:endParaRPr b="0"/>
          </a:p>
          <a:p>
            <a:pPr marL="560831" indent="-560831" defTabSz="2243271">
              <a:spcBef>
                <a:spcPts val="4100"/>
              </a:spcBef>
              <a:defRPr sz="4416" b="1">
                <a:solidFill>
                  <a:schemeClr val="accent1">
                    <a:hueOff val="114395"/>
                    <a:lumOff val="-24975"/>
                  </a:schemeClr>
                </a:solidFill>
              </a:defRPr>
            </a:pPr>
            <a:r>
              <a:t>Birinci paragrafın </a:t>
            </a:r>
            <a:r>
              <a:rPr u="sng">
                <a:ln w="12700" cap="flat">
                  <a:solidFill>
                    <a:srgbClr val="000000"/>
                  </a:solidFill>
                  <a:prstDash val="solid"/>
                  <a:miter lim="400000"/>
                </a:ln>
                <a:solidFill>
                  <a:schemeClr val="accent4">
                    <a:hueOff val="348544"/>
                    <a:lumOff val="7139"/>
                  </a:schemeClr>
                </a:solidFill>
                <a:effectLst>
                  <a:outerShdw blurRad="11684" dist="58420" dir="18900000" rotWithShape="0">
                    <a:srgbClr val="000000"/>
                  </a:outerShdw>
                </a:effectLst>
              </a:rPr>
              <a:t>ikinci yarısı</a:t>
            </a:r>
            <a:r>
              <a:t> ise belgelendirilmesi gereken bir ‘KALİTE YÖNETİM SİSTEMİ’ kurulmasını ve çalıştırılmasını istemektedir.</a:t>
            </a:r>
          </a:p>
          <a:p>
            <a:pPr marL="560831" indent="-560831" defTabSz="2243271">
              <a:spcBef>
                <a:spcPts val="4100"/>
              </a:spcBef>
              <a:defRPr sz="4416" b="1">
                <a:solidFill>
                  <a:schemeClr val="accent1">
                    <a:hueOff val="114395"/>
                    <a:lumOff val="-24975"/>
                  </a:schemeClr>
                </a:solidFill>
              </a:defRPr>
            </a:pPr>
            <a:r>
              <a:t>Üreticinin kurduğu </a:t>
            </a:r>
            <a:r>
              <a:rPr>
                <a:ln w="12700" cap="flat">
                  <a:solidFill>
                    <a:srgbClr val="000000"/>
                  </a:solidFill>
                  <a:prstDash val="solid"/>
                  <a:miter lim="400000"/>
                </a:ln>
                <a:solidFill>
                  <a:schemeClr val="accent1"/>
                </a:solidFill>
              </a:rPr>
              <a:t>Kalite Yönetim Sistemi</a:t>
            </a:r>
            <a:r>
              <a:t>’nin üretilmekte olan tıbbi cihazların ‘</a:t>
            </a:r>
            <a:r>
              <a:rPr u="sng">
                <a:ln w="12700" cap="flat">
                  <a:solidFill>
                    <a:srgbClr val="000000"/>
                  </a:solidFill>
                  <a:prstDash val="solid"/>
                  <a:miter lim="400000"/>
                </a:ln>
                <a:solidFill>
                  <a:schemeClr val="accent1"/>
                </a:solidFill>
              </a:rPr>
              <a:t>Risk Sınıfını</a:t>
            </a:r>
            <a:r>
              <a:t>’ dikkate alması önerilmektedir.</a:t>
            </a:r>
          </a:p>
          <a:p>
            <a:pPr marL="560831" indent="-560831" defTabSz="2243271">
              <a:spcBef>
                <a:spcPts val="4100"/>
              </a:spcBef>
              <a:defRPr sz="4416" b="1">
                <a:ln w="12700" cap="flat">
                  <a:solidFill>
                    <a:srgbClr val="000000"/>
                  </a:solidFill>
                  <a:prstDash val="solid"/>
                  <a:miter lim="400000"/>
                </a:ln>
                <a:solidFill>
                  <a:srgbClr val="5E5E5E"/>
                </a:solidFill>
                <a:effectLst>
                  <a:outerShdw blurRad="11684" dist="58420" dir="18900000" rotWithShape="0">
                    <a:srgbClr val="000000"/>
                  </a:outerShdw>
                </a:effectLst>
              </a:defRPr>
            </a:pPr>
            <a:r>
              <a:rPr>
                <a:solidFill>
                  <a:schemeClr val="accent4">
                    <a:hueOff val="-1247790"/>
                    <a:lumOff val="-12326"/>
                  </a:schemeClr>
                </a:solidFill>
              </a:rPr>
              <a:t>BU MDR MADDESİNİN GEREKLERİ STANDARDIN ‘’</a:t>
            </a:r>
            <a:r>
              <a:rPr u="sng">
                <a:solidFill>
                  <a:schemeClr val="accent4">
                    <a:hueOff val="-1247790"/>
                    <a:lumOff val="-12326"/>
                  </a:schemeClr>
                </a:solidFill>
              </a:rPr>
              <a:t>4 — KALİTE YÖNETİM SİSTEMİ</a:t>
            </a:r>
            <a:r>
              <a:rPr>
                <a:solidFill>
                  <a:schemeClr val="accent4">
                    <a:hueOff val="-1247790"/>
                    <a:lumOff val="-12326"/>
                  </a:schemeClr>
                </a:solidFill>
              </a:rPr>
              <a:t>’’ BÖLÜMÜNDE YER ALAN </a:t>
            </a:r>
            <a:r>
              <a:rPr u="sng">
                <a:solidFill>
                  <a:schemeClr val="accent4">
                    <a:hueOff val="-1247790"/>
                    <a:lumOff val="-12326"/>
                  </a:schemeClr>
                </a:solidFill>
              </a:rPr>
              <a:t>İSTERLER</a:t>
            </a:r>
            <a:r>
              <a:rPr>
                <a:solidFill>
                  <a:schemeClr val="accent4">
                    <a:hueOff val="-1247790"/>
                    <a:lumOff val="-12326"/>
                  </a:schemeClr>
                </a:solidFill>
              </a:rPr>
              <a:t> UYGULANARAK KARŞILANIR. </a:t>
            </a:r>
          </a:p>
          <a:p>
            <a:pPr marL="1682495" lvl="2" indent="-560831" defTabSz="2243271">
              <a:spcBef>
                <a:spcPts val="4100"/>
              </a:spcBef>
              <a:defRPr sz="3680" b="1">
                <a:ln w="12700" cap="flat">
                  <a:solidFill>
                    <a:srgbClr val="000000"/>
                  </a:solidFill>
                  <a:prstDash val="solid"/>
                  <a:miter lim="400000"/>
                </a:ln>
                <a:solidFill>
                  <a:srgbClr val="5E5E5E"/>
                </a:solidFill>
                <a:effectLst>
                  <a:outerShdw blurRad="11684" dist="58420" dir="18900000" rotWithShape="0">
                    <a:srgbClr val="000000"/>
                  </a:outerShdw>
                </a:effectLst>
              </a:defRPr>
            </a:pPr>
            <a:r>
              <a:rPr>
                <a:solidFill>
                  <a:schemeClr val="accent4">
                    <a:hueOff val="-1247790"/>
                    <a:lumOff val="-12326"/>
                  </a:schemeClr>
                </a:solidFill>
              </a:rPr>
              <a:t>‘‘4.1.1 Kuruluş, bu standardın ve ilgili Regülasyonun gereklerini karşılamak üzere bir KYS kuracak ve çalıştıracaktır.’’ </a:t>
            </a:r>
          </a:p>
          <a:p>
            <a:pPr marL="1589024" lvl="2" indent="-467359" defTabSz="2243271">
              <a:spcBef>
                <a:spcPts val="4100"/>
              </a:spcBef>
              <a:defRPr sz="4416" b="1">
                <a:ln w="12700" cap="flat">
                  <a:solidFill>
                    <a:srgbClr val="000000"/>
                  </a:solidFill>
                  <a:prstDash val="solid"/>
                  <a:miter lim="400000"/>
                </a:ln>
                <a:solidFill>
                  <a:srgbClr val="5E5E5E"/>
                </a:solidFill>
                <a:effectLst>
                  <a:outerShdw blurRad="11684" dist="58420" dir="18900000" rotWithShape="0">
                    <a:srgbClr val="000000"/>
                  </a:outerShdw>
                </a:effectLst>
              </a:defRPr>
            </a:pPr>
            <a:r>
              <a:rPr sz="3680">
                <a:solidFill>
                  <a:schemeClr val="accent4">
                    <a:hueOff val="-1247790"/>
                    <a:lumOff val="-12326"/>
                  </a:schemeClr>
                </a:solidFill>
              </a:rPr>
              <a:t>‘‘Kuruluş, bu standardın ve ilgili Regülasyonun tüm gereklerini, prosedürlerini, aktivitelerini ya da düzenlemelerini bir KYS içinde belgeleyecek ve bunları çalıştıracaktır.’’</a:t>
            </a:r>
            <a:r>
              <a:rPr>
                <a:solidFill>
                  <a:schemeClr val="accent4">
                    <a:hueOff val="-1247790"/>
                    <a:lumOff val="-12326"/>
                  </a:schemeClr>
                </a:solidFill>
              </a:rPr>
              <a:t>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MDR - ISO 13485:2016 BÜTÜNLEŞMESİ"/>
          <p:cNvSpPr txBox="1">
            <a:spLocks noGrp="1"/>
          </p:cNvSpPr>
          <p:nvPr>
            <p:ph type="title"/>
          </p:nvPr>
        </p:nvSpPr>
        <p:spPr>
          <a:prstGeom prst="rect">
            <a:avLst/>
          </a:prstGeom>
        </p:spPr>
        <p:txBody>
          <a:bodyPr/>
          <a:lstStyle/>
          <a:p>
            <a:r>
              <a:t>MDR - ISO 13485:2016 BÜTÜNLEŞMESİ</a:t>
            </a:r>
          </a:p>
        </p:txBody>
      </p:sp>
      <p:sp>
        <p:nvSpPr>
          <p:cNvPr id="383" name="‘EU 2017/745’e uygun bir KYS KURUn ve ÇALIŞTIR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2017/745’e uygun </a:t>
            </a:r>
            <a:r>
              <a:rPr u="sng">
                <a:ln w="12700" cap="flat">
                  <a:solidFill>
                    <a:srgbClr val="000000"/>
                  </a:solidFill>
                  <a:prstDash val="solid"/>
                  <a:miter lim="400000"/>
                </a:ln>
              </a:rPr>
              <a:t>bir KYS</a:t>
            </a:r>
            <a:r>
              <a:rPr u="sng"/>
              <a:t> </a:t>
            </a:r>
            <a:r>
              <a:rPr u="sng" cap="all">
                <a:ln w="12700" cap="flat">
                  <a:solidFill>
                    <a:srgbClr val="000000"/>
                  </a:solidFill>
                  <a:prstDash val="solid"/>
                  <a:miter lim="400000"/>
                </a:ln>
              </a:rPr>
              <a:t>KURUn</a:t>
            </a:r>
            <a:r>
              <a:t> ve </a:t>
            </a:r>
            <a:r>
              <a:rPr u="sng" cap="all">
                <a:ln w="12700" cap="flat">
                  <a:solidFill>
                    <a:srgbClr val="000000"/>
                  </a:solidFill>
                  <a:prstDash val="solid"/>
                  <a:miter lim="400000"/>
                </a:ln>
              </a:rPr>
              <a:t>ÇALIŞTIRIn</a:t>
            </a:r>
            <a:r>
              <a:t>.</a:t>
            </a:r>
          </a:p>
        </p:txBody>
      </p:sp>
      <p:sp>
        <p:nvSpPr>
          <p:cNvPr id="384"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487680" indent="-487680" defTabSz="1950671">
              <a:spcBef>
                <a:spcPts val="3600"/>
              </a:spcBef>
              <a:defRPr sz="3840" b="1">
                <a:solidFill>
                  <a:schemeClr val="accent6">
                    <a:satOff val="-16844"/>
                    <a:lumOff val="-30747"/>
                  </a:schemeClr>
                </a:solidFill>
              </a:defRPr>
            </a:pPr>
            <a:r>
              <a:t>MDR, Article 10 General obligations of manufacturers (Clause 9, </a:t>
            </a:r>
            <a:r>
              <a:rPr i="1" u="sng"/>
              <a:t>continued</a:t>
            </a:r>
            <a:r>
              <a:t>)</a:t>
            </a:r>
            <a:endParaRPr b="0"/>
          </a:p>
          <a:p>
            <a:pPr marL="487680" indent="-487680" defTabSz="1950671">
              <a:spcBef>
                <a:spcPts val="3600"/>
              </a:spcBef>
              <a:defRPr sz="3840" b="1">
                <a:solidFill>
                  <a:srgbClr val="5E5E5E"/>
                </a:solidFill>
              </a:defRPr>
            </a:pPr>
            <a:r>
              <a:rPr b="0"/>
              <a:t>‘‘</a:t>
            </a:r>
            <a:r>
              <a:t>The quality management system </a:t>
            </a:r>
            <a:r>
              <a:rPr u="sng">
                <a:ln w="12700" cap="flat">
                  <a:solidFill>
                    <a:srgbClr val="000000"/>
                  </a:solidFill>
                  <a:prstDash val="solid"/>
                  <a:miter lim="400000"/>
                </a:ln>
                <a:solidFill>
                  <a:schemeClr val="accent1"/>
                </a:solidFill>
              </a:rPr>
              <a:t>shall cover </a:t>
            </a:r>
            <a:r>
              <a:rPr u="sng">
                <a:ln w="12700" cap="flat">
                  <a:solidFill>
                    <a:srgbClr val="000000"/>
                  </a:solidFill>
                  <a:prstDash val="solid"/>
                  <a:miter lim="400000"/>
                </a:ln>
                <a:solidFill>
                  <a:schemeClr val="accent5"/>
                </a:solidFill>
              </a:rPr>
              <a:t>all parts and elements</a:t>
            </a:r>
            <a:r>
              <a:rPr u="sng">
                <a:ln w="12700" cap="flat">
                  <a:solidFill>
                    <a:srgbClr val="000000"/>
                  </a:solidFill>
                  <a:prstDash val="solid"/>
                  <a:miter lim="400000"/>
                </a:ln>
                <a:solidFill>
                  <a:schemeClr val="accent1"/>
                </a:solidFill>
              </a:rPr>
              <a:t> of a manufacturer's organization dealing with the quality of processes, procedures and devices</a:t>
            </a:r>
            <a:r>
              <a:t>. </a:t>
            </a:r>
          </a:p>
          <a:p>
            <a:pPr marL="487680" indent="-487680" defTabSz="1950671">
              <a:spcBef>
                <a:spcPts val="3600"/>
              </a:spcBef>
              <a:defRPr sz="3840" b="1">
                <a:solidFill>
                  <a:srgbClr val="5E5E5E"/>
                </a:solidFill>
              </a:defRPr>
            </a:pPr>
            <a:r>
              <a:rPr u="sng">
                <a:ln w="12700" cap="flat">
                  <a:solidFill>
                    <a:srgbClr val="000000"/>
                  </a:solidFill>
                  <a:prstDash val="solid"/>
                  <a:miter lim="400000"/>
                </a:ln>
                <a:solidFill>
                  <a:schemeClr val="accent1"/>
                </a:solidFill>
              </a:rPr>
              <a:t>It shall govern the structure, responsibilities, procedures, processes and management resources</a:t>
            </a:r>
            <a:r>
              <a:t> required to implement the principles and actions necessary to achieve compliance with the provisions of this Regulation.’’ </a:t>
            </a:r>
          </a:p>
        </p:txBody>
      </p:sp>
      <p:grpSp>
        <p:nvGrpSpPr>
          <p:cNvPr id="387" name="TCY, 10. Madde — Üreticilerin Genel Yükümlülükleri (9. Bent, devamı)…"/>
          <p:cNvGrpSpPr/>
          <p:nvPr/>
        </p:nvGrpSpPr>
        <p:grpSpPr>
          <a:xfrm>
            <a:off x="1026894" y="8345405"/>
            <a:ext cx="22330212" cy="4844453"/>
            <a:chOff x="0" y="0"/>
            <a:chExt cx="22330210" cy="4844451"/>
          </a:xfrm>
        </p:grpSpPr>
        <p:sp>
          <p:nvSpPr>
            <p:cNvPr id="386" name="TCY, 10. Madde — Üreticilerin Genel Yükümlülükleri (9. Bent, devamı)…"/>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87680" indent="-487680" algn="l" defTabSz="1950671">
                <a:lnSpc>
                  <a:spcPct val="90000"/>
                </a:lnSpc>
                <a:spcBef>
                  <a:spcPts val="3600"/>
                </a:spcBef>
                <a:buSzPct val="123000"/>
                <a:buChar char="•"/>
                <a:defRPr sz="3840" b="1">
                  <a:solidFill>
                    <a:schemeClr val="accent6">
                      <a:satOff val="-16844"/>
                      <a:lumOff val="-30747"/>
                    </a:schemeClr>
                  </a:solidFill>
                </a:defRPr>
              </a:pPr>
              <a:r>
                <a:t>TCY, 10. Madde — Üreticilerin Genel Yükümlülükleri (9. Bent, </a:t>
              </a:r>
              <a:r>
                <a:rPr i="1" u="sng"/>
                <a:t>devamı</a:t>
              </a:r>
              <a:r>
                <a:t>)</a:t>
              </a:r>
              <a:endParaRPr b="0"/>
            </a:p>
            <a:p>
              <a:pPr marL="487680" indent="-487680" algn="l" defTabSz="1950671">
                <a:lnSpc>
                  <a:spcPct val="90000"/>
                </a:lnSpc>
                <a:spcBef>
                  <a:spcPts val="3600"/>
                </a:spcBef>
                <a:buSzPct val="123000"/>
                <a:buChar char="•"/>
                <a:defRPr sz="3840" b="1"/>
              </a:pPr>
              <a:r>
                <a:t>‘‘</a:t>
              </a:r>
              <a:r>
                <a:rPr u="sng">
                  <a:ln w="12700" cap="flat">
                    <a:solidFill>
                      <a:srgbClr val="000000"/>
                    </a:solidFill>
                    <a:prstDash val="solid"/>
                    <a:miter lim="400000"/>
                  </a:ln>
                  <a:solidFill>
                    <a:schemeClr val="accent1"/>
                  </a:solidFill>
                </a:rPr>
                <a:t>Kalite yönetim sistemi; süreçlerin, prosedürlerin ve cihazların kalitesiyle ilgili üreticinin organizasyonunun </a:t>
              </a:r>
              <a:r>
                <a:rPr u="sng">
                  <a:ln w="12700" cap="flat">
                    <a:solidFill>
                      <a:srgbClr val="000000"/>
                    </a:solidFill>
                    <a:prstDash val="solid"/>
                    <a:miter lim="400000"/>
                  </a:ln>
                  <a:solidFill>
                    <a:schemeClr val="accent5"/>
                  </a:solidFill>
                </a:rPr>
                <a:t>tüm bölümlerini ve ögelerini</a:t>
              </a:r>
              <a:r>
                <a:rPr u="sng">
                  <a:ln w="12700" cap="flat">
                    <a:solidFill>
                      <a:srgbClr val="000000"/>
                    </a:solidFill>
                    <a:prstDash val="solid"/>
                    <a:miter lim="400000"/>
                  </a:ln>
                  <a:solidFill>
                    <a:schemeClr val="accent1"/>
                  </a:solidFill>
                </a:rPr>
                <a:t> kapsar.</a:t>
              </a:r>
              <a:r>
                <a:t> </a:t>
              </a:r>
            </a:p>
            <a:p>
              <a:pPr marL="487680" indent="-487680" algn="l" defTabSz="1950671">
                <a:lnSpc>
                  <a:spcPct val="90000"/>
                </a:lnSpc>
                <a:spcBef>
                  <a:spcPts val="3600"/>
                </a:spcBef>
                <a:buSzPct val="123000"/>
                <a:buChar char="•"/>
                <a:defRPr sz="3840" b="1"/>
              </a:pPr>
              <a:r>
                <a:t>Bu sistem, bu Yönetmeliğin hükümlerine uygunluğu temin etmek üzere gerekli ilkelerin ve faaliyetlerin uygulanmasına yönelik ihtiyaç duyulan </a:t>
              </a:r>
              <a:r>
                <a:rPr u="sng">
                  <a:ln w="12700" cap="flat">
                    <a:solidFill>
                      <a:srgbClr val="000000"/>
                    </a:solidFill>
                    <a:prstDash val="solid"/>
                    <a:miter lim="400000"/>
                  </a:ln>
                  <a:solidFill>
                    <a:schemeClr val="accent1"/>
                  </a:solidFill>
                </a:rPr>
                <a:t>yapıyı, sorumlulukları, prosedürleri, süreçleri ve yönetim kaynaklarını yönetir.</a:t>
              </a:r>
              <a:r>
                <a:t>’’ </a:t>
              </a:r>
            </a:p>
          </p:txBody>
        </p:sp>
        <p:pic>
          <p:nvPicPr>
            <p:cNvPr id="385" name="TCY, 10. Madde — Üreticilerin Genel Yükümlülükleri (9. Bent, devamı)… TCY, 10. Madde — Üreticilerin Genel Yükümlülükleri (9. Bent, devamı)‘‘Kalite yönetim sistemi; süreçlerin, prosedürlerin ve cihazların kalitesiyle ilgili üreticinin organizasyonunun tüm" descr="TCY, 10. Madde — Üreticilerin Genel Yükümlülükleri (9. Bent, devamı)… TCY, 10. Madde — Üreticilerin Genel Yükümlülükleri (9. Bent, devamı)‘‘Kalite yönetim sistemi; süreçlerin, prosedürlerin ve cihazların kalitesiyle ilgili üreticinin organizasyonunun tüm bölümlerini ve ögelerini kapsar. Bu sistem, bu Yönetmeliğin hükümlerine uygunluğu temin etmek üzere gerekli ilkelerin ve faaliyetlerin uygulanmasına yönelik ihtiyaç duyulan yapıyı, sorumlulukları, prosedürleri, süreçleri ve yönetim kaynaklarını yönetir.’’ "/>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MDR - ISO 13485:2016 BÜTÜNLEŞMESİ"/>
          <p:cNvSpPr txBox="1">
            <a:spLocks noGrp="1"/>
          </p:cNvSpPr>
          <p:nvPr>
            <p:ph type="title"/>
          </p:nvPr>
        </p:nvSpPr>
        <p:spPr>
          <a:prstGeom prst="rect">
            <a:avLst/>
          </a:prstGeom>
        </p:spPr>
        <p:txBody>
          <a:bodyPr/>
          <a:lstStyle/>
          <a:p>
            <a:r>
              <a:t>MDR - ISO 13485:2016 BÜTÜNLEŞMESİ</a:t>
            </a:r>
          </a:p>
        </p:txBody>
      </p:sp>
      <p:sp>
        <p:nvSpPr>
          <p:cNvPr id="390" name="Tıbbi cihazlarınızla ilgili DEĞİŞİKLİKLER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0400">
              <a:defRPr sz="4480">
                <a:solidFill>
                  <a:schemeClr val="accent1"/>
                </a:solidFill>
              </a:defRPr>
            </a:pPr>
            <a:r>
              <a:t>Tıbbi cihazlarınızla ilgili </a:t>
            </a:r>
            <a:r>
              <a:rPr u="sng">
                <a:ln w="12700" cap="flat">
                  <a:solidFill>
                    <a:srgbClr val="000000"/>
                  </a:solidFill>
                  <a:prstDash val="solid"/>
                  <a:miter lim="400000"/>
                </a:ln>
              </a:rPr>
              <a:t>DEĞİŞİKLİKLERİ</a:t>
            </a:r>
            <a:r>
              <a:t> ‘EU 2017/745’e uygun olarak </a:t>
            </a:r>
            <a:r>
              <a:rPr cap="all">
                <a:ln w="12700" cap="flat">
                  <a:solidFill>
                    <a:srgbClr val="000000"/>
                  </a:solidFill>
                  <a:prstDash val="solid"/>
                  <a:miter lim="400000"/>
                </a:ln>
              </a:rPr>
              <a:t>YÖNetİn</a:t>
            </a:r>
            <a:r>
              <a:t>.</a:t>
            </a:r>
          </a:p>
        </p:txBody>
      </p:sp>
      <p:sp>
        <p:nvSpPr>
          <p:cNvPr id="391" name="MDR, Article 10 General obligations of manufacturers (Clause 9/Paragraph 2)…"/>
          <p:cNvSpPr txBox="1">
            <a:spLocks noGrp="1"/>
          </p:cNvSpPr>
          <p:nvPr>
            <p:ph type="body" idx="1"/>
          </p:nvPr>
        </p:nvSpPr>
        <p:spPr>
          <a:xfrm>
            <a:off x="1206500" y="3727804"/>
            <a:ext cx="21971000" cy="9603740"/>
          </a:xfrm>
          <a:prstGeom prst="rect">
            <a:avLst/>
          </a:prstGeom>
          <a:solidFill>
            <a:schemeClr val="accent6">
              <a:lumOff val="16165"/>
            </a:schemeClr>
          </a:solidFill>
          <a:ln w="9525">
            <a:round/>
          </a:ln>
        </p:spPr>
        <p:txBody>
          <a:bodyPr/>
          <a:lstStyle/>
          <a:p>
            <a:pPr marL="609600" indent="-609600">
              <a:defRPr sz="6300" b="1">
                <a:solidFill>
                  <a:schemeClr val="accent1"/>
                </a:solidFill>
              </a:defRPr>
            </a:pPr>
            <a:r>
              <a:t>MDR, Article 10 General obligations of manufacturers (</a:t>
            </a:r>
            <a:r>
              <a:rPr u="sng">
                <a:ln w="12700" cap="flat">
                  <a:solidFill>
                    <a:srgbClr val="000000"/>
                  </a:solidFill>
                  <a:prstDash val="solid"/>
                  <a:miter lim="400000"/>
                </a:ln>
                <a:solidFill>
                  <a:schemeClr val="accent6">
                    <a:satOff val="-16844"/>
                    <a:lumOff val="-30747"/>
                  </a:schemeClr>
                </a:solidFill>
              </a:rPr>
              <a:t>Clause 9/Paragraph 2</a:t>
            </a:r>
            <a:r>
              <a:t>)</a:t>
            </a:r>
            <a:endParaRPr b="0"/>
          </a:p>
          <a:p>
            <a:pPr marL="609600" indent="-609600">
              <a:defRPr sz="6300" b="1">
                <a:solidFill>
                  <a:schemeClr val="accent1">
                    <a:hueOff val="114395"/>
                    <a:lumOff val="-24975"/>
                  </a:schemeClr>
                </a:solidFill>
              </a:defRPr>
            </a:pPr>
            <a:r>
              <a:t>İkinci paragraf, KYS’nin ‘</a:t>
            </a:r>
            <a:r>
              <a:rPr u="sng">
                <a:ln w="12700" cap="flat">
                  <a:solidFill>
                    <a:schemeClr val="accent1">
                      <a:lumOff val="16847"/>
                    </a:schemeClr>
                  </a:solidFill>
                  <a:prstDash val="solid"/>
                  <a:miter lim="400000"/>
                </a:ln>
                <a:effectLst>
                  <a:outerShdw blurRad="12700" dist="63500" dir="18900000" rotWithShape="0">
                    <a:srgbClr val="000000"/>
                  </a:outerShdw>
                </a:effectLst>
              </a:rPr>
              <a:t>KAPSAMINI</a:t>
            </a:r>
            <a:r>
              <a:t>’ tanımlamaktadır. </a:t>
            </a:r>
          </a:p>
          <a:p>
            <a:pPr marL="609600" indent="-609600">
              <a:defRPr sz="6300" b="1">
                <a:solidFill>
                  <a:schemeClr val="accent1">
                    <a:hueOff val="114395"/>
                    <a:lumOff val="-24975"/>
                  </a:schemeClr>
                </a:solidFill>
              </a:defRPr>
            </a:pPr>
            <a:r>
              <a:t>Kapsamın ‘</a:t>
            </a:r>
            <a:r>
              <a:rPr u="sng">
                <a:ln w="12700" cap="flat">
                  <a:solidFill>
                    <a:schemeClr val="accent1"/>
                  </a:solidFill>
                  <a:prstDash val="solid"/>
                  <a:miter lim="400000"/>
                </a:ln>
                <a:effectLst>
                  <a:outerShdw blurRad="12700" dist="63500" dir="18900000" rotWithShape="0">
                    <a:srgbClr val="000000"/>
                  </a:outerShdw>
                </a:effectLst>
              </a:rPr>
              <a:t>KALİTE EL KİTABINDA</a:t>
            </a:r>
            <a:r>
              <a:t>’ belgelenmesi gerekmektedir. </a:t>
            </a:r>
          </a:p>
        </p:txBody>
      </p:sp>
      <p:pic>
        <p:nvPicPr>
          <p:cNvPr id="392" name="Screen Shot 2022-12-03 at 09.18.55.png" descr="Screen Shot 2022-12-03 at 09.18.55.png"/>
          <p:cNvPicPr>
            <a:picLocks noChangeAspect="1"/>
          </p:cNvPicPr>
          <p:nvPr/>
        </p:nvPicPr>
        <p:blipFill>
          <a:blip r:embed="rId2"/>
          <a:stretch>
            <a:fillRect/>
          </a:stretch>
        </p:blipFill>
        <p:spPr>
          <a:xfrm>
            <a:off x="9483927" y="9276768"/>
            <a:ext cx="5416147" cy="363278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Olay Osmanlı zamanında geçer. Sultan IV. Murat (1623-40), içki ve tütünün yanında afyon yutmayı da yasaklamıştır.…"/>
          <p:cNvSpPr txBox="1">
            <a:spLocks noGrp="1"/>
          </p:cNvSpPr>
          <p:nvPr>
            <p:ph type="title"/>
          </p:nvPr>
        </p:nvSpPr>
        <p:spPr>
          <a:xfrm>
            <a:off x="292794" y="186729"/>
            <a:ext cx="23798412" cy="13096281"/>
          </a:xfrm>
          <a:prstGeom prst="rect">
            <a:avLst/>
          </a:prstGeom>
          <a:ln w="9525">
            <a:round/>
          </a:ln>
        </p:spPr>
        <p:txBody>
          <a:bodyPr/>
          <a:lstStyle/>
          <a:p>
            <a:pPr defTabSz="1633687">
              <a:defRPr sz="3685" spc="-73"/>
            </a:pPr>
            <a:r>
              <a:t>Olay Osmanlı zamanında geçer. Sultan IV. Murat (1623-40), </a:t>
            </a:r>
            <a:r>
              <a:rPr>
                <a:solidFill>
                  <a:schemeClr val="accent5"/>
                </a:solidFill>
              </a:rPr>
              <a:t>içki</a:t>
            </a:r>
            <a:r>
              <a:t> ve </a:t>
            </a:r>
            <a:r>
              <a:rPr>
                <a:solidFill>
                  <a:schemeClr val="accent5"/>
                </a:solidFill>
              </a:rPr>
              <a:t>tütünün</a:t>
            </a:r>
            <a:r>
              <a:t> yanında </a:t>
            </a:r>
            <a:r>
              <a:rPr>
                <a:solidFill>
                  <a:schemeClr val="accent5"/>
                </a:solidFill>
              </a:rPr>
              <a:t>afyon yutmayı</a:t>
            </a:r>
            <a:r>
              <a:t> da yasaklamıştır. </a:t>
            </a:r>
          </a:p>
          <a:p>
            <a:pPr defTabSz="1633687">
              <a:defRPr sz="3685" spc="-73"/>
            </a:pPr>
            <a:endParaRPr/>
          </a:p>
          <a:p>
            <a:pPr defTabSz="1633687">
              <a:defRPr sz="3685" spc="-73"/>
            </a:pPr>
            <a:r>
              <a:t>Bir gün adamın biri Sultan Murat yanına gelir ve "</a:t>
            </a:r>
            <a:r>
              <a:rPr>
                <a:solidFill>
                  <a:schemeClr val="accent5"/>
                </a:solidFill>
              </a:rPr>
              <a:t>Hekimbaşınız Emir Çelebi</a:t>
            </a:r>
            <a:r>
              <a:t> buyruklarınıza uymayıp afyon kullanıyor" der.</a:t>
            </a:r>
          </a:p>
          <a:p>
            <a:pPr defTabSz="1633687">
              <a:defRPr sz="3685" spc="-73"/>
            </a:pPr>
            <a:br/>
            <a:r>
              <a:t>Tabii Sultan bu duruma inanamaz. Yalan söylediğini iddia eden ve "Emir Çelebi böyle bir şey yapmaz" diye çıkışır. Ancak ihbarcı üsteler ve iddiasının arkasındadır. Hatta "Sultanım! İddiamı kanıtlamaya hazırım. Hekimbaşının üzerini arayınız altın bir hokka içinde afyonlarını bulacaksınız. Eğer bulamazsanız ben cezama razıyım" der. </a:t>
            </a:r>
          </a:p>
          <a:p>
            <a:pPr defTabSz="1633687">
              <a:defRPr sz="3685" spc="-73"/>
            </a:pPr>
            <a:endParaRPr/>
          </a:p>
          <a:p>
            <a:pPr defTabSz="1633687">
              <a:defRPr sz="3685" spc="-73"/>
            </a:pPr>
            <a:r>
              <a:t>Hekimbaşı ile satranç oynarken birden bire "</a:t>
            </a:r>
            <a:r>
              <a:rPr u="sng">
                <a:solidFill>
                  <a:schemeClr val="accent5"/>
                </a:solidFill>
              </a:rPr>
              <a:t>Cebinde ne varsa boşalt bakalım Çelebi</a:t>
            </a:r>
            <a:r>
              <a:t>" der.</a:t>
            </a:r>
          </a:p>
          <a:p>
            <a:pPr defTabSz="1633687">
              <a:defRPr sz="3685" spc="-73"/>
            </a:pPr>
            <a:br/>
            <a:r>
              <a:t>Hekimbaşı hakkında ihbar olduğunu anlar ve altın hokka içindeki afyonları çıkarır. </a:t>
            </a:r>
          </a:p>
          <a:p>
            <a:pPr defTabSz="1633687">
              <a:defRPr sz="3685" spc="-73"/>
            </a:pPr>
            <a:br/>
            <a:r>
              <a:t>Sultan çok öfkelenir ve sorar:</a:t>
            </a:r>
            <a:br/>
            <a:r>
              <a:t>- Bu nedir?</a:t>
            </a:r>
          </a:p>
          <a:p>
            <a:pPr defTabSz="1633687">
              <a:defRPr sz="3685" spc="-73"/>
            </a:pPr>
            <a:br/>
            <a:r>
              <a:t>Çelebi cevap verir:</a:t>
            </a:r>
            <a:br/>
            <a:r>
              <a:t>- </a:t>
            </a:r>
            <a:r>
              <a:rPr u="sng">
                <a:solidFill>
                  <a:schemeClr val="accent5"/>
                </a:solidFill>
              </a:rPr>
              <a:t>Sultanım bunlar zehri alınarak zarardan arındırılmış posa durumundaki afyon haplardır</a:t>
            </a:r>
            <a:r>
              <a:rPr>
                <a:solidFill>
                  <a:schemeClr val="accent5"/>
                </a:solidFill>
              </a:rPr>
              <a:t>.</a:t>
            </a:r>
          </a:p>
          <a:p>
            <a:pPr defTabSz="1633687">
              <a:defRPr sz="3685" spc="-73"/>
            </a:pPr>
            <a:endParaRPr>
              <a:solidFill>
                <a:schemeClr val="accent5"/>
              </a:solidFill>
            </a:endParaRPr>
          </a:p>
          <a:p>
            <a:pPr defTabSz="1633687">
              <a:defRPr sz="3685" spc="-73"/>
            </a:pPr>
            <a:r>
              <a:t>Sultan buna inanmaz ve şöyle der:</a:t>
            </a:r>
            <a:br/>
            <a:r>
              <a:t>- </a:t>
            </a:r>
            <a:r>
              <a:rPr>
                <a:solidFill>
                  <a:schemeClr val="accent5">
                    <a:hueOff val="-152895"/>
                    <a:lumOff val="12368"/>
                  </a:schemeClr>
                </a:solidFill>
              </a:rPr>
              <a:t>Madem öyle hepsini yut da görelim.</a:t>
            </a:r>
          </a:p>
          <a:p>
            <a:pPr defTabSz="1633687">
              <a:defRPr sz="3685" spc="-73"/>
            </a:pPr>
            <a:br/>
            <a:r>
              <a:t>Hekimbaşı çaresiz hapları birer birer yutar ve bir yandan da şöyle der:</a:t>
            </a:r>
            <a:br/>
            <a:r>
              <a:rPr>
                <a:ln w="12700" cap="flat">
                  <a:solidFill>
                    <a:srgbClr val="D5D5D5"/>
                  </a:solidFill>
                  <a:prstDash val="solid"/>
                  <a:miter lim="400000"/>
                </a:ln>
                <a:solidFill>
                  <a:schemeClr val="accent5"/>
                </a:solidFill>
              </a:rPr>
              <a:t>- İşte şimdi hapı yuttuk.</a:t>
            </a:r>
          </a:p>
          <a:p>
            <a:pPr defTabSz="1633687">
              <a:defRPr sz="3685" spc="-73"/>
            </a:pPr>
            <a:br/>
            <a:r>
              <a:t>Ve bir süre sonra </a:t>
            </a:r>
            <a:r>
              <a:rPr>
                <a:ln w="12700" cap="flat">
                  <a:solidFill>
                    <a:srgbClr val="D5D5D5"/>
                  </a:solidFill>
                  <a:prstDash val="solid"/>
                  <a:miter lim="400000"/>
                </a:ln>
                <a:solidFill>
                  <a:schemeClr val="accent5"/>
                </a:solidFill>
              </a:rPr>
              <a:t>hekimbaşı oracıkta ölür.</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MDR - ISO 13485:2016 BÜTÜNLEŞMESİ"/>
          <p:cNvSpPr txBox="1">
            <a:spLocks noGrp="1"/>
          </p:cNvSpPr>
          <p:nvPr>
            <p:ph type="title"/>
          </p:nvPr>
        </p:nvSpPr>
        <p:spPr>
          <a:prstGeom prst="rect">
            <a:avLst/>
          </a:prstGeom>
        </p:spPr>
        <p:txBody>
          <a:bodyPr/>
          <a:lstStyle/>
          <a:p>
            <a:r>
              <a:t>MDR - ISO 13485:2016 BÜTÜNLEŞMESİ</a:t>
            </a:r>
          </a:p>
        </p:txBody>
      </p:sp>
      <p:sp>
        <p:nvSpPr>
          <p:cNvPr id="395" name="MDR — 10. Madde: Üreticilerin genel yükümlülükleri"/>
          <p:cNvSpPr txBox="1">
            <a:spLocks noGrp="1"/>
          </p:cNvSpPr>
          <p:nvPr>
            <p:ph type="body" idx="21"/>
          </p:nvPr>
        </p:nvSpPr>
        <p:spPr>
          <a:prstGeom prst="rect">
            <a:avLst/>
          </a:prstGeom>
          <a:solidFill>
            <a:schemeClr val="accent1">
              <a:hueOff val="114395"/>
              <a:lumOff val="-24975"/>
            </a:schemeClr>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rgbClr val="D5D5D5"/>
                </a:solidFill>
              </a:defRPr>
            </a:lvl1pPr>
          </a:lstStyle>
          <a:p>
            <a:r>
              <a:t>MDR — 10. Madde: Üreticilerin genel yükümlülükleri </a:t>
            </a:r>
          </a:p>
        </p:txBody>
      </p:sp>
      <p:sp>
        <p:nvSpPr>
          <p:cNvPr id="396" name="MDR - 10. Madde, 9. Fıkra, Kalite Yönetim Sisteminin                   en azından 13 temel alanı kapsaması  gerektiğini belirtmiştir."/>
          <p:cNvSpPr txBox="1">
            <a:spLocks noGrp="1"/>
          </p:cNvSpPr>
          <p:nvPr>
            <p:ph type="body" idx="1"/>
          </p:nvPr>
        </p:nvSpPr>
        <p:spPr>
          <a:xfrm>
            <a:off x="1206500" y="3727804"/>
            <a:ext cx="21971000" cy="8053645"/>
          </a:xfrm>
          <a:prstGeom prst="rect">
            <a:avLst/>
          </a:prstGeom>
          <a:ln w="9525">
            <a:round/>
          </a:ln>
        </p:spPr>
        <p:txBody>
          <a:bodyPr/>
          <a:lstStyle/>
          <a:p>
            <a:pPr marL="1133855" lvl="1" indent="-566927" defTabSz="2267655">
              <a:spcBef>
                <a:spcPts val="4100"/>
              </a:spcBef>
              <a:defRPr sz="10323" b="1">
                <a:solidFill>
                  <a:srgbClr val="5E5E5E"/>
                </a:solidFill>
              </a:defRPr>
            </a:pPr>
            <a:r>
              <a:t>MDR - 10. Madde, 9. Fıkra, Kalite Yönetim Sisteminin                   </a:t>
            </a:r>
            <a:r>
              <a:rPr sz="11439" u="sng" cap="all">
                <a:solidFill>
                  <a:schemeClr val="accent1"/>
                </a:solidFill>
                <a:effectLst>
                  <a:outerShdw blurRad="11811" dist="59055" dir="18900000" rotWithShape="0">
                    <a:srgbClr val="000000"/>
                  </a:outerShdw>
                </a:effectLst>
              </a:rPr>
              <a:t>en azından 13 temel alanı kapsaması</a:t>
            </a:r>
            <a:r>
              <a:t>  gerektiğini belirtmiştir.</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MDR - ISO 13485:2016 BÜTÜNLEŞMESİ"/>
          <p:cNvSpPr txBox="1">
            <a:spLocks noGrp="1"/>
          </p:cNvSpPr>
          <p:nvPr>
            <p:ph type="title"/>
          </p:nvPr>
        </p:nvSpPr>
        <p:spPr>
          <a:xfrm>
            <a:off x="1206500" y="254000"/>
            <a:ext cx="21971000" cy="1433163"/>
          </a:xfrm>
          <a:prstGeom prst="rect">
            <a:avLst/>
          </a:prstGeom>
        </p:spPr>
        <p:txBody>
          <a:bodyPr/>
          <a:lstStyle/>
          <a:p>
            <a:r>
              <a:t>MDR - ISO 13485:2016 BÜTÜNLEŞMESİ</a:t>
            </a:r>
          </a:p>
        </p:txBody>
      </p:sp>
      <p:sp>
        <p:nvSpPr>
          <p:cNvPr id="399" name="‘EU 2017/745 - 10 (a) mevzuata uygunluk için bir STRATEJİ OLUŞTURUn."/>
          <p:cNvSpPr txBox="1">
            <a:spLocks noGrp="1"/>
          </p:cNvSpPr>
          <p:nvPr>
            <p:ph type="body" idx="21"/>
          </p:nvPr>
        </p:nvSpPr>
        <p:spPr>
          <a:xfrm>
            <a:off x="1206500" y="15474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742950">
              <a:defRPr sz="4950">
                <a:solidFill>
                  <a:schemeClr val="accent1"/>
                </a:solidFill>
              </a:defRPr>
            </a:pPr>
            <a:r>
              <a:t>‘EU 2017/745 - 10 (a) mevzuata uygunluk için </a:t>
            </a:r>
            <a:r>
              <a:rPr u="sng">
                <a:ln w="12700" cap="flat">
                  <a:solidFill>
                    <a:srgbClr val="000000"/>
                  </a:solidFill>
                  <a:prstDash val="solid"/>
                  <a:miter lim="400000"/>
                </a:ln>
                <a:solidFill>
                  <a:schemeClr val="accent5"/>
                </a:solidFill>
                <a:effectLst>
                  <a:outerShdw blurRad="11430" dist="57150" dir="18900000" rotWithShape="0">
                    <a:srgbClr val="000000"/>
                  </a:outerShdw>
                </a:effectLst>
              </a:rPr>
              <a:t>bir STRATEJİ OLUŞT</a:t>
            </a:r>
            <a:r>
              <a:rPr u="sng" cap="all">
                <a:ln w="12700" cap="flat">
                  <a:solidFill>
                    <a:srgbClr val="000000"/>
                  </a:solidFill>
                  <a:prstDash val="solid"/>
                  <a:miter lim="400000"/>
                </a:ln>
                <a:solidFill>
                  <a:schemeClr val="accent5"/>
                </a:solidFill>
                <a:effectLst>
                  <a:outerShdw blurRad="11430" dist="57150" dir="18900000" rotWithShape="0">
                    <a:srgbClr val="000000"/>
                  </a:outerShdw>
                </a:effectLst>
              </a:rPr>
              <a:t>URUn</a:t>
            </a:r>
            <a:r>
              <a:rPr>
                <a:solidFill>
                  <a:schemeClr val="accent5"/>
                </a:solidFill>
                <a:effectLst>
                  <a:outerShdw blurRad="11430" dist="57150" dir="18900000" rotWithShape="0">
                    <a:srgbClr val="000000"/>
                  </a:outerShdw>
                </a:effectLst>
              </a:rPr>
              <a:t>.</a:t>
            </a:r>
          </a:p>
        </p:txBody>
      </p:sp>
      <p:sp>
        <p:nvSpPr>
          <p:cNvPr id="400" name="MDR, Article 10 General obligations of manufacturers (Clause 9, continued)…"/>
          <p:cNvSpPr txBox="1">
            <a:spLocks noGrp="1"/>
          </p:cNvSpPr>
          <p:nvPr>
            <p:ph type="body" sz="half" idx="1"/>
          </p:nvPr>
        </p:nvSpPr>
        <p:spPr>
          <a:xfrm>
            <a:off x="1206500" y="2838804"/>
            <a:ext cx="21971000" cy="4485243"/>
          </a:xfrm>
          <a:prstGeom prst="rect">
            <a:avLst/>
          </a:prstGeom>
          <a:ln w="9525">
            <a:round/>
          </a:ln>
        </p:spPr>
        <p:txBody>
          <a:bodyPr/>
          <a:lstStyle/>
          <a:p>
            <a:pPr marL="548639" indent="-548639" defTabSz="2194505">
              <a:spcBef>
                <a:spcPts val="4000"/>
              </a:spcBef>
              <a:defRPr sz="4319" b="1">
                <a:solidFill>
                  <a:schemeClr val="accent6">
                    <a:satOff val="-16844"/>
                    <a:lumOff val="-30747"/>
                  </a:schemeClr>
                </a:solidFill>
              </a:defRPr>
            </a:pPr>
            <a:r>
              <a:t>MDR, Article 10 General obligations of manufacturers (Clause 9, </a:t>
            </a:r>
            <a:r>
              <a:rPr i="1" u="sng"/>
              <a:t>continued</a:t>
            </a:r>
            <a:r>
              <a:t>)</a:t>
            </a:r>
            <a:endParaRPr b="0"/>
          </a:p>
          <a:p>
            <a:pPr marL="1097279" lvl="1" indent="-548639" defTabSz="2194505">
              <a:spcBef>
                <a:spcPts val="4000"/>
              </a:spcBef>
              <a:defRPr sz="4319" b="1">
                <a:solidFill>
                  <a:srgbClr val="5E5E5E"/>
                </a:solidFill>
              </a:defRPr>
            </a:pPr>
            <a:r>
              <a:rPr b="0"/>
              <a:t>‘‘</a:t>
            </a:r>
            <a:r>
              <a:t>The quality management system shall address at least the following aspects: </a:t>
            </a:r>
          </a:p>
          <a:p>
            <a:pPr marL="1645919" lvl="2" indent="-548639" defTabSz="2194505">
              <a:spcBef>
                <a:spcPts val="4000"/>
              </a:spcBef>
              <a:defRPr sz="4319" b="1">
                <a:solidFill>
                  <a:srgbClr val="5E5E5E"/>
                </a:solidFill>
              </a:defRPr>
            </a:pPr>
            <a:r>
              <a:t>(a) </a:t>
            </a:r>
            <a:r>
              <a:rPr u="sng" cap="all">
                <a:ln w="12700" cap="flat">
                  <a:solidFill>
                    <a:srgbClr val="000000"/>
                  </a:solidFill>
                  <a:prstDash val="solid"/>
                  <a:miter lim="400000"/>
                </a:ln>
                <a:solidFill>
                  <a:schemeClr val="accent5"/>
                </a:solidFill>
                <a:effectLst>
                  <a:outerShdw blurRad="11430" dist="57150" dir="18900000" rotWithShape="0">
                    <a:srgbClr val="000000"/>
                  </a:outerShdw>
                </a:effectLst>
              </a:rPr>
              <a:t>a strategy for regulatory compliance,</a:t>
            </a:r>
            <a:r>
              <a:rPr u="sng"/>
              <a:t> including </a:t>
            </a:r>
            <a:r>
              <a:rPr u="sng">
                <a:ln w="12700" cap="flat">
                  <a:solidFill>
                    <a:srgbClr val="000000"/>
                  </a:solidFill>
                  <a:prstDash val="solid"/>
                  <a:miter lim="400000"/>
                </a:ln>
                <a:solidFill>
                  <a:schemeClr val="accent1"/>
                </a:solidFill>
              </a:rPr>
              <a:t>compliance with conformity assessment procedures</a:t>
            </a:r>
            <a:r>
              <a:t> and </a:t>
            </a:r>
            <a:r>
              <a:rPr u="sng">
                <a:ln w="12700" cap="flat">
                  <a:solidFill>
                    <a:srgbClr val="000000"/>
                  </a:solidFill>
                  <a:prstDash val="solid"/>
                  <a:miter lim="400000"/>
                </a:ln>
                <a:solidFill>
                  <a:schemeClr val="accent1"/>
                </a:solidFill>
              </a:rPr>
              <a:t>procedures for management of modifications to the devices covered by the system;</a:t>
            </a:r>
            <a:r>
              <a:rPr>
                <a:ln w="12700" cap="flat">
                  <a:solidFill>
                    <a:srgbClr val="000000"/>
                  </a:solidFill>
                  <a:prstDash val="solid"/>
                  <a:miter lim="400000"/>
                </a:ln>
                <a:solidFill>
                  <a:schemeClr val="accent1"/>
                </a:solidFill>
              </a:rPr>
              <a:t>’’</a:t>
            </a:r>
            <a:r>
              <a:t> </a:t>
            </a:r>
          </a:p>
        </p:txBody>
      </p:sp>
      <p:grpSp>
        <p:nvGrpSpPr>
          <p:cNvPr id="403" name="TCY, 10. Madde — Üreticilerin Genel Yükümlülükleri (9. Bent, devamı)…"/>
          <p:cNvGrpSpPr/>
          <p:nvPr/>
        </p:nvGrpSpPr>
        <p:grpSpPr>
          <a:xfrm>
            <a:off x="1026894" y="7456405"/>
            <a:ext cx="22330212" cy="4844453"/>
            <a:chOff x="0" y="0"/>
            <a:chExt cx="22330210" cy="4844451"/>
          </a:xfrm>
        </p:grpSpPr>
        <p:sp>
          <p:nvSpPr>
            <p:cNvPr id="402" name="TCY, 10. Madde — Üreticilerin Genel Yükümlülükleri (9. Bent, devamı)…"/>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554736" indent="-554736" algn="l" defTabSz="2218888">
                <a:lnSpc>
                  <a:spcPct val="90000"/>
                </a:lnSpc>
                <a:spcBef>
                  <a:spcPts val="4000"/>
                </a:spcBef>
                <a:buSzPct val="123000"/>
                <a:buChar char="•"/>
                <a:defRPr sz="4368" b="1">
                  <a:solidFill>
                    <a:schemeClr val="accent6">
                      <a:satOff val="-16844"/>
                      <a:lumOff val="-30747"/>
                    </a:schemeClr>
                  </a:solidFill>
                </a:defRPr>
              </a:pPr>
              <a:r>
                <a:t>TCY, 10. Madde — Üreticilerin Genel Yükümlülükleri (9. Bent, </a:t>
              </a:r>
              <a:r>
                <a:rPr i="1" u="sng"/>
                <a:t>devamı</a:t>
              </a:r>
              <a:r>
                <a:t>)</a:t>
              </a:r>
              <a:endParaRPr b="0"/>
            </a:p>
            <a:p>
              <a:pPr marL="554736" indent="-554736" algn="l" defTabSz="2218888">
                <a:lnSpc>
                  <a:spcPct val="90000"/>
                </a:lnSpc>
                <a:spcBef>
                  <a:spcPts val="4000"/>
                </a:spcBef>
                <a:buSzPct val="123000"/>
                <a:buChar char="•"/>
                <a:defRPr sz="4368" b="1"/>
              </a:pPr>
              <a:r>
                <a:t>‘‘Kalite yönetim sistemi asgari olarak; </a:t>
              </a:r>
              <a:endParaRPr sz="1092"/>
            </a:p>
            <a:p>
              <a:pPr marL="1109472" lvl="1" indent="-554736" algn="l" defTabSz="2218888">
                <a:lnSpc>
                  <a:spcPct val="90000"/>
                </a:lnSpc>
                <a:spcBef>
                  <a:spcPts val="4000"/>
                </a:spcBef>
                <a:buSzPct val="123000"/>
                <a:buChar char="•"/>
                <a:defRPr sz="4368" b="1"/>
              </a:pPr>
              <a:r>
                <a:t>a) </a:t>
              </a:r>
              <a:r>
                <a:rPr u="sng">
                  <a:ln w="12700" cap="flat">
                    <a:solidFill>
                      <a:srgbClr val="000000"/>
                    </a:solidFill>
                    <a:prstDash val="solid"/>
                    <a:miter lim="400000"/>
                  </a:ln>
                  <a:solidFill>
                    <a:schemeClr val="accent1"/>
                  </a:solidFill>
                </a:rPr>
                <a:t>Uygunluk değerlendirme prosedürlerine uygunluk</a:t>
              </a:r>
              <a:r>
                <a:t> ve </a:t>
              </a:r>
              <a:r>
                <a:rPr u="sng">
                  <a:ln w="12700" cap="flat">
                    <a:solidFill>
                      <a:srgbClr val="000000"/>
                    </a:solidFill>
                    <a:prstDash val="solid"/>
                    <a:miter lim="400000"/>
                  </a:ln>
                  <a:solidFill>
                    <a:schemeClr val="accent1"/>
                  </a:solidFill>
                </a:rPr>
                <a:t>sistemin kapsadığı cihazlardaki değişikliklerin yönetimine ilişkin prosedürler</a:t>
              </a:r>
              <a:r>
                <a:rPr u="sng"/>
                <a:t> dâhil olmak üzere </a:t>
              </a:r>
              <a:r>
                <a:rPr u="sng" cap="all">
                  <a:ln w="12700" cap="flat">
                    <a:solidFill>
                      <a:srgbClr val="000000"/>
                    </a:solidFill>
                    <a:prstDash val="solid"/>
                    <a:miter lim="400000"/>
                  </a:ln>
                  <a:solidFill>
                    <a:schemeClr val="accent5"/>
                  </a:solidFill>
                  <a:effectLst>
                    <a:outerShdw blurRad="11557" dist="57785" dir="18900000" rotWithShape="0">
                      <a:srgbClr val="000000"/>
                    </a:outerShdw>
                  </a:effectLst>
                </a:rPr>
                <a:t>mevzuata uygunluk İçİn bİr stratejİye</a:t>
              </a:r>
              <a:r>
                <a:rPr cap="all">
                  <a:ln w="12700" cap="flat">
                    <a:solidFill>
                      <a:srgbClr val="000000"/>
                    </a:solidFill>
                    <a:prstDash val="solid"/>
                    <a:miter lim="400000"/>
                  </a:ln>
                  <a:solidFill>
                    <a:schemeClr val="accent5"/>
                  </a:solidFill>
                  <a:effectLst>
                    <a:outerShdw blurRad="11557" dist="57785" dir="18900000" rotWithShape="0">
                      <a:srgbClr val="000000"/>
                    </a:outerShdw>
                  </a:effectLst>
                </a:rPr>
                <a:t>,</a:t>
              </a:r>
            </a:p>
          </p:txBody>
        </p:sp>
        <p:pic>
          <p:nvPicPr>
            <p:cNvPr id="401" name="TCY, 10. Madde — Üreticilerin Genel Yükümlülükleri (9. Bent, devamı)… TCY, 10. Madde — Üreticilerin Genel Yükümlülükleri (9. Bent, devamı)‘‘Kalite yönetim sistemi asgari olarak; a) Uygunluk değerlendirme prosedürlerine uygunluk ve sistemin kapsadığı ci" descr="TCY, 10. Madde — Üreticilerin Genel Yükümlülükleri (9. Bent, devamı)… TCY, 10. Madde — Üreticilerin Genel Yükümlülükleri (9. Bent, devamı)‘‘Kalite yönetim sistemi asgari olarak; a) Uygunluk değerlendirme prosedürlerine uygunluk ve sistemin kapsadığı cihazlardaki değişikliklerin yönetimine ilişkin prosedürler dâhil olmak üzere mevzuata uygunluk İçİn bİr stratejİye,"/>
            <p:cNvPicPr>
              <a:picLocks/>
            </p:cNvPicPr>
            <p:nvPr/>
          </p:nvPicPr>
          <p:blipFill>
            <a:blip r:embed="rId2"/>
            <a:stretch>
              <a:fillRect/>
            </a:stretch>
          </p:blipFill>
          <p:spPr>
            <a:xfrm>
              <a:off x="-1" y="0"/>
              <a:ext cx="22330212" cy="4844452"/>
            </a:xfrm>
            <a:prstGeom prst="rect">
              <a:avLst/>
            </a:prstGeom>
            <a:effectLst/>
          </p:spPr>
        </p:pic>
      </p:grpSp>
      <p:grpSp>
        <p:nvGrpSpPr>
          <p:cNvPr id="406" name="YENİ GEREKLİLİK / SÜREÇ"/>
          <p:cNvGrpSpPr/>
          <p:nvPr/>
        </p:nvGrpSpPr>
        <p:grpSpPr>
          <a:xfrm>
            <a:off x="1023600" y="12174505"/>
            <a:ext cx="9636800" cy="1656129"/>
            <a:chOff x="0" y="0"/>
            <a:chExt cx="9636799" cy="1656127"/>
          </a:xfrm>
        </p:grpSpPr>
        <p:sp>
          <p:nvSpPr>
            <p:cNvPr id="405" name="YENİ GEREKLİLİK / SÜREÇ"/>
            <p:cNvSpPr txBox="1"/>
            <p:nvPr/>
          </p:nvSpPr>
          <p:spPr>
            <a:xfrm>
              <a:off x="215526" y="215526"/>
              <a:ext cx="9205748" cy="1225076"/>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476017"/>
                      <a:lumOff val="-10042"/>
                    </a:schemeClr>
                  </a:solidFill>
                  <a:effectLst>
                    <a:outerShdw blurRad="12700" dist="63500" dir="18900000" rotWithShape="0">
                      <a:srgbClr val="000000"/>
                    </a:outerShdw>
                  </a:effectLst>
                </a:defRPr>
              </a:lvl1pPr>
            </a:lstStyle>
            <a:p>
              <a:r>
                <a:t>YENİ GEREKLİLİK / SÜREÇ</a:t>
              </a:r>
            </a:p>
          </p:txBody>
        </p:sp>
        <p:pic>
          <p:nvPicPr>
            <p:cNvPr id="404" name="YENİ GEREKLİLİK / SÜREÇ YENİ GEREKLİLİK / SÜREÇ" descr="YENİ GEREKLİLİK / SÜREÇ YENİ GEREKLİLİK / SÜREÇ"/>
            <p:cNvPicPr>
              <a:picLocks/>
            </p:cNvPicPr>
            <p:nvPr/>
          </p:nvPicPr>
          <p:blipFill>
            <a:blip r:embed="rId3"/>
            <a:stretch>
              <a:fillRect/>
            </a:stretch>
          </p:blipFill>
          <p:spPr>
            <a:xfrm>
              <a:off x="0" y="-1"/>
              <a:ext cx="9636800" cy="1656129"/>
            </a:xfrm>
            <a:prstGeom prst="rect">
              <a:avLst/>
            </a:prstGeom>
            <a:effectLst/>
          </p:spPr>
        </p:pic>
      </p:grpSp>
      <p:grpSp>
        <p:nvGrpSpPr>
          <p:cNvPr id="409" name="ISO 13485:2016 — 4.1. MADDE"/>
          <p:cNvGrpSpPr/>
          <p:nvPr/>
        </p:nvGrpSpPr>
        <p:grpSpPr>
          <a:xfrm>
            <a:off x="12815829" y="12161805"/>
            <a:ext cx="10614142" cy="1656129"/>
            <a:chOff x="0" y="0"/>
            <a:chExt cx="10614141" cy="1656127"/>
          </a:xfrm>
        </p:grpSpPr>
        <p:sp>
          <p:nvSpPr>
            <p:cNvPr id="408" name="ISO 13485:2016 — 4.1. MADDE"/>
            <p:cNvSpPr txBox="1"/>
            <p:nvPr/>
          </p:nvSpPr>
          <p:spPr>
            <a:xfrm>
              <a:off x="215526" y="215526"/>
              <a:ext cx="10183089" cy="1225076"/>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4.1. MADDE</a:t>
              </a:r>
            </a:p>
          </p:txBody>
        </p:sp>
        <p:pic>
          <p:nvPicPr>
            <p:cNvPr id="407" name="ISO 13485:2016 — 4.1. MADDE ISO 13485:2016 — 4.1. MADDE" descr="ISO 13485:2016 — 4.1. MADDE ISO 13485:2016 — 4.1. MADDE"/>
            <p:cNvPicPr>
              <a:picLocks/>
            </p:cNvPicPr>
            <p:nvPr/>
          </p:nvPicPr>
          <p:blipFill>
            <a:blip r:embed="rId4"/>
            <a:stretch>
              <a:fillRect/>
            </a:stretch>
          </p:blipFill>
          <p:spPr>
            <a:xfrm>
              <a:off x="-1" y="-1"/>
              <a:ext cx="10614143" cy="1656129"/>
            </a:xfrm>
            <a:prstGeom prst="rect">
              <a:avLst/>
            </a:prstGeom>
            <a:effectLst/>
          </p:spPr>
        </p:pic>
      </p:gr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MDR - ISO 13485:2016 BÜTÜNLEŞMESİ"/>
          <p:cNvSpPr txBox="1">
            <a:spLocks noGrp="1"/>
          </p:cNvSpPr>
          <p:nvPr>
            <p:ph type="title"/>
          </p:nvPr>
        </p:nvSpPr>
        <p:spPr>
          <a:xfrm>
            <a:off x="1206500" y="685800"/>
            <a:ext cx="21971000" cy="1433163"/>
          </a:xfrm>
          <a:prstGeom prst="rect">
            <a:avLst/>
          </a:prstGeom>
        </p:spPr>
        <p:txBody>
          <a:bodyPr/>
          <a:lstStyle/>
          <a:p>
            <a:r>
              <a:t>MDR - ISO 13485:2016 BÜTÜNLEŞMESİ</a:t>
            </a:r>
          </a:p>
        </p:txBody>
      </p:sp>
      <p:sp>
        <p:nvSpPr>
          <p:cNvPr id="412" name="‘EU 2017/745 - 10 (b) GGPG’ni TANIMLAYIN, BUNLARI KARŞILAMA SEÇENEKLERİNİ BELİRLEYİN."/>
          <p:cNvSpPr txBox="1">
            <a:spLocks noGrp="1"/>
          </p:cNvSpPr>
          <p:nvPr>
            <p:ph type="body" idx="21"/>
          </p:nvPr>
        </p:nvSpPr>
        <p:spPr>
          <a:xfrm>
            <a:off x="1206500" y="19792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a:bodyPr>
          <a:lstStyle/>
          <a:p>
            <a:pPr defTabSz="553084">
              <a:defRPr sz="3685">
                <a:solidFill>
                  <a:schemeClr val="accent1"/>
                </a:solidFill>
              </a:defRPr>
            </a:pPr>
            <a:r>
              <a:t>‘EU 2017/745 - 10 (b) GGPG’ni </a:t>
            </a:r>
            <a:r>
              <a:rPr u="sng">
                <a:ln w="12700" cap="flat">
                  <a:solidFill>
                    <a:srgbClr val="000000"/>
                  </a:solidFill>
                  <a:prstDash val="solid"/>
                  <a:miter lim="400000"/>
                </a:ln>
              </a:rPr>
              <a:t>TANIMLAYIN, BUNLARI KARŞILAMA SEÇENEKLERİNİ BELİRLEYİN</a:t>
            </a:r>
            <a:r>
              <a:t>.</a:t>
            </a:r>
          </a:p>
        </p:txBody>
      </p:sp>
      <p:sp>
        <p:nvSpPr>
          <p:cNvPr id="413" name="MDR, Article 10 General obligations of manufacturers (Clause 9, continued)…"/>
          <p:cNvSpPr txBox="1">
            <a:spLocks noGrp="1"/>
          </p:cNvSpPr>
          <p:nvPr>
            <p:ph type="body" sz="half" idx="1"/>
          </p:nvPr>
        </p:nvSpPr>
        <p:spPr>
          <a:xfrm>
            <a:off x="1206500" y="3461104"/>
            <a:ext cx="21971000" cy="4485243"/>
          </a:xfrm>
          <a:prstGeom prst="rect">
            <a:avLst/>
          </a:prstGeom>
          <a:ln w="9525">
            <a:round/>
          </a:ln>
        </p:spPr>
        <p:txBody>
          <a:bodyPr/>
          <a:lstStyle/>
          <a:p>
            <a:pPr marL="548639" indent="-548639" defTabSz="2194505">
              <a:spcBef>
                <a:spcPts val="4000"/>
              </a:spcBef>
              <a:defRPr sz="4319" b="1">
                <a:solidFill>
                  <a:schemeClr val="accent6">
                    <a:satOff val="-16844"/>
                    <a:lumOff val="-30747"/>
                  </a:schemeClr>
                </a:solidFill>
              </a:defRPr>
            </a:pPr>
            <a:r>
              <a:t>MDR, Article 10 General obligations of manufacturers (Clause 9, </a:t>
            </a:r>
            <a:r>
              <a:rPr i="1" u="sng"/>
              <a:t>continued</a:t>
            </a:r>
            <a:r>
              <a:t>)</a:t>
            </a:r>
            <a:endParaRPr b="0"/>
          </a:p>
          <a:p>
            <a:pPr marL="1097279" lvl="1" indent="-548639" defTabSz="2194505">
              <a:spcBef>
                <a:spcPts val="4000"/>
              </a:spcBef>
              <a:defRPr sz="4319" b="1">
                <a:solidFill>
                  <a:srgbClr val="5E5E5E"/>
                </a:solidFill>
              </a:defRPr>
            </a:pPr>
            <a:r>
              <a:rPr b="0"/>
              <a:t>‘‘</a:t>
            </a:r>
            <a:r>
              <a:t>The quality management system shall address at least the following aspects: </a:t>
            </a:r>
          </a:p>
          <a:p>
            <a:pPr marL="1645919" lvl="2" indent="-548639" defTabSz="2194505">
              <a:spcBef>
                <a:spcPts val="4000"/>
              </a:spcBef>
              <a:defRPr sz="4319" b="1">
                <a:solidFill>
                  <a:srgbClr val="5E5E5E"/>
                </a:solidFill>
              </a:defRPr>
            </a:pPr>
            <a:r>
              <a:t>(b) </a:t>
            </a:r>
            <a:r>
              <a:rPr u="sng" cap="all">
                <a:ln w="12700" cap="flat">
                  <a:solidFill>
                    <a:srgbClr val="000000"/>
                  </a:solidFill>
                  <a:prstDash val="solid"/>
                  <a:miter lim="400000"/>
                </a:ln>
                <a:solidFill>
                  <a:schemeClr val="accent5"/>
                </a:solidFill>
                <a:effectLst>
                  <a:outerShdw blurRad="11430" dist="57150" dir="18900000" rotWithShape="0">
                    <a:srgbClr val="000000"/>
                  </a:outerShdw>
                </a:effectLst>
              </a:rPr>
              <a:t>identification</a:t>
            </a:r>
            <a:r>
              <a:rPr u="sng">
                <a:ln w="12700" cap="flat">
                  <a:solidFill>
                    <a:srgbClr val="000000"/>
                  </a:solidFill>
                  <a:prstDash val="solid"/>
                  <a:miter lim="400000"/>
                </a:ln>
                <a:solidFill>
                  <a:schemeClr val="accent1"/>
                </a:solidFill>
              </a:rPr>
              <a:t> of applicable </a:t>
            </a:r>
            <a:r>
              <a:rPr u="sng">
                <a:ln w="12700" cap="flat">
                  <a:solidFill>
                    <a:srgbClr val="000000"/>
                  </a:solidFill>
                  <a:prstDash val="solid"/>
                  <a:miter lim="400000"/>
                </a:ln>
                <a:solidFill>
                  <a:schemeClr val="accent5"/>
                </a:solidFill>
                <a:effectLst>
                  <a:outerShdw blurRad="11430" dist="57150" dir="18900000" rotWithShape="0">
                    <a:srgbClr val="000000"/>
                  </a:outerShdw>
                </a:effectLst>
              </a:rPr>
              <a:t>general safety and performance requirements</a:t>
            </a:r>
            <a:r>
              <a:t> and </a:t>
            </a:r>
            <a:r>
              <a:rPr u="sng" cap="all">
                <a:ln w="12700" cap="flat">
                  <a:solidFill>
                    <a:srgbClr val="000000"/>
                  </a:solidFill>
                  <a:prstDash val="solid"/>
                  <a:miter lim="400000"/>
                </a:ln>
                <a:solidFill>
                  <a:schemeClr val="accent5"/>
                </a:solidFill>
                <a:effectLst>
                  <a:outerShdw blurRad="11430" dist="57150" dir="18900000" rotWithShape="0">
                    <a:srgbClr val="000000"/>
                  </a:outerShdw>
                </a:effectLst>
              </a:rPr>
              <a:t>exploration of options</a:t>
            </a:r>
            <a:r>
              <a:rPr u="sng">
                <a:ln w="12700" cap="flat">
                  <a:solidFill>
                    <a:srgbClr val="000000"/>
                  </a:solidFill>
                  <a:prstDash val="solid"/>
                  <a:miter lim="400000"/>
                </a:ln>
                <a:solidFill>
                  <a:schemeClr val="accent1"/>
                </a:solidFill>
              </a:rPr>
              <a:t> to address those requirements;</a:t>
            </a:r>
            <a:r>
              <a:t>’’ </a:t>
            </a:r>
          </a:p>
        </p:txBody>
      </p:sp>
      <p:grpSp>
        <p:nvGrpSpPr>
          <p:cNvPr id="416" name="TCY, 10. Madde — Üreticilerin Genel Yükümlülükleri (9. Bent, devamı)…"/>
          <p:cNvGrpSpPr/>
          <p:nvPr/>
        </p:nvGrpSpPr>
        <p:grpSpPr>
          <a:xfrm>
            <a:off x="1026894" y="8078705"/>
            <a:ext cx="22330212" cy="4117338"/>
            <a:chOff x="0" y="0"/>
            <a:chExt cx="22330210" cy="4117337"/>
          </a:xfrm>
        </p:grpSpPr>
        <p:sp>
          <p:nvSpPr>
            <p:cNvPr id="415" name="TCY, 10. Madde — Üreticilerin Genel Yükümlülükleri (9. Bent, devamı)…"/>
            <p:cNvSpPr txBox="1"/>
            <p:nvPr/>
          </p:nvSpPr>
          <p:spPr>
            <a:xfrm>
              <a:off x="179605" y="179605"/>
              <a:ext cx="21971001" cy="3758127"/>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 b) </a:t>
              </a:r>
              <a:r>
                <a:rPr u="sng">
                  <a:ln w="12700" cap="flat">
                    <a:solidFill>
                      <a:srgbClr val="000000"/>
                    </a:solidFill>
                    <a:prstDash val="solid"/>
                    <a:miter lim="400000"/>
                  </a:ln>
                  <a:solidFill>
                    <a:schemeClr val="accent1"/>
                  </a:solidFill>
                </a:rPr>
                <a:t>Uygulanabilir </a:t>
              </a:r>
              <a:r>
                <a:rPr u="sng">
                  <a:ln w="12700" cap="flat">
                    <a:solidFill>
                      <a:srgbClr val="000000"/>
                    </a:solidFill>
                    <a:prstDash val="solid"/>
                    <a:miter lim="400000"/>
                  </a:ln>
                  <a:solidFill>
                    <a:schemeClr val="accent5"/>
                  </a:solidFill>
                  <a:effectLst>
                    <a:outerShdw blurRad="12700" dist="63500" dir="18900000" rotWithShape="0">
                      <a:srgbClr val="000000"/>
                    </a:outerShdw>
                  </a:effectLst>
                </a:rPr>
                <a:t>genel güvenlilik ve performans gerekliliklerinin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belİrlenmesİ</a:t>
              </a:r>
              <a:r>
                <a:t> ve </a:t>
              </a:r>
              <a:r>
                <a:rPr u="sng">
                  <a:ln w="12700" cap="flat">
                    <a:solidFill>
                      <a:srgbClr val="000000"/>
                    </a:solidFill>
                    <a:prstDash val="solid"/>
                    <a:miter lim="400000"/>
                  </a:ln>
                  <a:solidFill>
                    <a:schemeClr val="accent1"/>
                  </a:solidFill>
                </a:rPr>
                <a:t>bu gerekliliklerin karşılanmasına ilişkin </a:t>
              </a:r>
              <a:r>
                <a:rPr u="sng" cap="all">
                  <a:ln w="12700" cap="flat">
                    <a:solidFill>
                      <a:srgbClr val="000000"/>
                    </a:solidFill>
                    <a:prstDash val="solid"/>
                    <a:miter lim="400000"/>
                  </a:ln>
                  <a:solidFill>
                    <a:schemeClr val="accent5"/>
                  </a:solidFill>
                  <a:effectLst>
                    <a:outerShdw blurRad="12700" dist="63500" dir="18900000" rotWithShape="0">
                      <a:srgbClr val="000000"/>
                    </a:outerShdw>
                  </a:effectLst>
                </a:rPr>
                <a:t>seçeneklerİn araştırılmasına,</a:t>
              </a:r>
              <a:r>
                <a:t>’’ </a:t>
              </a:r>
            </a:p>
          </p:txBody>
        </p:sp>
        <p:pic>
          <p:nvPicPr>
            <p:cNvPr id="414" name="TCY, 10. Madde — Üreticilerin Genel Yükümlülükleri (9. Bent, devamı)… TCY, 10. Madde — Üreticilerin Genel Yükümlülükleri (9. Bent, devamı)‘‘ b) Uygulanabilir genel güvenlilik ve performans gerekliliklerinin belİrlenmesİ ve bu gerekliliklerin karşılanmas" descr="TCY, 10. Madde — Üreticilerin Genel Yükümlülükleri (9. Bent, devamı)… TCY, 10. Madde — Üreticilerin Genel Yükümlülükleri (9. Bent, devamı)‘‘ b) Uygulanabilir genel güvenlilik ve performans gerekliliklerinin belİrlenmesİ ve bu gerekliliklerin karşılanmasına ilişkin seçeneklerİn araştırılmasına,’’ "/>
            <p:cNvPicPr>
              <a:picLocks/>
            </p:cNvPicPr>
            <p:nvPr/>
          </p:nvPicPr>
          <p:blipFill>
            <a:blip r:embed="rId2"/>
            <a:stretch>
              <a:fillRect/>
            </a:stretch>
          </p:blipFill>
          <p:spPr>
            <a:xfrm>
              <a:off x="-1" y="0"/>
              <a:ext cx="22330212" cy="4117338"/>
            </a:xfrm>
            <a:prstGeom prst="rect">
              <a:avLst/>
            </a:prstGeom>
            <a:effectLst/>
          </p:spPr>
        </p:pic>
      </p:grpSp>
      <p:grpSp>
        <p:nvGrpSpPr>
          <p:cNvPr id="419" name="MDR’a uygunluk için değerlendir ve düzenle."/>
          <p:cNvGrpSpPr/>
          <p:nvPr/>
        </p:nvGrpSpPr>
        <p:grpSpPr>
          <a:xfrm>
            <a:off x="984618" y="12166858"/>
            <a:ext cx="14973673" cy="1533487"/>
            <a:chOff x="0" y="0"/>
            <a:chExt cx="14973672" cy="1533485"/>
          </a:xfrm>
        </p:grpSpPr>
        <p:sp>
          <p:nvSpPr>
            <p:cNvPr id="418" name="MDR’a uygunluk için değerlendir ve düzenle."/>
            <p:cNvSpPr txBox="1"/>
            <p:nvPr/>
          </p:nvSpPr>
          <p:spPr>
            <a:xfrm>
              <a:off x="179605" y="179605"/>
              <a:ext cx="14614462" cy="1174276"/>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417"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4973673" cy="1533486"/>
            </a:xfrm>
            <a:prstGeom prst="rect">
              <a:avLst/>
            </a:prstGeom>
            <a:effectLst/>
          </p:spPr>
        </p:pic>
      </p:grpSp>
      <p:grpSp>
        <p:nvGrpSpPr>
          <p:cNvPr id="422" name="ISO 13485:2016 — 7.5. MADDE"/>
          <p:cNvGrpSpPr/>
          <p:nvPr/>
        </p:nvGrpSpPr>
        <p:grpSpPr>
          <a:xfrm>
            <a:off x="15905752" y="12242106"/>
            <a:ext cx="7482296" cy="1382991"/>
            <a:chOff x="0" y="0"/>
            <a:chExt cx="7482295" cy="1382990"/>
          </a:xfrm>
        </p:grpSpPr>
        <p:sp>
          <p:nvSpPr>
            <p:cNvPr id="421" name="ISO 13485:2016 — 7.5. MADDE"/>
            <p:cNvSpPr txBox="1"/>
            <p:nvPr/>
          </p:nvSpPr>
          <p:spPr>
            <a:xfrm>
              <a:off x="215526" y="215526"/>
              <a:ext cx="7051244" cy="951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7.5. MADDE</a:t>
              </a:r>
            </a:p>
          </p:txBody>
        </p:sp>
        <p:pic>
          <p:nvPicPr>
            <p:cNvPr id="420" name="ISO 13485:2016 — 7.5. MADDE ISO 13485:2016 — 7.5. MADDE" descr="ISO 13485:2016 — 7.5. MADDE ISO 13485:2016 — 7.5. MADDE"/>
            <p:cNvPicPr>
              <a:picLocks/>
            </p:cNvPicPr>
            <p:nvPr/>
          </p:nvPicPr>
          <p:blipFill>
            <a:blip r:embed="rId4"/>
            <a:stretch>
              <a:fillRect/>
            </a:stretch>
          </p:blipFill>
          <p:spPr>
            <a:xfrm>
              <a:off x="0" y="0"/>
              <a:ext cx="7482296" cy="1382991"/>
            </a:xfrm>
            <a:prstGeom prst="rect">
              <a:avLst/>
            </a:prstGeom>
            <a:effectLst/>
          </p:spPr>
        </p:pic>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MDR - ISO 13485:2016 BÜTÜNLEŞMESİ"/>
          <p:cNvSpPr txBox="1">
            <a:spLocks noGrp="1"/>
          </p:cNvSpPr>
          <p:nvPr>
            <p:ph type="title"/>
          </p:nvPr>
        </p:nvSpPr>
        <p:spPr>
          <a:prstGeom prst="rect">
            <a:avLst/>
          </a:prstGeom>
        </p:spPr>
        <p:txBody>
          <a:bodyPr/>
          <a:lstStyle/>
          <a:p>
            <a:r>
              <a:t>MDR - ISO 13485:2016 BÜTÜNLEŞMESİ</a:t>
            </a:r>
          </a:p>
        </p:txBody>
      </p:sp>
      <p:sp>
        <p:nvSpPr>
          <p:cNvPr id="425" name="‘EU 2017/745 - 10 (c) YÖNETİMİN SORUMLULUĞU."/>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2017/745 - 10 (c) </a:t>
            </a:r>
            <a:r>
              <a:rPr u="sng">
                <a:ln w="12700" cap="flat">
                  <a:solidFill>
                    <a:srgbClr val="000000"/>
                  </a:solidFill>
                  <a:prstDash val="solid"/>
                  <a:miter lim="400000"/>
                </a:ln>
              </a:rPr>
              <a:t>YÖNETİMİN SORUMLULUĞU</a:t>
            </a:r>
            <a:r>
              <a:t>.</a:t>
            </a:r>
          </a:p>
        </p:txBody>
      </p:sp>
      <p:sp>
        <p:nvSpPr>
          <p:cNvPr id="426"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85215" indent="-585215" defTabSz="2340805">
              <a:spcBef>
                <a:spcPts val="4300"/>
              </a:spcBef>
              <a:defRPr sz="4608" b="1">
                <a:solidFill>
                  <a:schemeClr val="accent6">
                    <a:satOff val="-16844"/>
                    <a:lumOff val="-30747"/>
                  </a:schemeClr>
                </a:solidFill>
              </a:defRPr>
            </a:pPr>
            <a:r>
              <a:t>MDR, Article 10 General obligations of manufacturers (Clause 9, </a:t>
            </a:r>
            <a:r>
              <a:rPr i="1" u="sng"/>
              <a:t>continued</a:t>
            </a:r>
            <a:r>
              <a:t>)</a:t>
            </a:r>
            <a:endParaRPr b="0"/>
          </a:p>
          <a:p>
            <a:pPr marL="1170431" lvl="1" indent="-585215" defTabSz="2340805">
              <a:spcBef>
                <a:spcPts val="4300"/>
              </a:spcBef>
              <a:defRPr sz="4608" b="1">
                <a:solidFill>
                  <a:srgbClr val="5E5E5E"/>
                </a:solidFill>
              </a:defRPr>
            </a:pPr>
            <a:r>
              <a:rPr b="0"/>
              <a:t>‘‘</a:t>
            </a:r>
            <a:r>
              <a:t>The quality management system shall address at least the following aspects: </a:t>
            </a:r>
          </a:p>
          <a:p>
            <a:pPr marL="1755647" lvl="2" indent="-585215" defTabSz="2340805">
              <a:spcBef>
                <a:spcPts val="4300"/>
              </a:spcBef>
              <a:defRPr sz="4608" b="1">
                <a:solidFill>
                  <a:srgbClr val="5E5E5E"/>
                </a:solidFill>
              </a:defRPr>
            </a:pPr>
            <a:r>
              <a:t>(c)  </a:t>
            </a:r>
            <a:r>
              <a:rPr>
                <a:ln w="12700" cap="flat">
                  <a:solidFill>
                    <a:srgbClr val="000000"/>
                  </a:solidFill>
                  <a:prstDash val="solid"/>
                  <a:miter lim="400000"/>
                </a:ln>
                <a:solidFill>
                  <a:schemeClr val="accent1"/>
                </a:solidFill>
                <a:effectLst>
                  <a:outerShdw blurRad="12192" dist="60959" dir="18900000" rotWithShape="0">
                    <a:srgbClr val="000000"/>
                  </a:outerShdw>
                </a:effectLst>
              </a:rPr>
              <a:t>responsibility of the management;</a:t>
            </a:r>
          </a:p>
        </p:txBody>
      </p:sp>
      <p:grpSp>
        <p:nvGrpSpPr>
          <p:cNvPr id="429" name="TCY, 10. Madde — Üreticilerin Genel Yükümlülükleri (9. Bent, devamı)…"/>
          <p:cNvGrpSpPr/>
          <p:nvPr/>
        </p:nvGrpSpPr>
        <p:grpSpPr>
          <a:xfrm>
            <a:off x="1026894" y="8345405"/>
            <a:ext cx="22330212" cy="3121861"/>
            <a:chOff x="0" y="0"/>
            <a:chExt cx="22330210" cy="3121859"/>
          </a:xfrm>
        </p:grpSpPr>
        <p:sp>
          <p:nvSpPr>
            <p:cNvPr id="428" name="TCY, 10. Madde — Üreticilerin Genel Yükümlülükleri (9. Bent, devamı)…"/>
            <p:cNvSpPr txBox="1"/>
            <p:nvPr/>
          </p:nvSpPr>
          <p:spPr>
            <a:xfrm>
              <a:off x="179605" y="179605"/>
              <a:ext cx="21971001" cy="2762650"/>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‘‘c) </a:t>
              </a:r>
              <a:r>
                <a:rPr>
                  <a:ln w="12700" cap="flat">
                    <a:solidFill>
                      <a:srgbClr val="000000"/>
                    </a:solidFill>
                    <a:prstDash val="solid"/>
                    <a:miter lim="400000"/>
                  </a:ln>
                  <a:solidFill>
                    <a:schemeClr val="accent1"/>
                  </a:solidFill>
                  <a:effectLst>
                    <a:outerShdw blurRad="12700" dist="63500" dir="18900000" rotWithShape="0">
                      <a:srgbClr val="000000"/>
                    </a:outerShdw>
                  </a:effectLst>
                </a:rPr>
                <a:t>Yönetimin sorumluluğuna,</a:t>
              </a:r>
            </a:p>
          </p:txBody>
        </p:sp>
        <p:pic>
          <p:nvPicPr>
            <p:cNvPr id="427" name="TCY, 10. Madde — Üreticilerin Genel Yükümlülükleri (9. Bent, devamı)… TCY, 10. Madde — Üreticilerin Genel Yükümlülükleri (9. Bent, devamı)‘‘c) Yönetimin sorumluluğuna," descr="TCY, 10. Madde — Üreticilerin Genel Yükümlülükleri (9. Bent, devamı)… TCY, 10. Madde — Üreticilerin Genel Yükümlülükleri (9. Bent, devamı)‘‘c) Yönetimin sorumluluğuna,"/>
            <p:cNvPicPr>
              <a:picLocks/>
            </p:cNvPicPr>
            <p:nvPr/>
          </p:nvPicPr>
          <p:blipFill>
            <a:blip r:embed="rId2"/>
            <a:stretch>
              <a:fillRect/>
            </a:stretch>
          </p:blipFill>
          <p:spPr>
            <a:xfrm>
              <a:off x="-1" y="0"/>
              <a:ext cx="22330212" cy="3121860"/>
            </a:xfrm>
            <a:prstGeom prst="rect">
              <a:avLst/>
            </a:prstGeom>
            <a:effectLst/>
          </p:spPr>
        </p:pic>
      </p:grpSp>
      <p:grpSp>
        <p:nvGrpSpPr>
          <p:cNvPr id="432" name="MDR’a uygunluk için değerlendir ve düzenle."/>
          <p:cNvGrpSpPr/>
          <p:nvPr/>
        </p:nvGrpSpPr>
        <p:grpSpPr>
          <a:xfrm>
            <a:off x="1059707" y="11899237"/>
            <a:ext cx="13629695" cy="1433729"/>
            <a:chOff x="0" y="0"/>
            <a:chExt cx="13629693" cy="1433727"/>
          </a:xfrm>
        </p:grpSpPr>
        <p:sp>
          <p:nvSpPr>
            <p:cNvPr id="431" name="MDR’a uygunluk için değerlendir ve düzenle."/>
            <p:cNvSpPr txBox="1"/>
            <p:nvPr/>
          </p:nvSpPr>
          <p:spPr>
            <a:xfrm>
              <a:off x="179604" y="179605"/>
              <a:ext cx="13270486" cy="1074518"/>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8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430"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0" y="0"/>
              <a:ext cx="13629694" cy="1433728"/>
            </a:xfrm>
            <a:prstGeom prst="rect">
              <a:avLst/>
            </a:prstGeom>
            <a:effectLst/>
          </p:spPr>
        </p:pic>
      </p:grpSp>
      <p:grpSp>
        <p:nvGrpSpPr>
          <p:cNvPr id="435" name="ISO 13485:2016 — 5.1/5.5. MADDELER"/>
          <p:cNvGrpSpPr/>
          <p:nvPr/>
        </p:nvGrpSpPr>
        <p:grpSpPr>
          <a:xfrm>
            <a:off x="14739866" y="11943287"/>
            <a:ext cx="8721867" cy="1345628"/>
            <a:chOff x="0" y="0"/>
            <a:chExt cx="8721866" cy="1345627"/>
          </a:xfrm>
        </p:grpSpPr>
        <p:sp>
          <p:nvSpPr>
            <p:cNvPr id="434" name="ISO 13485:2016 — 5.1/5.5. MADDELER"/>
            <p:cNvSpPr txBox="1"/>
            <p:nvPr/>
          </p:nvSpPr>
          <p:spPr>
            <a:xfrm>
              <a:off x="215526" y="215526"/>
              <a:ext cx="8290815" cy="91457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4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5.1/5.5. MADDELER</a:t>
              </a:r>
            </a:p>
          </p:txBody>
        </p:sp>
        <p:pic>
          <p:nvPicPr>
            <p:cNvPr id="433" name="ISO 13485:2016 — 5.1/5.5. MADDELER ISO 13485:2016 — 5.1/5.5. MADDELER" descr="ISO 13485:2016 — 5.1/5.5. MADDELER ISO 13485:2016 — 5.1/5.5. MADDELER"/>
            <p:cNvPicPr>
              <a:picLocks/>
            </p:cNvPicPr>
            <p:nvPr/>
          </p:nvPicPr>
          <p:blipFill>
            <a:blip r:embed="rId4"/>
            <a:stretch>
              <a:fillRect/>
            </a:stretch>
          </p:blipFill>
          <p:spPr>
            <a:xfrm>
              <a:off x="0" y="0"/>
              <a:ext cx="8721867" cy="1345628"/>
            </a:xfrm>
            <a:prstGeom prst="rect">
              <a:avLst/>
            </a:prstGeom>
            <a:effectLst/>
          </p:spPr>
        </p:pic>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 name="ISO 13485:2016 — 5. MADDE — Yönetimin sorumluluğu…"/>
          <p:cNvGrpSpPr/>
          <p:nvPr/>
        </p:nvGrpSpPr>
        <p:grpSpPr>
          <a:xfrm>
            <a:off x="-382771" y="2296633"/>
            <a:ext cx="25241692" cy="10441172"/>
            <a:chOff x="-3000889" y="-527335"/>
            <a:chExt cx="30041083" cy="11920965"/>
          </a:xfrm>
        </p:grpSpPr>
        <p:sp>
          <p:nvSpPr>
            <p:cNvPr id="438" name="ISO 13485:2016 — 5. MADDE — Yönetimin sorumluluğu…"/>
            <p:cNvSpPr txBox="1"/>
            <p:nvPr/>
          </p:nvSpPr>
          <p:spPr>
            <a:xfrm>
              <a:off x="-2561820" y="507123"/>
              <a:ext cx="29036793" cy="988988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u="sng" dirty="0" err="1"/>
                <a:t>sorumluluğu</a:t>
              </a:r>
              <a:r>
                <a:rPr dirty="0"/>
                <a:t> </a:t>
              </a:r>
            </a:p>
            <a:p>
              <a:pPr>
                <a:defRPr sz="4600" b="1">
                  <a:ln w="12700" cap="flat">
                    <a:solidFill>
                      <a:srgbClr val="000000"/>
                    </a:solidFill>
                    <a:prstDash val="solid"/>
                    <a:miter lim="400000"/>
                  </a:ln>
                  <a:solidFill>
                    <a:schemeClr val="accent2">
                      <a:hueOff val="192982"/>
                      <a:satOff val="17755"/>
                      <a:lumOff val="-28483"/>
                    </a:schemeClr>
                  </a:solidFill>
                </a:defRPr>
              </a:pPr>
              <a:endParaRPr dirty="0"/>
            </a:p>
            <a:p>
              <a:pPr algn="l">
                <a:defRPr sz="4800" b="1">
                  <a:ln w="12700" cap="flat">
                    <a:solidFill>
                      <a:srgbClr val="000000"/>
                    </a:solidFill>
                    <a:prstDash val="solid"/>
                    <a:miter lim="400000"/>
                  </a:ln>
                  <a:solidFill>
                    <a:schemeClr val="accent6"/>
                  </a:solidFill>
                </a:defRPr>
              </a:pPr>
              <a:r>
                <a:rPr sz="5600" dirty="0">
                  <a:solidFill>
                    <a:schemeClr val="accent2">
                      <a:hueOff val="192982"/>
                      <a:satOff val="17755"/>
                      <a:lumOff val="-28483"/>
                    </a:schemeClr>
                  </a:solidFill>
                </a:rPr>
                <a:t>5.1 </a:t>
              </a:r>
              <a:r>
                <a:rPr sz="5600" dirty="0" err="1">
                  <a:solidFill>
                    <a:schemeClr val="accent2">
                      <a:hueOff val="192982"/>
                      <a:satOff val="17755"/>
                      <a:lumOff val="-28483"/>
                    </a:schemeClr>
                  </a:solidFill>
                </a:rPr>
                <a:t>Yönetimin</a:t>
              </a:r>
              <a:r>
                <a:rPr sz="5600" dirty="0">
                  <a:solidFill>
                    <a:schemeClr val="accent2">
                      <a:hueOff val="192982"/>
                      <a:satOff val="17755"/>
                      <a:lumOff val="-28483"/>
                    </a:schemeClr>
                  </a:solidFill>
                </a:rPr>
                <a:t> </a:t>
              </a:r>
              <a:r>
                <a:rPr sz="5600" u="sng" dirty="0" err="1">
                  <a:solidFill>
                    <a:schemeClr val="accent2">
                      <a:hueOff val="192982"/>
                      <a:satOff val="17755"/>
                      <a:lumOff val="-28483"/>
                    </a:schemeClr>
                  </a:solidFill>
                </a:rPr>
                <a:t>yükümlülüğü</a:t>
              </a:r>
              <a:endParaRPr sz="5600" dirty="0">
                <a:solidFill>
                  <a:schemeClr val="accent2">
                    <a:hueOff val="192982"/>
                    <a:satOff val="17755"/>
                    <a:lumOff val="-28483"/>
                  </a:schemeClr>
                </a:solidFill>
              </a:endParaRPr>
            </a:p>
            <a:p>
              <a:pPr algn="l">
                <a:defRPr sz="4800" b="1">
                  <a:ln w="12700" cap="flat">
                    <a:solidFill>
                      <a:srgbClr val="000000"/>
                    </a:solidFill>
                    <a:prstDash val="solid"/>
                    <a:miter lim="400000"/>
                  </a:ln>
                  <a:solidFill>
                    <a:schemeClr val="accent6"/>
                  </a:solidFill>
                </a:defRPr>
              </a:pPr>
              <a:r>
                <a:rPr sz="5800" dirty="0" err="1">
                  <a:solidFill>
                    <a:srgbClr val="5E5E5E"/>
                  </a:solidFill>
                </a:rPr>
                <a:t>Üst</a:t>
              </a:r>
              <a:r>
                <a:rPr sz="5800" dirty="0">
                  <a:solidFill>
                    <a:srgbClr val="5E5E5E"/>
                  </a:solidFill>
                </a:rPr>
                <a:t> </a:t>
              </a:r>
              <a:r>
                <a:rPr sz="5800" dirty="0" err="1">
                  <a:solidFill>
                    <a:srgbClr val="5E5E5E"/>
                  </a:solidFill>
                </a:rPr>
                <a:t>Yönetim</a:t>
              </a:r>
              <a:r>
                <a:rPr sz="5800" dirty="0">
                  <a:solidFill>
                    <a:srgbClr val="5E5E5E"/>
                  </a:solidFill>
                </a:rPr>
                <a:t>, </a:t>
              </a:r>
              <a:r>
                <a:rPr sz="5800" dirty="0" err="1">
                  <a:solidFill>
                    <a:srgbClr val="5E5E5E"/>
                  </a:solidFill>
                </a:rPr>
                <a:t>Kalite</a:t>
              </a:r>
              <a:r>
                <a:rPr sz="5800" dirty="0">
                  <a:solidFill>
                    <a:srgbClr val="5E5E5E"/>
                  </a:solidFill>
                </a:rPr>
                <a:t> </a:t>
              </a:r>
              <a:r>
                <a:rPr sz="5800" dirty="0" err="1">
                  <a:solidFill>
                    <a:srgbClr val="5E5E5E"/>
                  </a:solidFill>
                </a:rPr>
                <a:t>Yönetim</a:t>
              </a:r>
              <a:r>
                <a:rPr sz="5800" dirty="0">
                  <a:solidFill>
                    <a:srgbClr val="5E5E5E"/>
                  </a:solidFill>
                </a:rPr>
                <a:t> </a:t>
              </a:r>
              <a:r>
                <a:rPr sz="5800" dirty="0" err="1">
                  <a:solidFill>
                    <a:srgbClr val="5E5E5E"/>
                  </a:solidFill>
                </a:rPr>
                <a:t>Sisteminin</a:t>
              </a:r>
              <a:r>
                <a:rPr sz="5800" dirty="0">
                  <a:solidFill>
                    <a:srgbClr val="5E5E5E"/>
                  </a:solidFill>
                </a:rPr>
                <a:t> </a:t>
              </a:r>
              <a:r>
                <a:rPr sz="5800" u="sng" dirty="0" err="1">
                  <a:solidFill>
                    <a:schemeClr val="accent1"/>
                  </a:solidFill>
                </a:rPr>
                <a:t>geliştirilmesi</a:t>
              </a:r>
              <a:r>
                <a:rPr sz="5800" u="sng" dirty="0">
                  <a:solidFill>
                    <a:schemeClr val="accent1"/>
                  </a:solidFill>
                </a:rPr>
                <a:t>, </a:t>
              </a:r>
              <a:r>
                <a:rPr sz="5800" u="sng" dirty="0" err="1">
                  <a:solidFill>
                    <a:schemeClr val="accent1"/>
                  </a:solidFill>
                </a:rPr>
                <a:t>çalıştırılması</a:t>
              </a:r>
              <a:r>
                <a:rPr sz="5800" u="sng" dirty="0">
                  <a:solidFill>
                    <a:schemeClr val="accent1"/>
                  </a:solidFill>
                </a:rPr>
                <a:t> </a:t>
              </a:r>
              <a:endParaRPr lang="en-US" sz="5800" u="sng" dirty="0">
                <a:solidFill>
                  <a:schemeClr val="accent1"/>
                </a:solidFill>
              </a:endParaRPr>
            </a:p>
            <a:p>
              <a:pPr algn="l">
                <a:defRPr sz="4800" b="1">
                  <a:ln w="12700" cap="flat">
                    <a:solidFill>
                      <a:srgbClr val="000000"/>
                    </a:solidFill>
                    <a:prstDash val="solid"/>
                    <a:miter lim="400000"/>
                  </a:ln>
                  <a:solidFill>
                    <a:schemeClr val="accent6"/>
                  </a:solidFill>
                </a:defRPr>
              </a:pPr>
              <a:r>
                <a:rPr sz="5800" u="sng" dirty="0">
                  <a:solidFill>
                    <a:schemeClr val="accent1"/>
                  </a:solidFill>
                </a:rPr>
                <a:t>ve </a:t>
              </a:r>
              <a:r>
                <a:rPr sz="5800" u="sng" dirty="0" err="1">
                  <a:solidFill>
                    <a:schemeClr val="accent1"/>
                  </a:solidFill>
                </a:rPr>
                <a:t>etkililiğinin</a:t>
              </a:r>
              <a:r>
                <a:rPr sz="5800" u="sng" dirty="0">
                  <a:solidFill>
                    <a:schemeClr val="accent1"/>
                  </a:solidFill>
                </a:rPr>
                <a:t> </a:t>
              </a:r>
              <a:r>
                <a:rPr sz="5800" u="sng" dirty="0" err="1">
                  <a:solidFill>
                    <a:schemeClr val="accent1"/>
                  </a:solidFill>
                </a:rPr>
                <a:t>sürdürülmesi</a:t>
              </a:r>
              <a:r>
                <a:rPr sz="5800" dirty="0">
                  <a:solidFill>
                    <a:srgbClr val="5E5E5E"/>
                  </a:solidFill>
                </a:rPr>
                <a:t> </a:t>
              </a:r>
              <a:r>
                <a:rPr sz="5800" dirty="0" err="1">
                  <a:solidFill>
                    <a:srgbClr val="5E5E5E"/>
                  </a:solidFill>
                </a:rPr>
                <a:t>yönündeki</a:t>
              </a:r>
              <a:r>
                <a:rPr sz="5800" dirty="0">
                  <a:solidFill>
                    <a:srgbClr val="5E5E5E"/>
                  </a:solidFill>
                </a:rPr>
                <a:t> </a:t>
              </a:r>
              <a:r>
                <a:rPr sz="5800" dirty="0" err="1">
                  <a:solidFill>
                    <a:srgbClr val="5E5E5E"/>
                  </a:solidFill>
                </a:rPr>
                <a:t>yükümlülüklerini</a:t>
              </a:r>
              <a:r>
                <a:rPr sz="5800" dirty="0">
                  <a:solidFill>
                    <a:srgbClr val="5E5E5E"/>
                  </a:solidFill>
                </a:rPr>
                <a:t> </a:t>
              </a:r>
              <a:r>
                <a:rPr sz="5800" dirty="0" err="1">
                  <a:solidFill>
                    <a:srgbClr val="5E5E5E"/>
                  </a:solidFill>
                </a:rPr>
                <a:t>yansıtan</a:t>
              </a:r>
              <a:r>
                <a:rPr sz="5800" dirty="0">
                  <a:solidFill>
                    <a:srgbClr val="5E5E5E"/>
                  </a:solidFill>
                </a:rPr>
                <a:t> </a:t>
              </a:r>
              <a:endParaRPr lang="en-US" sz="5800" dirty="0">
                <a:solidFill>
                  <a:srgbClr val="5E5E5E"/>
                </a:solidFill>
              </a:endParaRPr>
            </a:p>
            <a:p>
              <a:pPr algn="l">
                <a:defRPr sz="4800" b="1">
                  <a:ln w="12700" cap="flat">
                    <a:solidFill>
                      <a:srgbClr val="000000"/>
                    </a:solidFill>
                    <a:prstDash val="solid"/>
                    <a:miter lim="400000"/>
                  </a:ln>
                  <a:solidFill>
                    <a:schemeClr val="accent6"/>
                  </a:solidFill>
                </a:defRPr>
              </a:pPr>
              <a:r>
                <a:rPr sz="5800" dirty="0" err="1">
                  <a:solidFill>
                    <a:srgbClr val="5E5E5E"/>
                  </a:solidFill>
                </a:rPr>
                <a:t>aşağıda</a:t>
              </a:r>
              <a:r>
                <a:rPr sz="5800" dirty="0">
                  <a:solidFill>
                    <a:srgbClr val="5E5E5E"/>
                  </a:solidFill>
                </a:rPr>
                <a:t> </a:t>
              </a:r>
              <a:r>
                <a:rPr sz="5800" dirty="0" err="1">
                  <a:solidFill>
                    <a:srgbClr val="5E5E5E"/>
                  </a:solidFill>
                </a:rPr>
                <a:t>sıralanan</a:t>
              </a:r>
              <a:r>
                <a:rPr sz="5800" dirty="0">
                  <a:solidFill>
                    <a:srgbClr val="5E5E5E"/>
                  </a:solidFill>
                </a:rPr>
                <a:t> </a:t>
              </a:r>
              <a:r>
                <a:rPr sz="5800" dirty="0" err="1">
                  <a:solidFill>
                    <a:srgbClr val="5E5E5E"/>
                  </a:solidFill>
                </a:rPr>
                <a:t>kanıtları</a:t>
              </a:r>
              <a:r>
                <a:rPr sz="5800" dirty="0">
                  <a:solidFill>
                    <a:srgbClr val="5E5E5E"/>
                  </a:solidFill>
                </a:rPr>
                <a:t> </a:t>
              </a:r>
              <a:r>
                <a:rPr sz="5800" dirty="0" err="1">
                  <a:solidFill>
                    <a:srgbClr val="5E5E5E"/>
                  </a:solidFill>
                </a:rPr>
                <a:t>sunmalıdır</a:t>
              </a:r>
              <a:r>
                <a:rPr sz="5800" dirty="0">
                  <a:solidFill>
                    <a:srgbClr val="5E5E5E"/>
                  </a:solidFill>
                </a:rPr>
                <a:t>:</a:t>
              </a:r>
              <a:r>
                <a:rPr dirty="0"/>
                <a:t> </a:t>
              </a:r>
              <a:endParaRPr sz="1200" dirty="0"/>
            </a:p>
            <a:p>
              <a:pPr lvl="3" algn="l">
                <a:defRPr sz="4800" b="1">
                  <a:ln w="12700" cap="flat">
                    <a:solidFill>
                      <a:srgbClr val="000000"/>
                    </a:solidFill>
                    <a:prstDash val="solid"/>
                    <a:miter lim="400000"/>
                  </a:ln>
                  <a:solidFill>
                    <a:schemeClr val="accent1"/>
                  </a:solidFill>
                </a:defRPr>
              </a:pPr>
              <a:r>
                <a:rPr dirty="0"/>
                <a:t>a) </a:t>
              </a:r>
              <a:r>
                <a:rPr dirty="0" err="1"/>
                <a:t>kuruluşun</a:t>
              </a:r>
              <a:r>
                <a:rPr dirty="0"/>
                <a:t> </a:t>
              </a:r>
              <a:r>
                <a:rPr dirty="0" err="1"/>
                <a:t>müşteri</a:t>
              </a:r>
              <a:r>
                <a:rPr dirty="0"/>
                <a:t> ve </a:t>
              </a:r>
              <a:r>
                <a:rPr dirty="0" err="1"/>
                <a:t>kapsanan</a:t>
              </a:r>
              <a:r>
                <a:rPr dirty="0"/>
                <a:t> </a:t>
              </a:r>
              <a:r>
                <a:rPr dirty="0" err="1"/>
                <a:t>düzenleyici</a:t>
              </a:r>
              <a:r>
                <a:rPr dirty="0"/>
                <a:t> </a:t>
              </a:r>
              <a:r>
                <a:rPr dirty="0" err="1"/>
                <a:t>regülasyonların</a:t>
              </a:r>
              <a:r>
                <a:rPr dirty="0"/>
                <a:t> </a:t>
              </a:r>
              <a:r>
                <a:rPr dirty="0" err="1"/>
                <a:t>gereklilikleri</a:t>
              </a:r>
              <a:r>
                <a:rPr dirty="0"/>
                <a:t> </a:t>
              </a:r>
            </a:p>
            <a:p>
              <a:pPr lvl="3" algn="l">
                <a:defRPr sz="4800" b="1">
                  <a:ln w="12700" cap="flat">
                    <a:solidFill>
                      <a:srgbClr val="000000"/>
                    </a:solidFill>
                    <a:prstDash val="solid"/>
                    <a:miter lim="400000"/>
                  </a:ln>
                  <a:solidFill>
                    <a:schemeClr val="accent6"/>
                  </a:solidFill>
                </a:defRPr>
              </a:pPr>
              <a:r>
                <a:rPr dirty="0">
                  <a:solidFill>
                    <a:schemeClr val="accent1"/>
                  </a:solidFill>
                </a:rPr>
                <a:t>    </a:t>
              </a:r>
              <a:r>
                <a:rPr dirty="0" err="1">
                  <a:solidFill>
                    <a:schemeClr val="accent1"/>
                  </a:solidFill>
                </a:rPr>
                <a:t>konusunda</a:t>
              </a:r>
              <a:r>
                <a:rPr dirty="0">
                  <a:solidFill>
                    <a:schemeClr val="accent1"/>
                  </a:solidFill>
                </a:rPr>
                <a:t> </a:t>
              </a:r>
              <a:r>
                <a:rPr dirty="0" err="1">
                  <a:solidFill>
                    <a:schemeClr val="accent1"/>
                  </a:solidFill>
                </a:rPr>
                <a:t>bilgilendirilmesi</a:t>
              </a:r>
              <a:r>
                <a:rPr dirty="0">
                  <a:solidFill>
                    <a:schemeClr val="accent1"/>
                  </a:solidFill>
                </a:rPr>
                <a:t>; </a:t>
              </a:r>
              <a:br>
                <a:rPr sz="1200" dirty="0">
                  <a:solidFill>
                    <a:schemeClr val="accent1"/>
                  </a:solidFill>
                </a:rPr>
              </a:br>
              <a:r>
                <a:rPr dirty="0">
                  <a:solidFill>
                    <a:schemeClr val="accent1"/>
                  </a:solidFill>
                </a:rPr>
                <a:t>b) </a:t>
              </a:r>
              <a:r>
                <a:rPr dirty="0" err="1">
                  <a:solidFill>
                    <a:schemeClr val="accent1"/>
                  </a:solidFill>
                </a:rPr>
                <a:t>kalite</a:t>
              </a:r>
              <a:r>
                <a:rPr dirty="0">
                  <a:solidFill>
                    <a:schemeClr val="accent1"/>
                  </a:solidFill>
                </a:rPr>
                <a:t> </a:t>
              </a:r>
              <a:r>
                <a:rPr dirty="0" err="1">
                  <a:solidFill>
                    <a:schemeClr val="accent1"/>
                  </a:solidFill>
                </a:rPr>
                <a:t>politikasının</a:t>
              </a:r>
              <a:r>
                <a:rPr dirty="0">
                  <a:solidFill>
                    <a:schemeClr val="accent1"/>
                  </a:solidFill>
                </a:rPr>
                <a:t> </a:t>
              </a:r>
              <a:r>
                <a:rPr dirty="0" err="1">
                  <a:solidFill>
                    <a:schemeClr val="accent1"/>
                  </a:solidFill>
                </a:rPr>
                <a:t>oluşturulması</a:t>
              </a:r>
              <a:r>
                <a:rPr dirty="0">
                  <a:solidFill>
                    <a:schemeClr val="accent1"/>
                  </a:solidFill>
                </a:rPr>
                <a:t>; </a:t>
              </a:r>
              <a:br>
                <a:rPr sz="1200" dirty="0">
                  <a:solidFill>
                    <a:schemeClr val="accent1"/>
                  </a:solidFill>
                </a:rPr>
              </a:br>
              <a:r>
                <a:rPr dirty="0">
                  <a:solidFill>
                    <a:schemeClr val="accent1"/>
                  </a:solidFill>
                </a:rPr>
                <a:t>c) </a:t>
              </a:r>
              <a:r>
                <a:rPr dirty="0" err="1">
                  <a:solidFill>
                    <a:schemeClr val="accent1"/>
                  </a:solidFill>
                </a:rPr>
                <a:t>kalite</a:t>
              </a:r>
              <a:r>
                <a:rPr dirty="0">
                  <a:solidFill>
                    <a:schemeClr val="accent1"/>
                  </a:solidFill>
                </a:rPr>
                <a:t> </a:t>
              </a:r>
              <a:r>
                <a:rPr dirty="0" err="1">
                  <a:solidFill>
                    <a:schemeClr val="accent1"/>
                  </a:solidFill>
                </a:rPr>
                <a:t>hedeflerinin</a:t>
              </a:r>
              <a:r>
                <a:rPr dirty="0">
                  <a:solidFill>
                    <a:schemeClr val="accent1"/>
                  </a:solidFill>
                </a:rPr>
                <a:t> </a:t>
              </a:r>
              <a:r>
                <a:rPr dirty="0" err="1">
                  <a:solidFill>
                    <a:schemeClr val="accent1"/>
                  </a:solidFill>
                </a:rPr>
                <a:t>belirlenmesinin</a:t>
              </a:r>
              <a:r>
                <a:rPr dirty="0">
                  <a:solidFill>
                    <a:schemeClr val="accent1"/>
                  </a:solidFill>
                </a:rPr>
                <a:t> </a:t>
              </a:r>
              <a:r>
                <a:rPr dirty="0" err="1">
                  <a:solidFill>
                    <a:schemeClr val="accent1"/>
                  </a:solidFill>
                </a:rPr>
                <a:t>güvenceye</a:t>
              </a:r>
              <a:r>
                <a:rPr dirty="0">
                  <a:solidFill>
                    <a:schemeClr val="accent1"/>
                  </a:solidFill>
                </a:rPr>
                <a:t> </a:t>
              </a:r>
              <a:r>
                <a:rPr dirty="0" err="1">
                  <a:solidFill>
                    <a:schemeClr val="accent1"/>
                  </a:solidFill>
                </a:rPr>
                <a:t>alınması</a:t>
              </a:r>
              <a:r>
                <a:rPr dirty="0">
                  <a:solidFill>
                    <a:schemeClr val="accent1"/>
                  </a:solidFill>
                </a:rPr>
                <a:t>; </a:t>
              </a:r>
              <a:br>
                <a:rPr sz="1200" dirty="0">
                  <a:solidFill>
                    <a:schemeClr val="accent1"/>
                  </a:solidFill>
                </a:rPr>
              </a:br>
              <a:r>
                <a:rPr dirty="0">
                  <a:solidFill>
                    <a:schemeClr val="accent1"/>
                  </a:solidFill>
                </a:rPr>
                <a:t>d) </a:t>
              </a:r>
              <a:r>
                <a:rPr dirty="0" err="1">
                  <a:solidFill>
                    <a:schemeClr val="accent1"/>
                  </a:solidFill>
                </a:rPr>
                <a:t>yönetimin</a:t>
              </a:r>
              <a:r>
                <a:rPr dirty="0">
                  <a:solidFill>
                    <a:schemeClr val="accent1"/>
                  </a:solidFill>
                </a:rPr>
                <a:t> </a:t>
              </a:r>
              <a:r>
                <a:rPr dirty="0" err="1">
                  <a:solidFill>
                    <a:schemeClr val="accent1"/>
                  </a:solidFill>
                </a:rPr>
                <a:t>gözden</a:t>
              </a:r>
              <a:r>
                <a:rPr dirty="0">
                  <a:solidFill>
                    <a:schemeClr val="accent1"/>
                  </a:solidFill>
                </a:rPr>
                <a:t> </a:t>
              </a:r>
              <a:r>
                <a:rPr dirty="0" err="1">
                  <a:solidFill>
                    <a:schemeClr val="accent1"/>
                  </a:solidFill>
                </a:rPr>
                <a:t>geçirme</a:t>
              </a:r>
              <a:r>
                <a:rPr dirty="0">
                  <a:solidFill>
                    <a:schemeClr val="accent1"/>
                  </a:solidFill>
                </a:rPr>
                <a:t> </a:t>
              </a:r>
              <a:r>
                <a:rPr dirty="0" err="1">
                  <a:solidFill>
                    <a:schemeClr val="accent1"/>
                  </a:solidFill>
                </a:rPr>
                <a:t>sürecinin</a:t>
              </a:r>
              <a:r>
                <a:rPr dirty="0">
                  <a:solidFill>
                    <a:schemeClr val="accent1"/>
                  </a:solidFill>
                </a:rPr>
                <a:t> </a:t>
              </a:r>
              <a:r>
                <a:rPr dirty="0" err="1">
                  <a:solidFill>
                    <a:schemeClr val="accent1"/>
                  </a:solidFill>
                </a:rPr>
                <a:t>çalıştırılması</a:t>
              </a:r>
              <a:r>
                <a:rPr dirty="0">
                  <a:solidFill>
                    <a:schemeClr val="accent1"/>
                  </a:solidFill>
                </a:rPr>
                <a:t>; </a:t>
              </a:r>
              <a:br>
                <a:rPr sz="1200" dirty="0">
                  <a:solidFill>
                    <a:schemeClr val="accent1"/>
                  </a:solidFill>
                </a:rPr>
              </a:br>
              <a:r>
                <a:rPr dirty="0">
                  <a:solidFill>
                    <a:schemeClr val="accent1"/>
                  </a:solidFill>
                </a:rPr>
                <a:t>e) </a:t>
              </a:r>
              <a:r>
                <a:rPr dirty="0" err="1">
                  <a:solidFill>
                    <a:schemeClr val="accent1"/>
                  </a:solidFill>
                </a:rPr>
                <a:t>kaynak</a:t>
              </a:r>
              <a:r>
                <a:rPr dirty="0">
                  <a:solidFill>
                    <a:schemeClr val="accent1"/>
                  </a:solidFill>
                </a:rPr>
                <a:t> </a:t>
              </a:r>
              <a:r>
                <a:rPr dirty="0" err="1">
                  <a:solidFill>
                    <a:schemeClr val="accent1"/>
                  </a:solidFill>
                </a:rPr>
                <a:t>bulunmasının</a:t>
              </a:r>
              <a:r>
                <a:rPr dirty="0">
                  <a:solidFill>
                    <a:schemeClr val="accent1"/>
                  </a:solidFill>
                </a:rPr>
                <a:t> </a:t>
              </a:r>
              <a:r>
                <a:rPr dirty="0" err="1">
                  <a:solidFill>
                    <a:schemeClr val="accent1"/>
                  </a:solidFill>
                </a:rPr>
                <a:t>güvenceye</a:t>
              </a:r>
              <a:r>
                <a:rPr dirty="0">
                  <a:solidFill>
                    <a:schemeClr val="accent1"/>
                  </a:solidFill>
                </a:rPr>
                <a:t> </a:t>
              </a:r>
              <a:r>
                <a:rPr dirty="0" err="1">
                  <a:solidFill>
                    <a:schemeClr val="accent1"/>
                  </a:solidFill>
                </a:rPr>
                <a:t>alınması</a:t>
              </a:r>
              <a:r>
                <a:rPr dirty="0">
                  <a:solidFill>
                    <a:schemeClr val="accent1"/>
                  </a:solidFill>
                </a:rPr>
                <a:t>.</a:t>
              </a:r>
              <a:r>
                <a:rPr dirty="0"/>
                <a:t> </a:t>
              </a:r>
              <a:br>
                <a:rPr sz="1200" dirty="0"/>
              </a:br>
              <a:endParaRPr sz="1200" dirty="0"/>
            </a:p>
          </p:txBody>
        </p:sp>
        <p:pic>
          <p:nvPicPr>
            <p:cNvPr id="437" name="ISO 13485:2016 — 5. MADDE — Yönetimin sorumluluğu… ISO 13485:2016 — 5. MADDE — Yönetimin sorumluluğu 5.1 Yönetimin yükümlülüğüÜst Yönetim, Kalite Yönetim Sisteminin geliştirilmesi, çalıştırılması ve etkililiğinin sürdürülmesi yönündeki yükümlülüklerini y" descr="ISO 13485:2016 — 5. MADDE — Yönetimin sorumluluğu… ISO 13485:2016 — 5. MADDE — Yönetimin sorumluluğu 5.1 Yönetimin yükümlülüğüÜst Yönetim, Kalite Yönetim Sisteminin geliştirilmesi, çalıştırılması ve etkililiğinin sürdürülmesi yönündeki yükümlülüklerini yansıtan aşağıda sıralanan kanıtları sunmalıdır: a) kuruluşun müşteri ve kapsanan düzenleyici regülasyonların gereklilikleri     konusunda bilgilendirilmesi;  b) kalite politikasının oluşturulması;  c) kalite hedeflerinin belirlenmesinin güvenceye alınması;  d) yönetimin gözden geçirme sürecinin çalıştırılması;  e) kaynak bulunmasının güvenceye alınması.  "/>
            <p:cNvPicPr>
              <a:picLocks/>
            </p:cNvPicPr>
            <p:nvPr/>
          </p:nvPicPr>
          <p:blipFill>
            <a:blip r:embed="rId2"/>
            <a:stretch>
              <a:fillRect/>
            </a:stretch>
          </p:blipFill>
          <p:spPr>
            <a:xfrm>
              <a:off x="-3000889" y="-527335"/>
              <a:ext cx="30041083" cy="11920965"/>
            </a:xfrm>
            <a:prstGeom prst="rect">
              <a:avLst/>
            </a:prstGeom>
            <a:effectLst/>
          </p:spPr>
        </p:pic>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3" name="ISO 13485:2016 — 5. MADDE — Yönetimin sorumluluğu…"/>
          <p:cNvGrpSpPr/>
          <p:nvPr/>
        </p:nvGrpSpPr>
        <p:grpSpPr>
          <a:xfrm>
            <a:off x="190872" y="2487539"/>
            <a:ext cx="24002257" cy="9164233"/>
            <a:chOff x="-1" y="0"/>
            <a:chExt cx="24002254" cy="9164232"/>
          </a:xfrm>
        </p:grpSpPr>
        <p:sp>
          <p:nvSpPr>
            <p:cNvPr id="442" name="ISO 13485:2016 — 5. MADDE — Yönetimin sorumluluğu…"/>
            <p:cNvSpPr txBox="1"/>
            <p:nvPr/>
          </p:nvSpPr>
          <p:spPr>
            <a:xfrm>
              <a:off x="356914" y="2745714"/>
              <a:ext cx="23288424" cy="367280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sz="4400" dirty="0"/>
                <a:t>ISO 13485:2016 — 5. MADDE — </a:t>
              </a:r>
              <a:r>
                <a:rPr sz="4400" dirty="0" err="1"/>
                <a:t>Yönetimin</a:t>
              </a:r>
              <a:r>
                <a:rPr sz="4400" dirty="0"/>
                <a:t> </a:t>
              </a:r>
              <a:r>
                <a:rPr sz="4400" dirty="0" err="1"/>
                <a:t>sorumluluğu</a:t>
              </a:r>
              <a:r>
                <a:rPr sz="4400" dirty="0"/>
                <a:t> </a:t>
              </a:r>
            </a:p>
            <a:p>
              <a:pPr>
                <a:defRPr sz="4600" b="1">
                  <a:ln w="12700" cap="flat">
                    <a:solidFill>
                      <a:srgbClr val="000000"/>
                    </a:solidFill>
                    <a:prstDash val="solid"/>
                    <a:miter lim="400000"/>
                  </a:ln>
                  <a:solidFill>
                    <a:schemeClr val="accent2">
                      <a:hueOff val="192982"/>
                      <a:satOff val="17755"/>
                      <a:lumOff val="-28483"/>
                    </a:schemeClr>
                  </a:solidFill>
                </a:defRPr>
              </a:pPr>
              <a:endParaRPr sz="3600" dirty="0"/>
            </a:p>
            <a:p>
              <a:pPr algn="l">
                <a:defRPr sz="10200" b="1">
                  <a:ln w="12700" cap="flat">
                    <a:solidFill>
                      <a:srgbClr val="000000"/>
                    </a:solidFill>
                    <a:prstDash val="solid"/>
                    <a:miter lim="400000"/>
                  </a:ln>
                  <a:solidFill>
                    <a:schemeClr val="accent6"/>
                  </a:solidFill>
                </a:defRPr>
              </a:pPr>
              <a:r>
                <a:rPr sz="8000" dirty="0">
                  <a:solidFill>
                    <a:schemeClr val="accent2">
                      <a:hueOff val="192982"/>
                      <a:satOff val="17755"/>
                      <a:lumOff val="-28483"/>
                    </a:schemeClr>
                  </a:solidFill>
                </a:rPr>
                <a:t>5.2 </a:t>
              </a:r>
              <a:r>
                <a:rPr sz="8000" dirty="0" err="1">
                  <a:solidFill>
                    <a:schemeClr val="accent2">
                      <a:hueOff val="192982"/>
                      <a:satOff val="17755"/>
                      <a:lumOff val="-28483"/>
                    </a:schemeClr>
                  </a:solidFill>
                </a:rPr>
                <a:t>Müşteri</a:t>
              </a:r>
              <a:r>
                <a:rPr sz="8000" dirty="0">
                  <a:solidFill>
                    <a:schemeClr val="accent2">
                      <a:hueOff val="192982"/>
                      <a:satOff val="17755"/>
                      <a:lumOff val="-28483"/>
                    </a:schemeClr>
                  </a:solidFill>
                </a:rPr>
                <a:t> </a:t>
              </a:r>
              <a:r>
                <a:rPr sz="8000" dirty="0" err="1">
                  <a:solidFill>
                    <a:schemeClr val="accent2">
                      <a:hueOff val="192982"/>
                      <a:satOff val="17755"/>
                      <a:lumOff val="-28483"/>
                    </a:schemeClr>
                  </a:solidFill>
                </a:rPr>
                <a:t>odaklılık</a:t>
              </a:r>
              <a:endParaRPr sz="8000" dirty="0">
                <a:solidFill>
                  <a:schemeClr val="accent2">
                    <a:hueOff val="192982"/>
                    <a:satOff val="17755"/>
                    <a:lumOff val="-28483"/>
                  </a:schemeClr>
                </a:solidFill>
              </a:endParaRPr>
            </a:p>
            <a:p>
              <a:pPr algn="l">
                <a:defRPr sz="4800" b="1">
                  <a:ln w="12700" cap="flat">
                    <a:solidFill>
                      <a:srgbClr val="000000"/>
                    </a:solidFill>
                    <a:prstDash val="solid"/>
                    <a:miter lim="400000"/>
                  </a:ln>
                  <a:solidFill>
                    <a:schemeClr val="accent6"/>
                  </a:solidFill>
                </a:defRPr>
              </a:pPr>
              <a:r>
                <a:rPr sz="3600" dirty="0" err="1">
                  <a:solidFill>
                    <a:srgbClr val="5E5E5E"/>
                  </a:solidFill>
                </a:rPr>
                <a:t>Üst</a:t>
              </a:r>
              <a:r>
                <a:rPr sz="3600" dirty="0">
                  <a:solidFill>
                    <a:srgbClr val="5E5E5E"/>
                  </a:solidFill>
                </a:rPr>
                <a:t> </a:t>
              </a:r>
              <a:r>
                <a:rPr sz="3600" dirty="0" err="1">
                  <a:solidFill>
                    <a:srgbClr val="5E5E5E"/>
                  </a:solidFill>
                </a:rPr>
                <a:t>Yönetim</a:t>
              </a:r>
              <a:r>
                <a:rPr sz="3600" dirty="0">
                  <a:solidFill>
                    <a:srgbClr val="5E5E5E"/>
                  </a:solidFill>
                </a:rPr>
                <a:t>, </a:t>
              </a:r>
              <a:r>
                <a:rPr sz="3600" u="sng" dirty="0" err="1">
                  <a:solidFill>
                    <a:schemeClr val="accent1"/>
                  </a:solidFill>
                </a:rPr>
                <a:t>müşteri</a:t>
              </a:r>
              <a:r>
                <a:rPr sz="3600" u="sng" dirty="0">
                  <a:solidFill>
                    <a:schemeClr val="accent1"/>
                  </a:solidFill>
                </a:rPr>
                <a:t> </a:t>
              </a:r>
              <a:r>
                <a:rPr sz="3600" u="sng" dirty="0" err="1">
                  <a:solidFill>
                    <a:schemeClr val="accent1"/>
                  </a:solidFill>
                </a:rPr>
                <a:t>gerekliliklerini</a:t>
              </a:r>
              <a:r>
                <a:rPr sz="3600" dirty="0">
                  <a:solidFill>
                    <a:srgbClr val="5E5E5E"/>
                  </a:solidFill>
                </a:rPr>
                <a:t> ve </a:t>
              </a:r>
              <a:r>
                <a:rPr sz="3600" u="sng" dirty="0" err="1">
                  <a:solidFill>
                    <a:schemeClr val="accent1"/>
                  </a:solidFill>
                </a:rPr>
                <a:t>kapsanan</a:t>
              </a:r>
              <a:r>
                <a:rPr sz="3600" u="sng" dirty="0">
                  <a:solidFill>
                    <a:schemeClr val="accent1"/>
                  </a:solidFill>
                </a:rPr>
                <a:t> </a:t>
              </a:r>
              <a:r>
                <a:rPr sz="3600" u="sng" dirty="0" err="1">
                  <a:solidFill>
                    <a:schemeClr val="accent1"/>
                  </a:solidFill>
                </a:rPr>
                <a:t>düzenleyici</a:t>
              </a:r>
              <a:r>
                <a:rPr sz="3600" u="sng" dirty="0">
                  <a:solidFill>
                    <a:schemeClr val="accent1"/>
                  </a:solidFill>
                </a:rPr>
                <a:t> </a:t>
              </a:r>
              <a:r>
                <a:rPr sz="3600" u="sng" dirty="0" err="1">
                  <a:solidFill>
                    <a:schemeClr val="accent1"/>
                  </a:solidFill>
                </a:rPr>
                <a:t>gereklilikleri</a:t>
              </a:r>
              <a:r>
                <a:rPr sz="3600" dirty="0">
                  <a:solidFill>
                    <a:srgbClr val="5E5E5E"/>
                  </a:solidFill>
                </a:rPr>
                <a:t> </a:t>
              </a:r>
              <a:r>
                <a:rPr sz="3600" u="sng" dirty="0" err="1">
                  <a:solidFill>
                    <a:srgbClr val="5E5E5E"/>
                  </a:solidFill>
                </a:rPr>
                <a:t>belirlemelidir</a:t>
              </a:r>
              <a:r>
                <a:rPr sz="3600" u="sng" dirty="0">
                  <a:solidFill>
                    <a:srgbClr val="5E5E5E"/>
                  </a:solidFill>
                </a:rPr>
                <a:t> ve </a:t>
              </a:r>
              <a:r>
                <a:rPr sz="3600" u="sng" dirty="0" err="1">
                  <a:solidFill>
                    <a:srgbClr val="5E5E5E"/>
                  </a:solidFill>
                </a:rPr>
                <a:t>karşılamalıdır</a:t>
              </a:r>
              <a:r>
                <a:rPr sz="3600" dirty="0">
                  <a:solidFill>
                    <a:srgbClr val="5E5E5E"/>
                  </a:solidFill>
                </a:rPr>
                <a:t>.</a:t>
              </a:r>
              <a:r>
                <a:rPr sz="3600" dirty="0"/>
                <a:t> </a:t>
              </a:r>
              <a:br>
                <a:rPr sz="3600" dirty="0"/>
              </a:br>
              <a:endParaRPr sz="3600" dirty="0"/>
            </a:p>
          </p:txBody>
        </p:sp>
        <p:pic>
          <p:nvPicPr>
            <p:cNvPr id="441" name="ISO 13485:2016 — 5. MADDE — Yönetimin sorumluluğu… ISO 13485:2016 — 5. MADDE — Yönetimin sorumluluğu 5.2 Müşteri odaklılıkÜst Yönetim, müşteri gerekliliklerini ve kapsanan düzenleyici gereklilikleri belirlemelidir ve karşılamalıdır.  " descr="ISO 13485:2016 — 5. MADDE — Yönetimin sorumluluğu… ISO 13485:2016 — 5. MADDE — Yönetimin sorumluluğu 5.2 Müşteri odaklılıkÜst Yönetim, müşteri gerekliliklerini ve kapsanan düzenleyici gereklilikleri belirlemelidir ve karşılamalıdır.  "/>
            <p:cNvPicPr>
              <a:picLocks/>
            </p:cNvPicPr>
            <p:nvPr/>
          </p:nvPicPr>
          <p:blipFill>
            <a:blip r:embed="rId2"/>
            <a:stretch>
              <a:fillRect/>
            </a:stretch>
          </p:blipFill>
          <p:spPr>
            <a:xfrm>
              <a:off x="-1" y="0"/>
              <a:ext cx="24002254" cy="9164232"/>
            </a:xfrm>
            <a:prstGeom prst="rect">
              <a:avLst/>
            </a:prstGeom>
            <a:effectLst/>
          </p:spPr>
        </p:pic>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 name="ISO 13485:2016 — 5. MADDE — Yönetimin sorumluluğu…"/>
          <p:cNvGrpSpPr/>
          <p:nvPr/>
        </p:nvGrpSpPr>
        <p:grpSpPr>
          <a:xfrm>
            <a:off x="295623" y="-27926"/>
            <a:ext cx="23792754" cy="3450883"/>
            <a:chOff x="0" y="-1"/>
            <a:chExt cx="23792753" cy="3450882"/>
          </a:xfrm>
        </p:grpSpPr>
        <p:sp>
          <p:nvSpPr>
            <p:cNvPr id="446" name="ISO 13485:2016 — 5. MADDE — Yönetimin sorumluluğu…"/>
            <p:cNvSpPr txBox="1"/>
            <p:nvPr/>
          </p:nvSpPr>
          <p:spPr>
            <a:xfrm>
              <a:off x="581580" y="373788"/>
              <a:ext cx="22629592" cy="270330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3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lgn="l">
                <a:defRPr sz="32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5.2 </a:t>
              </a:r>
              <a:r>
                <a:rPr dirty="0" err="1">
                  <a:solidFill>
                    <a:schemeClr val="accent2">
                      <a:hueOff val="192982"/>
                      <a:satOff val="17755"/>
                      <a:lumOff val="-28483"/>
                    </a:schemeClr>
                  </a:solidFill>
                </a:rPr>
                <a:t>Müşteri</a:t>
              </a:r>
              <a:r>
                <a:rPr dirty="0">
                  <a:solidFill>
                    <a:schemeClr val="accent2">
                      <a:hueOff val="192982"/>
                      <a:satOff val="17755"/>
                      <a:lumOff val="-28483"/>
                    </a:schemeClr>
                  </a:solidFill>
                </a:rPr>
                <a:t> </a:t>
              </a:r>
              <a:r>
                <a:rPr dirty="0" err="1">
                  <a:solidFill>
                    <a:schemeClr val="accent2">
                      <a:hueOff val="192982"/>
                      <a:satOff val="17755"/>
                      <a:lumOff val="-28483"/>
                    </a:schemeClr>
                  </a:solidFill>
                </a:rPr>
                <a:t>odaklılık</a:t>
              </a:r>
              <a:endParaRPr dirty="0">
                <a:solidFill>
                  <a:schemeClr val="accent2">
                    <a:hueOff val="192982"/>
                    <a:satOff val="17755"/>
                    <a:lumOff val="-28483"/>
                  </a:schemeClr>
                </a:solidFill>
              </a:endParaRPr>
            </a:p>
            <a:p>
              <a:pPr algn="l">
                <a:defRPr sz="3700" b="1">
                  <a:ln w="12700" cap="flat">
                    <a:solidFill>
                      <a:srgbClr val="000000"/>
                    </a:solidFill>
                    <a:prstDash val="solid"/>
                    <a:miter lim="400000"/>
                  </a:ln>
                  <a:solidFill>
                    <a:schemeClr val="accent6"/>
                  </a:solidFill>
                </a:defRPr>
              </a:pPr>
              <a:r>
                <a:rPr sz="4200" dirty="0" err="1">
                  <a:solidFill>
                    <a:srgbClr val="5E5E5E"/>
                  </a:solidFill>
                </a:rPr>
                <a:t>Üst</a:t>
              </a:r>
              <a:r>
                <a:rPr sz="4200" dirty="0">
                  <a:solidFill>
                    <a:srgbClr val="5E5E5E"/>
                  </a:solidFill>
                </a:rPr>
                <a:t> </a:t>
              </a:r>
              <a:r>
                <a:rPr sz="4200" dirty="0" err="1">
                  <a:solidFill>
                    <a:srgbClr val="5E5E5E"/>
                  </a:solidFill>
                </a:rPr>
                <a:t>Yönetim</a:t>
              </a:r>
              <a:r>
                <a:rPr sz="4200" dirty="0">
                  <a:solidFill>
                    <a:srgbClr val="5E5E5E"/>
                  </a:solidFill>
                </a:rPr>
                <a:t>, </a:t>
              </a:r>
              <a:r>
                <a:rPr sz="4200" u="sng" dirty="0" err="1">
                  <a:solidFill>
                    <a:schemeClr val="accent1"/>
                  </a:solidFill>
                </a:rPr>
                <a:t>müşteri</a:t>
              </a:r>
              <a:r>
                <a:rPr sz="4200" u="sng" dirty="0">
                  <a:solidFill>
                    <a:schemeClr val="accent1"/>
                  </a:solidFill>
                </a:rPr>
                <a:t> </a:t>
              </a:r>
              <a:r>
                <a:rPr sz="4200" u="sng" dirty="0" err="1">
                  <a:solidFill>
                    <a:schemeClr val="accent1"/>
                  </a:solidFill>
                </a:rPr>
                <a:t>gerekliliklerini</a:t>
              </a:r>
              <a:r>
                <a:rPr sz="4200" dirty="0">
                  <a:solidFill>
                    <a:srgbClr val="5E5E5E"/>
                  </a:solidFill>
                </a:rPr>
                <a:t> ve </a:t>
              </a:r>
              <a:r>
                <a:rPr sz="4200" u="sng" dirty="0" err="1">
                  <a:solidFill>
                    <a:schemeClr val="accent1"/>
                  </a:solidFill>
                </a:rPr>
                <a:t>kapsanan</a:t>
              </a:r>
              <a:r>
                <a:rPr sz="4200" u="sng" dirty="0">
                  <a:solidFill>
                    <a:schemeClr val="accent1"/>
                  </a:solidFill>
                </a:rPr>
                <a:t> </a:t>
              </a:r>
              <a:r>
                <a:rPr sz="4200" u="sng" dirty="0" err="1">
                  <a:solidFill>
                    <a:schemeClr val="accent1"/>
                  </a:solidFill>
                </a:rPr>
                <a:t>düzenleyici</a:t>
              </a:r>
              <a:r>
                <a:rPr sz="4200" u="sng" dirty="0">
                  <a:solidFill>
                    <a:schemeClr val="accent1"/>
                  </a:solidFill>
                </a:rPr>
                <a:t> </a:t>
              </a:r>
              <a:r>
                <a:rPr sz="4200" u="sng" dirty="0" err="1">
                  <a:solidFill>
                    <a:schemeClr val="accent1"/>
                  </a:solidFill>
                </a:rPr>
                <a:t>gereklilikleri</a:t>
              </a:r>
              <a:r>
                <a:rPr sz="4200" dirty="0">
                  <a:solidFill>
                    <a:srgbClr val="5E5E5E"/>
                  </a:solidFill>
                </a:rPr>
                <a:t> </a:t>
              </a:r>
              <a:r>
                <a:rPr sz="4200" u="sng" dirty="0" err="1">
                  <a:solidFill>
                    <a:srgbClr val="5E5E5E"/>
                  </a:solidFill>
                </a:rPr>
                <a:t>belirlemelidir</a:t>
              </a:r>
              <a:r>
                <a:rPr sz="4200" u="sng" dirty="0">
                  <a:solidFill>
                    <a:srgbClr val="5E5E5E"/>
                  </a:solidFill>
                </a:rPr>
                <a:t> </a:t>
              </a:r>
              <a:endParaRPr lang="en-US" sz="4200" u="sng" dirty="0">
                <a:solidFill>
                  <a:srgbClr val="5E5E5E"/>
                </a:solidFill>
              </a:endParaRPr>
            </a:p>
            <a:p>
              <a:pPr algn="l">
                <a:defRPr sz="3700" b="1">
                  <a:ln w="12700" cap="flat">
                    <a:solidFill>
                      <a:srgbClr val="000000"/>
                    </a:solidFill>
                    <a:prstDash val="solid"/>
                    <a:miter lim="400000"/>
                  </a:ln>
                  <a:solidFill>
                    <a:schemeClr val="accent6"/>
                  </a:solidFill>
                </a:defRPr>
              </a:pPr>
              <a:r>
                <a:rPr sz="4200" u="sng" dirty="0">
                  <a:solidFill>
                    <a:srgbClr val="5E5E5E"/>
                  </a:solidFill>
                </a:rPr>
                <a:t>ve </a:t>
              </a:r>
              <a:r>
                <a:rPr sz="4200" u="sng" dirty="0" err="1">
                  <a:solidFill>
                    <a:srgbClr val="5E5E5E"/>
                  </a:solidFill>
                </a:rPr>
                <a:t>karşılamalıdır</a:t>
              </a:r>
              <a:r>
                <a:rPr sz="4200" dirty="0">
                  <a:solidFill>
                    <a:srgbClr val="5E5E5E"/>
                  </a:solidFill>
                </a:rPr>
                <a:t>.</a:t>
              </a:r>
            </a:p>
          </p:txBody>
        </p:sp>
        <p:pic>
          <p:nvPicPr>
            <p:cNvPr id="445" name="ISO 13485:2016 — 5. MADDE — Yönetimin sorumluluğu… ISO 13485:2016 — 5. MADDE — Yönetimin sorumluluğu 5.2 Müşteri odaklılıkÜst Yönetim, müşteri gerekliliklerini ve kapsanan düzenleyici gereklilikleri belirlemelidir ve karşılamalıdır." descr="ISO 13485:2016 — 5. MADDE — Yönetimin sorumluluğu… ISO 13485:2016 — 5. MADDE — Yönetimin sorumluluğu 5.2 Müşteri odaklılıkÜst Yönetim, müşteri gerekliliklerini ve kapsanan düzenleyici gereklilikleri belirlemelidir ve karşılamalıdır."/>
            <p:cNvPicPr>
              <a:picLocks/>
            </p:cNvPicPr>
            <p:nvPr/>
          </p:nvPicPr>
          <p:blipFill>
            <a:blip r:embed="rId2"/>
            <a:stretch>
              <a:fillRect/>
            </a:stretch>
          </p:blipFill>
          <p:spPr>
            <a:xfrm>
              <a:off x="0" y="-1"/>
              <a:ext cx="23792753" cy="3450882"/>
            </a:xfrm>
            <a:prstGeom prst="rect">
              <a:avLst/>
            </a:prstGeom>
            <a:effectLst/>
          </p:spPr>
        </p:pic>
      </p:grpSp>
      <p:grpSp>
        <p:nvGrpSpPr>
          <p:cNvPr id="450" name="KYS’nin girdileri MÜŞTERİDEN and DÜZENLEYİCİ REGÜLASYONLARDAN kaynaklanır.…"/>
          <p:cNvGrpSpPr/>
          <p:nvPr/>
        </p:nvGrpSpPr>
        <p:grpSpPr>
          <a:xfrm>
            <a:off x="285461" y="3696686"/>
            <a:ext cx="23577059" cy="9827019"/>
            <a:chOff x="-91441" y="91440"/>
            <a:chExt cx="23577058" cy="9827017"/>
          </a:xfrm>
        </p:grpSpPr>
        <p:sp>
          <p:nvSpPr>
            <p:cNvPr id="449" name="KYS’nin girdileri MÜŞTERİDEN and DÜZENLEYİCİ REGÜLASYONLARDAN kaynaklanır.…"/>
            <p:cNvSpPr txBox="1"/>
            <p:nvPr/>
          </p:nvSpPr>
          <p:spPr>
            <a:xfrm>
              <a:off x="215526" y="399453"/>
              <a:ext cx="23241939" cy="902811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4400" b="1">
                  <a:ln w="12700" cap="flat">
                    <a:solidFill>
                      <a:srgbClr val="000000"/>
                    </a:solidFill>
                    <a:prstDash val="solid"/>
                    <a:miter lim="400000"/>
                  </a:ln>
                  <a:solidFill>
                    <a:srgbClr val="3F958E"/>
                  </a:solidFill>
                </a:defRPr>
              </a:pPr>
              <a:r>
                <a:rPr sz="4200" dirty="0" err="1"/>
                <a:t>KYS’nin</a:t>
              </a:r>
              <a:r>
                <a:rPr sz="4200" dirty="0"/>
                <a:t> </a:t>
              </a:r>
              <a:r>
                <a:rPr sz="4200" u="sng" dirty="0" err="1"/>
                <a:t>girdileri</a:t>
              </a:r>
              <a:r>
                <a:rPr sz="4200" dirty="0"/>
                <a:t> </a:t>
              </a:r>
              <a:r>
                <a:rPr sz="4200" u="sng" cap="all" dirty="0"/>
                <a:t>MÜŞTERİDEN</a:t>
              </a:r>
              <a:r>
                <a:rPr sz="4200" dirty="0"/>
                <a:t> and </a:t>
              </a:r>
              <a:r>
                <a:rPr sz="4200" u="sng" cap="all" dirty="0"/>
                <a:t>DÜZENLEYİCİ REGÜLASYONLARDAN</a:t>
              </a:r>
              <a:r>
                <a:rPr sz="4200" cap="all" dirty="0"/>
                <a:t> </a:t>
              </a:r>
              <a:r>
                <a:rPr sz="4200" dirty="0" err="1"/>
                <a:t>kaynaklanır</a:t>
              </a:r>
              <a:r>
                <a:rPr dirty="0"/>
                <a:t>. </a:t>
              </a:r>
            </a:p>
            <a:p>
              <a:pPr algn="l">
                <a:defRPr sz="4400" b="1">
                  <a:ln w="12700" cap="flat">
                    <a:solidFill>
                      <a:srgbClr val="000000"/>
                    </a:solidFill>
                    <a:prstDash val="solid"/>
                    <a:miter lim="400000"/>
                  </a:ln>
                  <a:solidFill>
                    <a:srgbClr val="3F958E"/>
                  </a:solidFill>
                </a:defRPr>
              </a:pPr>
              <a:endParaRPr dirty="0"/>
            </a:p>
            <a:p>
              <a:pPr algn="l">
                <a:defRPr sz="4200" b="1">
                  <a:ln w="12700" cap="flat">
                    <a:solidFill>
                      <a:srgbClr val="000000"/>
                    </a:solidFill>
                    <a:prstDash val="solid"/>
                    <a:miter lim="400000"/>
                  </a:ln>
                  <a:solidFill>
                    <a:srgbClr val="3F958E"/>
                  </a:solidFill>
                </a:defRPr>
              </a:pPr>
              <a:r>
                <a:rPr dirty="0" err="1"/>
                <a:t>Önemli</a:t>
              </a:r>
              <a:r>
                <a:rPr dirty="0"/>
                <a:t> </a:t>
              </a:r>
              <a:r>
                <a:rPr dirty="0" err="1"/>
                <a:t>bir</a:t>
              </a:r>
              <a:r>
                <a:rPr dirty="0"/>
                <a:t> </a:t>
              </a:r>
              <a:r>
                <a:rPr dirty="0" err="1"/>
                <a:t>başka</a:t>
              </a:r>
              <a:r>
                <a:rPr dirty="0"/>
                <a:t> </a:t>
              </a:r>
              <a:r>
                <a:rPr dirty="0" err="1"/>
                <a:t>nokta</a:t>
              </a:r>
              <a:r>
                <a:rPr dirty="0"/>
                <a:t> </a:t>
              </a:r>
              <a:r>
                <a:rPr dirty="0" err="1"/>
                <a:t>ise</a:t>
              </a:r>
              <a:r>
                <a:rPr dirty="0"/>
                <a:t> </a:t>
              </a:r>
              <a:r>
                <a:rPr u="sng" dirty="0" err="1">
                  <a:solidFill>
                    <a:schemeClr val="accent3"/>
                  </a:solidFill>
                  <a:effectLst>
                    <a:outerShdw blurRad="12700" dist="63500" dir="18900000" rotWithShape="0">
                      <a:srgbClr val="000000"/>
                    </a:outerShdw>
                  </a:effectLst>
                </a:rPr>
                <a:t>kuruluş</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içinde</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müşterilerle</a:t>
              </a:r>
              <a:r>
                <a:rPr u="sng" dirty="0">
                  <a:solidFill>
                    <a:schemeClr val="accent3"/>
                  </a:solidFill>
                  <a:effectLst>
                    <a:outerShdw blurRad="12700" dist="63500" dir="18900000" rotWithShape="0">
                      <a:srgbClr val="000000"/>
                    </a:outerShdw>
                  </a:effectLst>
                </a:rPr>
                <a:t> ve </a:t>
              </a:r>
              <a:r>
                <a:rPr u="sng" dirty="0" err="1">
                  <a:solidFill>
                    <a:schemeClr val="accent3"/>
                  </a:solidFill>
                  <a:effectLst>
                    <a:outerShdw blurRad="12700" dist="63500" dir="18900000" rotWithShape="0">
                      <a:srgbClr val="000000"/>
                    </a:outerShdw>
                  </a:effectLst>
                </a:rPr>
                <a:t>düzenleyici</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kuruluşlarla</a:t>
              </a:r>
              <a:r>
                <a:rPr u="sng" dirty="0">
                  <a:solidFill>
                    <a:schemeClr val="accent3"/>
                  </a:solidFill>
                  <a:effectLst>
                    <a:outerShdw blurRad="12700" dist="63500" dir="18900000" rotWithShape="0">
                      <a:srgbClr val="000000"/>
                    </a:outerShdw>
                  </a:effectLst>
                </a:rPr>
                <a:t> </a:t>
              </a:r>
              <a:endParaRPr lang="en-US" u="sng" dirty="0">
                <a:solidFill>
                  <a:schemeClr val="accent3"/>
                </a:solidFill>
                <a:effectLst>
                  <a:outerShdw blurRad="12700" dist="63500" dir="18900000" rotWithShape="0">
                    <a:srgbClr val="000000"/>
                  </a:outerShdw>
                </a:effectLst>
              </a:endParaRPr>
            </a:p>
            <a:p>
              <a:pPr algn="l">
                <a:defRPr sz="4200" b="1">
                  <a:ln w="12700" cap="flat">
                    <a:solidFill>
                      <a:srgbClr val="000000"/>
                    </a:solidFill>
                    <a:prstDash val="solid"/>
                    <a:miter lim="400000"/>
                  </a:ln>
                  <a:solidFill>
                    <a:srgbClr val="3F958E"/>
                  </a:solidFill>
                </a:defRPr>
              </a:pPr>
              <a:r>
                <a:rPr u="sng" dirty="0" err="1">
                  <a:solidFill>
                    <a:schemeClr val="accent3"/>
                  </a:solidFill>
                  <a:effectLst>
                    <a:outerShdw blurRad="12700" dist="63500" dir="18900000" rotWithShape="0">
                      <a:srgbClr val="000000"/>
                    </a:outerShdw>
                  </a:effectLst>
                </a:rPr>
                <a:t>etkileşimden</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kimlerin</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sorumlu</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olduğuna</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bakılmaksızın</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bu</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gerekliliklerin</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anlaşılması</a:t>
              </a:r>
              <a:r>
                <a:rPr u="sng" dirty="0">
                  <a:solidFill>
                    <a:schemeClr val="accent3"/>
                  </a:solidFill>
                  <a:effectLst>
                    <a:outerShdw blurRad="12700" dist="63500" dir="18900000" rotWithShape="0">
                      <a:srgbClr val="000000"/>
                    </a:outerShdw>
                  </a:effectLst>
                </a:rPr>
                <a:t> </a:t>
              </a:r>
              <a:endParaRPr lang="en-US" u="sng" dirty="0">
                <a:solidFill>
                  <a:schemeClr val="accent3"/>
                </a:solidFill>
                <a:effectLst>
                  <a:outerShdw blurRad="12700" dist="63500" dir="18900000" rotWithShape="0">
                    <a:srgbClr val="000000"/>
                  </a:outerShdw>
                </a:effectLst>
              </a:endParaRPr>
            </a:p>
            <a:p>
              <a:pPr algn="l">
                <a:defRPr sz="4200" b="1">
                  <a:ln w="12700" cap="flat">
                    <a:solidFill>
                      <a:srgbClr val="000000"/>
                    </a:solidFill>
                    <a:prstDash val="solid"/>
                    <a:miter lim="400000"/>
                  </a:ln>
                  <a:solidFill>
                    <a:srgbClr val="3F958E"/>
                  </a:solidFill>
                </a:defRPr>
              </a:pPr>
              <a:r>
                <a:rPr u="sng" dirty="0">
                  <a:solidFill>
                    <a:schemeClr val="accent3"/>
                  </a:solidFill>
                  <a:effectLst>
                    <a:outerShdw blurRad="12700" dist="63500" dir="18900000" rotWithShape="0">
                      <a:srgbClr val="000000"/>
                    </a:outerShdw>
                  </a:effectLst>
                </a:rPr>
                <a:t>ve </a:t>
              </a:r>
              <a:r>
                <a:rPr u="sng" dirty="0" err="1">
                  <a:solidFill>
                    <a:schemeClr val="accent3"/>
                  </a:solidFill>
                  <a:effectLst>
                    <a:outerShdw blurRad="12700" dist="63500" dir="18900000" rotWithShape="0">
                      <a:srgbClr val="000000"/>
                    </a:outerShdw>
                  </a:effectLst>
                </a:rPr>
                <a:t>gerekli</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kaynakların</a:t>
              </a:r>
              <a:r>
                <a:rPr u="sng" dirty="0">
                  <a:solidFill>
                    <a:schemeClr val="accent3"/>
                  </a:solidFill>
                  <a:effectLst>
                    <a:outerShdw blurRad="12700" dist="63500" dir="18900000" rotWithShape="0">
                      <a:srgbClr val="000000"/>
                    </a:outerShdw>
                  </a:effectLst>
                </a:rPr>
                <a:t> </a:t>
              </a:r>
              <a:r>
                <a:rPr u="sng" dirty="0" err="1">
                  <a:solidFill>
                    <a:schemeClr val="accent3"/>
                  </a:solidFill>
                  <a:effectLst>
                    <a:outerShdw blurRad="12700" dist="63500" dir="18900000" rotWithShape="0">
                      <a:srgbClr val="000000"/>
                    </a:outerShdw>
                  </a:effectLst>
                </a:rPr>
                <a:t>sağlanması</a:t>
              </a:r>
              <a:r>
                <a:rPr u="sng" dirty="0">
                  <a:solidFill>
                    <a:schemeClr val="accent3"/>
                  </a:solidFill>
                  <a:effectLst>
                    <a:outerShdw blurRad="12700" dist="63500" dir="18900000" rotWithShape="0">
                      <a:srgbClr val="000000"/>
                    </a:outerShdw>
                  </a:effectLst>
                </a:rPr>
                <a:t> </a:t>
              </a:r>
              <a:r>
                <a:rPr u="sng" cap="all" dirty="0" err="1">
                  <a:solidFill>
                    <a:schemeClr val="accent3"/>
                  </a:solidFill>
                  <a:effectLst>
                    <a:outerShdw blurRad="12700" dist="63500" dir="18900000" rotWithShape="0">
                      <a:srgbClr val="000000"/>
                    </a:outerShdw>
                  </a:effectLst>
                </a:rPr>
                <a:t>üst</a:t>
              </a:r>
              <a:r>
                <a:rPr u="sng" cap="all" dirty="0">
                  <a:solidFill>
                    <a:schemeClr val="accent3"/>
                  </a:solidFill>
                  <a:effectLst>
                    <a:outerShdw blurRad="12700" dist="63500" dir="18900000" rotWithShape="0">
                      <a:srgbClr val="000000"/>
                    </a:outerShdw>
                  </a:effectLst>
                </a:rPr>
                <a:t> </a:t>
              </a:r>
              <a:r>
                <a:rPr u="sng" cap="all" dirty="0" err="1">
                  <a:solidFill>
                    <a:schemeClr val="accent3"/>
                  </a:solidFill>
                  <a:effectLst>
                    <a:outerShdw blurRad="12700" dist="63500" dir="18900000" rotWithShape="0">
                      <a:srgbClr val="000000"/>
                    </a:outerShdw>
                  </a:effectLst>
                </a:rPr>
                <a:t>yönetİmİn</a:t>
              </a:r>
              <a:r>
                <a:rPr u="sng" cap="all" dirty="0">
                  <a:solidFill>
                    <a:schemeClr val="accent3"/>
                  </a:solidFill>
                  <a:effectLst>
                    <a:outerShdw blurRad="12700" dist="63500" dir="18900000" rotWithShape="0">
                      <a:srgbClr val="000000"/>
                    </a:outerShdw>
                  </a:effectLst>
                </a:rPr>
                <a:t> </a:t>
              </a:r>
              <a:r>
                <a:rPr u="sng" cap="all" dirty="0" err="1">
                  <a:solidFill>
                    <a:schemeClr val="accent3"/>
                  </a:solidFill>
                  <a:effectLst>
                    <a:outerShdw blurRad="12700" dist="63500" dir="18900000" rotWithShape="0">
                      <a:srgbClr val="000000"/>
                    </a:outerShdw>
                  </a:effectLst>
                </a:rPr>
                <a:t>sorumluluğundadır</a:t>
              </a:r>
              <a:r>
                <a:rPr cap="all" dirty="0">
                  <a:effectLst>
                    <a:outerShdw blurRad="12700" dist="63500" dir="18900000" rotWithShape="0">
                      <a:srgbClr val="000000"/>
                    </a:outerShdw>
                  </a:effectLst>
                </a:rPr>
                <a:t>.</a:t>
              </a:r>
              <a:r>
                <a:rPr dirty="0"/>
                <a:t> </a:t>
              </a:r>
            </a:p>
            <a:p>
              <a:pPr algn="l">
                <a:defRPr sz="4400" b="1">
                  <a:ln w="12700" cap="flat">
                    <a:solidFill>
                      <a:srgbClr val="000000"/>
                    </a:solidFill>
                    <a:prstDash val="solid"/>
                    <a:miter lim="400000"/>
                  </a:ln>
                  <a:solidFill>
                    <a:srgbClr val="3F958E"/>
                  </a:solidFill>
                </a:defRPr>
              </a:pPr>
              <a:endParaRPr dirty="0"/>
            </a:p>
            <a:p>
              <a:pPr algn="l">
                <a:defRPr sz="4200" b="1">
                  <a:ln w="12700" cap="flat">
                    <a:solidFill>
                      <a:srgbClr val="000000"/>
                    </a:solidFill>
                    <a:prstDash val="solid"/>
                    <a:miter lim="400000"/>
                  </a:ln>
                  <a:solidFill>
                    <a:srgbClr val="3F958E"/>
                  </a:solidFill>
                </a:defRPr>
              </a:pPr>
              <a:r>
                <a:rPr dirty="0"/>
                <a:t>Bu </a:t>
              </a:r>
              <a:r>
                <a:rPr dirty="0" err="1"/>
                <a:t>gerekliliğin</a:t>
              </a:r>
              <a:r>
                <a:rPr dirty="0"/>
                <a:t> </a:t>
              </a:r>
              <a:r>
                <a:rPr dirty="0" err="1"/>
                <a:t>karşılanması</a:t>
              </a:r>
              <a:r>
                <a:rPr dirty="0"/>
                <a:t> </a:t>
              </a:r>
              <a:r>
                <a:rPr dirty="0" err="1"/>
                <a:t>için</a:t>
              </a:r>
              <a:r>
                <a:rPr dirty="0"/>
                <a:t> </a:t>
              </a:r>
              <a:r>
                <a:rPr u="sng" dirty="0" err="1"/>
                <a:t>aşağıda</a:t>
              </a:r>
              <a:r>
                <a:rPr u="sng" dirty="0"/>
                <a:t> </a:t>
              </a:r>
              <a:r>
                <a:rPr u="sng" dirty="0" err="1"/>
                <a:t>örnekleri</a:t>
              </a:r>
              <a:r>
                <a:rPr u="sng" dirty="0"/>
                <a:t> </a:t>
              </a:r>
              <a:r>
                <a:rPr u="sng" dirty="0" err="1"/>
                <a:t>verilen</a:t>
              </a:r>
              <a:r>
                <a:rPr u="sng" dirty="0"/>
                <a:t> </a:t>
              </a:r>
              <a:r>
                <a:rPr u="sng" dirty="0" err="1">
                  <a:effectLst>
                    <a:outerShdw blurRad="12700" dist="63500" dir="18900000" rotWithShape="0">
                      <a:srgbClr val="000000"/>
                    </a:outerShdw>
                  </a:effectLst>
                </a:rPr>
                <a:t>girdiler</a:t>
              </a:r>
              <a:r>
                <a:rPr u="sng" dirty="0"/>
                <a:t> </a:t>
              </a:r>
              <a:r>
                <a:rPr u="sng" dirty="0" err="1"/>
                <a:t>dikkate</a:t>
              </a:r>
              <a:r>
                <a:rPr u="sng" dirty="0"/>
                <a:t> </a:t>
              </a:r>
              <a:r>
                <a:rPr u="sng" dirty="0" err="1"/>
                <a:t>alınmalıdır</a:t>
              </a:r>
              <a:r>
                <a:rPr dirty="0"/>
                <a:t>: </a:t>
              </a:r>
            </a:p>
            <a:p>
              <a:pPr lvl="3" algn="l">
                <a:defRPr sz="4000" b="1">
                  <a:ln w="12700" cap="flat">
                    <a:solidFill>
                      <a:srgbClr val="000000"/>
                    </a:solidFill>
                    <a:prstDash val="solid"/>
                    <a:miter lim="400000"/>
                  </a:ln>
                  <a:solidFill>
                    <a:srgbClr val="3F958E"/>
                  </a:solidFill>
                </a:defRPr>
              </a:pPr>
              <a:r>
                <a:rPr dirty="0"/>
                <a:t>● </a:t>
              </a:r>
              <a:r>
                <a:rPr dirty="0" err="1"/>
                <a:t>düzenleyici</a:t>
              </a:r>
              <a:r>
                <a:rPr dirty="0"/>
                <a:t> </a:t>
              </a:r>
              <a:r>
                <a:rPr dirty="0" err="1"/>
                <a:t>gereklilikler</a:t>
              </a:r>
              <a:r>
                <a:rPr dirty="0"/>
                <a:t>; </a:t>
              </a:r>
            </a:p>
            <a:p>
              <a:pPr lvl="3" algn="l">
                <a:defRPr sz="4000" b="1">
                  <a:ln w="12700" cap="flat">
                    <a:solidFill>
                      <a:srgbClr val="000000"/>
                    </a:solidFill>
                    <a:prstDash val="solid"/>
                    <a:miter lim="400000"/>
                  </a:ln>
                  <a:solidFill>
                    <a:srgbClr val="3F958E"/>
                  </a:solidFill>
                </a:defRPr>
              </a:pPr>
              <a:r>
                <a:rPr dirty="0"/>
                <a:t>● </a:t>
              </a:r>
              <a:r>
                <a:rPr dirty="0" err="1"/>
                <a:t>uluslararası</a:t>
              </a:r>
              <a:r>
                <a:rPr dirty="0"/>
                <a:t> </a:t>
              </a:r>
              <a:r>
                <a:rPr dirty="0" err="1"/>
                <a:t>ya</a:t>
              </a:r>
              <a:r>
                <a:rPr dirty="0"/>
                <a:t> da </a:t>
              </a:r>
              <a:r>
                <a:rPr dirty="0" err="1"/>
                <a:t>ulusal</a:t>
              </a:r>
              <a:r>
                <a:rPr dirty="0"/>
                <a:t> </a:t>
              </a:r>
              <a:r>
                <a:rPr dirty="0" err="1"/>
                <a:t>standartlar</a:t>
              </a:r>
              <a:r>
                <a:rPr dirty="0"/>
                <a:t>; </a:t>
              </a:r>
            </a:p>
            <a:p>
              <a:pPr lvl="3" algn="l">
                <a:defRPr sz="4000" b="1">
                  <a:ln w="12700" cap="flat">
                    <a:solidFill>
                      <a:srgbClr val="000000"/>
                    </a:solidFill>
                    <a:prstDash val="solid"/>
                    <a:miter lim="400000"/>
                  </a:ln>
                  <a:solidFill>
                    <a:srgbClr val="3F958E"/>
                  </a:solidFill>
                </a:defRPr>
              </a:pPr>
              <a:r>
                <a:rPr dirty="0"/>
                <a:t>● </a:t>
              </a:r>
              <a:r>
                <a:rPr dirty="0" err="1"/>
                <a:t>kullanılabilirlik</a:t>
              </a:r>
              <a:r>
                <a:rPr dirty="0"/>
                <a:t> </a:t>
              </a:r>
              <a:r>
                <a:rPr dirty="0" err="1"/>
                <a:t>gerekliliklerini</a:t>
              </a:r>
              <a:r>
                <a:rPr dirty="0"/>
                <a:t> de </a:t>
              </a:r>
              <a:r>
                <a:rPr dirty="0" err="1"/>
                <a:t>içeren</a:t>
              </a:r>
              <a:r>
                <a:rPr dirty="0"/>
                <a:t>, </a:t>
              </a:r>
              <a:r>
                <a:rPr dirty="0" err="1"/>
                <a:t>ürün</a:t>
              </a:r>
              <a:r>
                <a:rPr dirty="0"/>
                <a:t> </a:t>
              </a:r>
              <a:r>
                <a:rPr dirty="0" err="1"/>
                <a:t>ya</a:t>
              </a:r>
              <a:r>
                <a:rPr dirty="0"/>
                <a:t> da </a:t>
              </a:r>
              <a:r>
                <a:rPr dirty="0" err="1"/>
                <a:t>hizmetler</a:t>
              </a:r>
              <a:r>
                <a:rPr dirty="0"/>
                <a:t> </a:t>
              </a:r>
              <a:r>
                <a:rPr dirty="0" err="1"/>
                <a:t>için</a:t>
              </a:r>
              <a:r>
                <a:rPr dirty="0"/>
                <a:t> </a:t>
              </a:r>
              <a:r>
                <a:rPr dirty="0" err="1"/>
                <a:t>müşteri</a:t>
              </a:r>
              <a:r>
                <a:rPr dirty="0"/>
                <a:t> </a:t>
              </a:r>
              <a:r>
                <a:rPr dirty="0" err="1"/>
                <a:t>gereklilikleri</a:t>
              </a:r>
              <a:r>
                <a:rPr dirty="0"/>
                <a:t>; </a:t>
              </a:r>
            </a:p>
            <a:p>
              <a:pPr lvl="3" algn="l">
                <a:defRPr sz="4000" b="1">
                  <a:ln w="12700" cap="flat">
                    <a:solidFill>
                      <a:srgbClr val="000000"/>
                    </a:solidFill>
                    <a:prstDash val="solid"/>
                    <a:miter lim="400000"/>
                  </a:ln>
                  <a:solidFill>
                    <a:srgbClr val="3F958E"/>
                  </a:solidFill>
                </a:defRPr>
              </a:pPr>
              <a:r>
                <a:rPr dirty="0"/>
                <a:t>● </a:t>
              </a:r>
              <a:r>
                <a:rPr dirty="0" err="1"/>
                <a:t>müşteri</a:t>
              </a:r>
              <a:r>
                <a:rPr dirty="0"/>
                <a:t> </a:t>
              </a:r>
              <a:r>
                <a:rPr dirty="0" err="1"/>
                <a:t>şikayetleri</a:t>
              </a:r>
              <a:r>
                <a:rPr dirty="0"/>
                <a:t>; </a:t>
              </a:r>
            </a:p>
            <a:p>
              <a:pPr lvl="3" algn="l">
                <a:defRPr sz="4000" b="1">
                  <a:ln w="12700" cap="flat">
                    <a:solidFill>
                      <a:srgbClr val="000000"/>
                    </a:solidFill>
                    <a:prstDash val="solid"/>
                    <a:miter lim="400000"/>
                  </a:ln>
                  <a:solidFill>
                    <a:srgbClr val="3F958E"/>
                  </a:solidFill>
                </a:defRPr>
              </a:pPr>
              <a:r>
                <a:rPr dirty="0"/>
                <a:t>● </a:t>
              </a:r>
              <a:r>
                <a:rPr dirty="0" err="1"/>
                <a:t>geri</a:t>
              </a:r>
              <a:r>
                <a:rPr dirty="0"/>
                <a:t> </a:t>
              </a:r>
              <a:r>
                <a:rPr dirty="0" err="1"/>
                <a:t>besleme</a:t>
              </a:r>
              <a:r>
                <a:rPr dirty="0"/>
                <a:t>; </a:t>
              </a:r>
              <a:br>
                <a:rPr dirty="0"/>
              </a:br>
              <a:r>
                <a:rPr dirty="0"/>
                <a:t>● </a:t>
              </a:r>
              <a:r>
                <a:rPr dirty="0" err="1"/>
                <a:t>ürün</a:t>
              </a:r>
              <a:r>
                <a:rPr dirty="0"/>
                <a:t> </a:t>
              </a:r>
              <a:r>
                <a:rPr dirty="0" err="1"/>
                <a:t>kıyaslamaları</a:t>
              </a:r>
              <a:r>
                <a:rPr dirty="0"/>
                <a:t>; ve </a:t>
              </a:r>
              <a:br>
                <a:rPr dirty="0"/>
              </a:br>
              <a:r>
                <a:rPr dirty="0"/>
                <a:t>● </a:t>
              </a:r>
              <a:r>
                <a:rPr dirty="0" err="1"/>
                <a:t>pazardaki</a:t>
              </a:r>
              <a:r>
                <a:rPr dirty="0"/>
                <a:t> </a:t>
              </a:r>
              <a:r>
                <a:rPr dirty="0" err="1"/>
                <a:t>eğilimler</a:t>
              </a:r>
              <a:r>
                <a:rPr dirty="0"/>
                <a:t>, </a:t>
              </a:r>
              <a:r>
                <a:rPr dirty="0" err="1"/>
                <a:t>istatistikler</a:t>
              </a:r>
              <a:r>
                <a:rPr dirty="0"/>
                <a:t> ve </a:t>
              </a:r>
              <a:r>
                <a:rPr dirty="0" err="1"/>
                <a:t>öngörme</a:t>
              </a:r>
              <a:r>
                <a:rPr dirty="0"/>
                <a:t> </a:t>
              </a:r>
              <a:r>
                <a:rPr dirty="0" err="1"/>
                <a:t>verileri</a:t>
              </a:r>
              <a:r>
                <a:rPr dirty="0"/>
                <a:t>. </a:t>
              </a:r>
            </a:p>
          </p:txBody>
        </p:sp>
        <p:pic>
          <p:nvPicPr>
            <p:cNvPr id="448" name="KYS’nin girdileri MÜŞTERİDEN and DÜZENLEYİCİ REGÜLASYONLARDAN kaynaklanır.… KYS’nin girdileri MÜŞTERİDEN and DÜZENLEYİCİ REGÜLASYONLARDAN kaynaklanır. Önemli bir başka nokta ise kuruluş içinde müşterilerle ve düzenleyici kuruluşlarla etkileşimden kimleri" descr="KYS’nin girdileri MÜŞTERİDEN and DÜZENLEYİCİ REGÜLASYONLARDAN kaynaklanır.… KYS’nin girdileri MÜŞTERİDEN and DÜZENLEYİCİ REGÜLASYONLARDAN kaynaklanır. Önemli bir başka nokta ise kuruluş içinde müşterilerle ve düzenleyici kuruluşlarla etkileşimden kimlerin sorumlu olduğuna bakılmaksızın, bu gerekliliklerin anlaşılması ve gerekli kaynakların sağlanması üst yönetİmİn sorumluluğundadır. Bu gerekliliğin karşılanması için aşağıda örnekleri verilen girdiler dikkate alınmalıdır: ● düzenleyici gereklilikler; ● uluslararası ya da ulusal standartlar; ● kullanılabilirlik gerekliliklerini de içeren, ürün ya da hizmetler için müşteri gereklilikleri; ● müşteri şikayetleri; ● geri besleme;  ● ürün kıyaslamaları; ve  ● pazardaki eğilimler, istatistikler ve öngörme verileri. "/>
            <p:cNvPicPr>
              <a:picLocks/>
            </p:cNvPicPr>
            <p:nvPr/>
          </p:nvPicPr>
          <p:blipFill>
            <a:blip r:embed="rId3"/>
            <a:stretch>
              <a:fillRect/>
            </a:stretch>
          </p:blipFill>
          <p:spPr>
            <a:xfrm>
              <a:off x="-91441" y="91440"/>
              <a:ext cx="23577058" cy="9827017"/>
            </a:xfrm>
            <a:prstGeom prst="rect">
              <a:avLst/>
            </a:prstGeom>
            <a:effectLst/>
          </p:spPr>
        </p:pic>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 name="ISO 13485:2016 — 5. MADDE — Yönetimin sorumluluğu…"/>
          <p:cNvGrpSpPr/>
          <p:nvPr/>
        </p:nvGrpSpPr>
        <p:grpSpPr>
          <a:xfrm>
            <a:off x="295623" y="-27926"/>
            <a:ext cx="23792754" cy="3450883"/>
            <a:chOff x="0" y="-1"/>
            <a:chExt cx="23792753" cy="3450882"/>
          </a:xfrm>
        </p:grpSpPr>
        <p:sp>
          <p:nvSpPr>
            <p:cNvPr id="453" name="ISO 13485:2016 — 5. MADDE — Yönetimin sorumluluğu…"/>
            <p:cNvSpPr txBox="1"/>
            <p:nvPr/>
          </p:nvSpPr>
          <p:spPr>
            <a:xfrm>
              <a:off x="207280" y="373788"/>
              <a:ext cx="23378194" cy="270330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3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lgn="l">
                <a:defRPr sz="32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5.2 </a:t>
              </a:r>
              <a:r>
                <a:rPr dirty="0" err="1">
                  <a:solidFill>
                    <a:schemeClr val="accent2">
                      <a:hueOff val="192982"/>
                      <a:satOff val="17755"/>
                      <a:lumOff val="-28483"/>
                    </a:schemeClr>
                  </a:solidFill>
                </a:rPr>
                <a:t>Müşteri</a:t>
              </a:r>
              <a:r>
                <a:rPr dirty="0">
                  <a:solidFill>
                    <a:schemeClr val="accent2">
                      <a:hueOff val="192982"/>
                      <a:satOff val="17755"/>
                      <a:lumOff val="-28483"/>
                    </a:schemeClr>
                  </a:solidFill>
                </a:rPr>
                <a:t> </a:t>
              </a:r>
              <a:r>
                <a:rPr dirty="0" err="1">
                  <a:solidFill>
                    <a:schemeClr val="accent2">
                      <a:hueOff val="192982"/>
                      <a:satOff val="17755"/>
                      <a:lumOff val="-28483"/>
                    </a:schemeClr>
                  </a:solidFill>
                </a:rPr>
                <a:t>odaklılık</a:t>
              </a:r>
              <a:endParaRPr dirty="0">
                <a:solidFill>
                  <a:schemeClr val="accent2">
                    <a:hueOff val="192982"/>
                    <a:satOff val="17755"/>
                    <a:lumOff val="-28483"/>
                  </a:schemeClr>
                </a:solidFill>
              </a:endParaRPr>
            </a:p>
            <a:p>
              <a:pPr algn="l">
                <a:defRPr sz="3700" b="1">
                  <a:ln w="12700" cap="flat">
                    <a:solidFill>
                      <a:srgbClr val="000000"/>
                    </a:solidFill>
                    <a:prstDash val="solid"/>
                    <a:miter lim="400000"/>
                  </a:ln>
                  <a:solidFill>
                    <a:schemeClr val="accent6"/>
                  </a:solidFill>
                </a:defRPr>
              </a:pPr>
              <a:r>
                <a:rPr sz="4200" dirty="0" err="1">
                  <a:solidFill>
                    <a:srgbClr val="5E5E5E"/>
                  </a:solidFill>
                </a:rPr>
                <a:t>Üst</a:t>
              </a:r>
              <a:r>
                <a:rPr sz="4200" dirty="0">
                  <a:solidFill>
                    <a:srgbClr val="5E5E5E"/>
                  </a:solidFill>
                </a:rPr>
                <a:t> </a:t>
              </a:r>
              <a:r>
                <a:rPr sz="4200" dirty="0" err="1">
                  <a:solidFill>
                    <a:srgbClr val="5E5E5E"/>
                  </a:solidFill>
                </a:rPr>
                <a:t>Yönetim</a:t>
              </a:r>
              <a:r>
                <a:rPr sz="4200" dirty="0">
                  <a:solidFill>
                    <a:srgbClr val="5E5E5E"/>
                  </a:solidFill>
                </a:rPr>
                <a:t>, </a:t>
              </a:r>
              <a:r>
                <a:rPr sz="4200" u="sng" dirty="0" err="1">
                  <a:solidFill>
                    <a:schemeClr val="accent1"/>
                  </a:solidFill>
                </a:rPr>
                <a:t>müşteri</a:t>
              </a:r>
              <a:r>
                <a:rPr sz="4200" u="sng" dirty="0">
                  <a:solidFill>
                    <a:schemeClr val="accent1"/>
                  </a:solidFill>
                </a:rPr>
                <a:t> </a:t>
              </a:r>
              <a:r>
                <a:rPr sz="4200" u="sng" dirty="0" err="1">
                  <a:solidFill>
                    <a:schemeClr val="accent1"/>
                  </a:solidFill>
                </a:rPr>
                <a:t>gerekliliklerini</a:t>
              </a:r>
              <a:r>
                <a:rPr sz="4200" dirty="0">
                  <a:solidFill>
                    <a:srgbClr val="5E5E5E"/>
                  </a:solidFill>
                </a:rPr>
                <a:t> ve </a:t>
              </a:r>
              <a:r>
                <a:rPr sz="4200" u="sng" dirty="0" err="1">
                  <a:solidFill>
                    <a:schemeClr val="accent1"/>
                  </a:solidFill>
                </a:rPr>
                <a:t>kapsanan</a:t>
              </a:r>
              <a:r>
                <a:rPr sz="4200" u="sng" dirty="0">
                  <a:solidFill>
                    <a:schemeClr val="accent1"/>
                  </a:solidFill>
                </a:rPr>
                <a:t> </a:t>
              </a:r>
              <a:r>
                <a:rPr sz="4200" u="sng" dirty="0" err="1">
                  <a:solidFill>
                    <a:schemeClr val="accent1"/>
                  </a:solidFill>
                </a:rPr>
                <a:t>düzenleyici</a:t>
              </a:r>
              <a:r>
                <a:rPr sz="4200" u="sng" dirty="0">
                  <a:solidFill>
                    <a:schemeClr val="accent1"/>
                  </a:solidFill>
                </a:rPr>
                <a:t> </a:t>
              </a:r>
              <a:r>
                <a:rPr sz="4200" u="sng" dirty="0" err="1">
                  <a:solidFill>
                    <a:schemeClr val="accent1"/>
                  </a:solidFill>
                </a:rPr>
                <a:t>gereklilikleri</a:t>
              </a:r>
              <a:r>
                <a:rPr sz="4200" dirty="0">
                  <a:solidFill>
                    <a:srgbClr val="5E5E5E"/>
                  </a:solidFill>
                </a:rPr>
                <a:t> </a:t>
              </a:r>
              <a:r>
                <a:rPr sz="4200" u="sng" dirty="0" err="1">
                  <a:solidFill>
                    <a:srgbClr val="5E5E5E"/>
                  </a:solidFill>
                </a:rPr>
                <a:t>belirlemelidir</a:t>
              </a:r>
              <a:r>
                <a:rPr sz="4200" u="sng" dirty="0">
                  <a:solidFill>
                    <a:srgbClr val="5E5E5E"/>
                  </a:solidFill>
                </a:rPr>
                <a:t> ve </a:t>
              </a:r>
              <a:endParaRPr lang="en-US" sz="4200" u="sng" dirty="0">
                <a:solidFill>
                  <a:srgbClr val="5E5E5E"/>
                </a:solidFill>
              </a:endParaRPr>
            </a:p>
            <a:p>
              <a:pPr algn="l">
                <a:defRPr sz="3700" b="1">
                  <a:ln w="12700" cap="flat">
                    <a:solidFill>
                      <a:srgbClr val="000000"/>
                    </a:solidFill>
                    <a:prstDash val="solid"/>
                    <a:miter lim="400000"/>
                  </a:ln>
                  <a:solidFill>
                    <a:schemeClr val="accent6"/>
                  </a:solidFill>
                </a:defRPr>
              </a:pPr>
              <a:r>
                <a:rPr sz="4200" u="sng" dirty="0" err="1">
                  <a:solidFill>
                    <a:srgbClr val="5E5E5E"/>
                  </a:solidFill>
                </a:rPr>
                <a:t>karşılamalıdır</a:t>
              </a:r>
              <a:r>
                <a:rPr sz="4200" dirty="0">
                  <a:solidFill>
                    <a:srgbClr val="5E5E5E"/>
                  </a:solidFill>
                </a:rPr>
                <a:t>.</a:t>
              </a:r>
              <a:r>
                <a:rPr dirty="0"/>
                <a:t> </a:t>
              </a:r>
            </a:p>
          </p:txBody>
        </p:sp>
        <p:pic>
          <p:nvPicPr>
            <p:cNvPr id="452" name="ISO 13485:2016 — 5. MADDE — Yönetimin sorumluluğu… ISO 13485:2016 — 5. MADDE — Yönetimin sorumluluğu 5.2 Müşteri odaklılıkÜst Yönetim, müşteri gerekliliklerini ve kapsanan düzenleyici gereklilikleri belirlemelidir ve karşılamalıdır. " descr="ISO 13485:2016 — 5. MADDE — Yönetimin sorumluluğu… ISO 13485:2016 — 5. MADDE — Yönetimin sorumluluğu 5.2 Müşteri odaklılıkÜst Yönetim, müşteri gerekliliklerini ve kapsanan düzenleyici gereklilikleri belirlemelidir ve karşılamalıdır. "/>
            <p:cNvPicPr>
              <a:picLocks/>
            </p:cNvPicPr>
            <p:nvPr/>
          </p:nvPicPr>
          <p:blipFill>
            <a:blip r:embed="rId2"/>
            <a:stretch>
              <a:fillRect/>
            </a:stretch>
          </p:blipFill>
          <p:spPr>
            <a:xfrm>
              <a:off x="0" y="-1"/>
              <a:ext cx="23792753" cy="3450882"/>
            </a:xfrm>
            <a:prstGeom prst="rect">
              <a:avLst/>
            </a:prstGeom>
            <a:effectLst/>
          </p:spPr>
        </p:pic>
      </p:grpSp>
      <p:grpSp>
        <p:nvGrpSpPr>
          <p:cNvPr id="457" name="Bu girdileri karşılamak için uygulanacak eylemlere bazı örnekler:…"/>
          <p:cNvGrpSpPr/>
          <p:nvPr/>
        </p:nvGrpSpPr>
        <p:grpSpPr>
          <a:xfrm>
            <a:off x="376902" y="3847931"/>
            <a:ext cx="23931021" cy="9290848"/>
            <a:chOff x="-1" y="-1"/>
            <a:chExt cx="23931020" cy="9290846"/>
          </a:xfrm>
        </p:grpSpPr>
        <p:sp>
          <p:nvSpPr>
            <p:cNvPr id="456" name="Bu girdileri karşılamak için uygulanacak eylemlere bazı örnekler:…"/>
            <p:cNvSpPr txBox="1"/>
            <p:nvPr/>
          </p:nvSpPr>
          <p:spPr>
            <a:xfrm>
              <a:off x="215526" y="1639470"/>
              <a:ext cx="21570006" cy="601190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6900" b="1">
                  <a:ln w="12700" cap="flat">
                    <a:solidFill>
                      <a:srgbClr val="000000"/>
                    </a:solidFill>
                    <a:prstDash val="solid"/>
                    <a:miter lim="400000"/>
                  </a:ln>
                  <a:solidFill>
                    <a:srgbClr val="3F958E"/>
                  </a:solidFill>
                  <a:effectLst>
                    <a:outerShdw blurRad="12700" dist="63500" dir="18900000" rotWithShape="0">
                      <a:srgbClr val="000000"/>
                    </a:outerShdw>
                  </a:effectLst>
                </a:defRPr>
              </a:pPr>
              <a:r>
                <a:rPr sz="5400" u="sng" dirty="0"/>
                <a:t>Bu </a:t>
              </a:r>
              <a:r>
                <a:rPr sz="5400" u="sng" dirty="0" err="1"/>
                <a:t>girdileri</a:t>
              </a:r>
              <a:r>
                <a:rPr sz="5400" u="sng" dirty="0"/>
                <a:t> </a:t>
              </a:r>
              <a:r>
                <a:rPr sz="5400" u="sng" dirty="0" err="1"/>
                <a:t>karşılamak</a:t>
              </a:r>
              <a:r>
                <a:rPr sz="5400" u="sng" dirty="0"/>
                <a:t> </a:t>
              </a:r>
              <a:r>
                <a:rPr sz="5400" u="sng" dirty="0" err="1"/>
                <a:t>için</a:t>
              </a:r>
              <a:r>
                <a:rPr sz="5400" u="sng" dirty="0"/>
                <a:t> </a:t>
              </a:r>
              <a:r>
                <a:rPr sz="5400" u="sng" dirty="0" err="1"/>
                <a:t>uygulanacak</a:t>
              </a:r>
              <a:r>
                <a:rPr sz="5400" u="sng" dirty="0"/>
                <a:t> </a:t>
              </a:r>
              <a:r>
                <a:rPr sz="5400" u="sng" dirty="0" err="1"/>
                <a:t>eylemlere</a:t>
              </a:r>
              <a:r>
                <a:rPr sz="5400" u="sng" dirty="0"/>
                <a:t> </a:t>
              </a:r>
              <a:r>
                <a:rPr sz="5400" u="sng" dirty="0" err="1"/>
                <a:t>bazı</a:t>
              </a:r>
              <a:r>
                <a:rPr sz="5400" u="sng" dirty="0"/>
                <a:t> </a:t>
              </a:r>
              <a:r>
                <a:rPr sz="5400" u="sng" dirty="0" err="1"/>
                <a:t>örnekler</a:t>
              </a:r>
              <a:r>
                <a:rPr sz="5400" dirty="0"/>
                <a:t>: </a:t>
              </a:r>
              <a:endParaRPr lang="en-US" sz="5400" dirty="0"/>
            </a:p>
            <a:p>
              <a:pPr algn="l">
                <a:defRPr sz="6900" b="1">
                  <a:ln w="12700" cap="flat">
                    <a:solidFill>
                      <a:srgbClr val="000000"/>
                    </a:solidFill>
                    <a:prstDash val="solid"/>
                    <a:miter lim="400000"/>
                  </a:ln>
                  <a:solidFill>
                    <a:srgbClr val="3F958E"/>
                  </a:solidFill>
                  <a:effectLst>
                    <a:outerShdw blurRad="12700" dist="63500" dir="18900000" rotWithShape="0">
                      <a:srgbClr val="000000"/>
                    </a:outerShdw>
                  </a:effectLst>
                </a:defRPr>
              </a:pPr>
              <a:r>
                <a:rPr sz="6600" dirty="0"/>
                <a:t>● </a:t>
              </a:r>
              <a:r>
                <a:rPr sz="6600" dirty="0" err="1"/>
                <a:t>tasarım</a:t>
              </a:r>
              <a:r>
                <a:rPr sz="6600" dirty="0"/>
                <a:t> ve </a:t>
              </a:r>
              <a:r>
                <a:rPr sz="6600" dirty="0" err="1"/>
                <a:t>geliştirme</a:t>
              </a:r>
              <a:r>
                <a:rPr sz="6600" dirty="0"/>
                <a:t> </a:t>
              </a:r>
              <a:r>
                <a:rPr sz="6600" dirty="0" err="1"/>
                <a:t>süreci</a:t>
              </a:r>
              <a:r>
                <a:rPr sz="6600" dirty="0"/>
                <a:t>, </a:t>
              </a:r>
              <a:br>
                <a:rPr sz="6600" dirty="0"/>
              </a:br>
              <a:r>
                <a:rPr sz="6600" dirty="0"/>
                <a:t>● risk </a:t>
              </a:r>
              <a:r>
                <a:rPr sz="6600" dirty="0" err="1"/>
                <a:t>yönetimi</a:t>
              </a:r>
              <a:r>
                <a:rPr sz="6600" dirty="0"/>
                <a:t>, </a:t>
              </a:r>
              <a:br>
                <a:rPr sz="6600" dirty="0"/>
              </a:br>
              <a:r>
                <a:rPr sz="6600" dirty="0"/>
                <a:t>● </a:t>
              </a:r>
              <a:r>
                <a:rPr sz="6600" dirty="0" err="1"/>
                <a:t>yönetimin</a:t>
              </a:r>
              <a:r>
                <a:rPr sz="6600" dirty="0"/>
                <a:t> </a:t>
              </a:r>
              <a:r>
                <a:rPr sz="6600" dirty="0" err="1"/>
                <a:t>gözden</a:t>
              </a:r>
              <a:r>
                <a:rPr sz="6600" dirty="0"/>
                <a:t> </a:t>
              </a:r>
              <a:r>
                <a:rPr sz="6600" dirty="0" err="1"/>
                <a:t>geçirmesi</a:t>
              </a:r>
              <a:r>
                <a:rPr sz="6600" dirty="0"/>
                <a:t>, </a:t>
              </a:r>
              <a:br>
                <a:rPr sz="6600" dirty="0"/>
              </a:br>
              <a:r>
                <a:rPr sz="6600" dirty="0"/>
                <a:t>● </a:t>
              </a:r>
              <a:r>
                <a:rPr sz="6600" dirty="0" err="1"/>
                <a:t>şikayet</a:t>
              </a:r>
              <a:r>
                <a:rPr sz="6600" dirty="0"/>
                <a:t> </a:t>
              </a:r>
              <a:r>
                <a:rPr sz="6600" dirty="0" err="1"/>
                <a:t>araştırmaları</a:t>
              </a:r>
              <a:r>
                <a:rPr sz="6600" dirty="0"/>
                <a:t>, ve </a:t>
              </a:r>
              <a:br>
                <a:rPr sz="6600" dirty="0"/>
              </a:br>
              <a:r>
                <a:rPr sz="6600" dirty="0"/>
                <a:t>● </a:t>
              </a:r>
              <a:r>
                <a:rPr sz="6600" dirty="0" err="1"/>
                <a:t>düzeltici</a:t>
              </a:r>
              <a:r>
                <a:rPr sz="6600" dirty="0"/>
                <a:t> </a:t>
              </a:r>
              <a:r>
                <a:rPr sz="6600" dirty="0" err="1"/>
                <a:t>ya</a:t>
              </a:r>
              <a:r>
                <a:rPr sz="6600" dirty="0"/>
                <a:t> da </a:t>
              </a:r>
              <a:r>
                <a:rPr sz="6600" dirty="0" err="1"/>
                <a:t>önleyici</a:t>
              </a:r>
              <a:r>
                <a:rPr sz="6600" dirty="0"/>
                <a:t> </a:t>
              </a:r>
              <a:r>
                <a:rPr sz="6600" dirty="0" err="1"/>
                <a:t>eylemler</a:t>
              </a:r>
              <a:r>
                <a:rPr sz="6600" dirty="0"/>
                <a:t>.</a:t>
              </a:r>
              <a:r>
                <a:rPr sz="4400" dirty="0"/>
                <a:t> </a:t>
              </a:r>
            </a:p>
          </p:txBody>
        </p:sp>
        <p:pic>
          <p:nvPicPr>
            <p:cNvPr id="455" name="Bu girdileri karşılamak için uygulanacak eylemlere bazı örnekler:… Bu girdileri karşılamak için uygulanacak eylemlere bazı örnekler: ● tasarım ve geliştirme süreci,  ● risk yönetimi,  ● yönetimin gözden geçirmesi,  ● şikayet araştırmaları, ve  ● düzeltic" descr="Bu girdileri karşılamak için uygulanacak eylemlere bazı örnekler:… Bu girdileri karşılamak için uygulanacak eylemlere bazı örnekler: ● tasarım ve geliştirme süreci,  ● risk yönetimi,  ● yönetimin gözden geçirmesi,  ● şikayet araştırmaları, ve  ● düzeltici ya da önleyici eylemler. "/>
            <p:cNvPicPr>
              <a:picLocks/>
            </p:cNvPicPr>
            <p:nvPr/>
          </p:nvPicPr>
          <p:blipFill>
            <a:blip r:embed="rId3"/>
            <a:stretch>
              <a:fillRect/>
            </a:stretch>
          </p:blipFill>
          <p:spPr>
            <a:xfrm>
              <a:off x="-1" y="-1"/>
              <a:ext cx="23931020" cy="9290846"/>
            </a:xfrm>
            <a:prstGeom prst="rect">
              <a:avLst/>
            </a:prstGeom>
            <a:effectLst/>
          </p:spPr>
        </p:pic>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 name="ISO 13485:2016 — 5. MADDE — Yönetimin sorumluluğu…"/>
          <p:cNvGrpSpPr/>
          <p:nvPr/>
        </p:nvGrpSpPr>
        <p:grpSpPr>
          <a:xfrm>
            <a:off x="295623" y="73674"/>
            <a:ext cx="23792754" cy="3450883"/>
            <a:chOff x="0" y="-1"/>
            <a:chExt cx="23792753" cy="3450882"/>
          </a:xfrm>
        </p:grpSpPr>
        <p:sp>
          <p:nvSpPr>
            <p:cNvPr id="460" name="ISO 13485:2016 — 5. MADDE — Yönetimin sorumluluğu…"/>
            <p:cNvSpPr txBox="1"/>
            <p:nvPr/>
          </p:nvSpPr>
          <p:spPr>
            <a:xfrm>
              <a:off x="581580" y="373788"/>
              <a:ext cx="22629592" cy="270330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53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lgn="l">
                <a:defRPr sz="32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5.2 </a:t>
              </a:r>
              <a:r>
                <a:rPr dirty="0" err="1">
                  <a:solidFill>
                    <a:schemeClr val="accent2">
                      <a:hueOff val="192982"/>
                      <a:satOff val="17755"/>
                      <a:lumOff val="-28483"/>
                    </a:schemeClr>
                  </a:solidFill>
                </a:rPr>
                <a:t>Müşteri</a:t>
              </a:r>
              <a:r>
                <a:rPr dirty="0">
                  <a:solidFill>
                    <a:schemeClr val="accent2">
                      <a:hueOff val="192982"/>
                      <a:satOff val="17755"/>
                      <a:lumOff val="-28483"/>
                    </a:schemeClr>
                  </a:solidFill>
                </a:rPr>
                <a:t> </a:t>
              </a:r>
              <a:r>
                <a:rPr dirty="0" err="1">
                  <a:solidFill>
                    <a:schemeClr val="accent2">
                      <a:hueOff val="192982"/>
                      <a:satOff val="17755"/>
                      <a:lumOff val="-28483"/>
                    </a:schemeClr>
                  </a:solidFill>
                </a:rPr>
                <a:t>odaklılık</a:t>
              </a:r>
              <a:endParaRPr dirty="0">
                <a:solidFill>
                  <a:schemeClr val="accent2">
                    <a:hueOff val="192982"/>
                    <a:satOff val="17755"/>
                    <a:lumOff val="-28483"/>
                  </a:schemeClr>
                </a:solidFill>
              </a:endParaRPr>
            </a:p>
            <a:p>
              <a:pPr algn="l">
                <a:defRPr sz="3700" b="1">
                  <a:ln w="12700" cap="flat">
                    <a:solidFill>
                      <a:srgbClr val="000000"/>
                    </a:solidFill>
                    <a:prstDash val="solid"/>
                    <a:miter lim="400000"/>
                  </a:ln>
                  <a:solidFill>
                    <a:schemeClr val="accent6"/>
                  </a:solidFill>
                </a:defRPr>
              </a:pPr>
              <a:r>
                <a:rPr sz="4200" dirty="0" err="1">
                  <a:solidFill>
                    <a:srgbClr val="5E5E5E"/>
                  </a:solidFill>
                </a:rPr>
                <a:t>Üst</a:t>
              </a:r>
              <a:r>
                <a:rPr sz="4200" dirty="0">
                  <a:solidFill>
                    <a:srgbClr val="5E5E5E"/>
                  </a:solidFill>
                </a:rPr>
                <a:t> </a:t>
              </a:r>
              <a:r>
                <a:rPr sz="4200" dirty="0" err="1">
                  <a:solidFill>
                    <a:srgbClr val="5E5E5E"/>
                  </a:solidFill>
                </a:rPr>
                <a:t>Yönetim</a:t>
              </a:r>
              <a:r>
                <a:rPr sz="4200" dirty="0">
                  <a:solidFill>
                    <a:srgbClr val="5E5E5E"/>
                  </a:solidFill>
                </a:rPr>
                <a:t>, </a:t>
              </a:r>
              <a:r>
                <a:rPr sz="4200" u="sng" dirty="0" err="1">
                  <a:solidFill>
                    <a:schemeClr val="accent1"/>
                  </a:solidFill>
                </a:rPr>
                <a:t>müşteri</a:t>
              </a:r>
              <a:r>
                <a:rPr sz="4200" u="sng" dirty="0">
                  <a:solidFill>
                    <a:schemeClr val="accent1"/>
                  </a:solidFill>
                </a:rPr>
                <a:t> </a:t>
              </a:r>
              <a:r>
                <a:rPr sz="4200" u="sng" dirty="0" err="1">
                  <a:solidFill>
                    <a:schemeClr val="accent1"/>
                  </a:solidFill>
                </a:rPr>
                <a:t>gerekliliklerini</a:t>
              </a:r>
              <a:r>
                <a:rPr sz="4200" dirty="0">
                  <a:solidFill>
                    <a:srgbClr val="5E5E5E"/>
                  </a:solidFill>
                </a:rPr>
                <a:t> ve </a:t>
              </a:r>
              <a:r>
                <a:rPr sz="4200" u="sng" dirty="0" err="1">
                  <a:solidFill>
                    <a:schemeClr val="accent1"/>
                  </a:solidFill>
                </a:rPr>
                <a:t>kapsanan</a:t>
              </a:r>
              <a:r>
                <a:rPr sz="4200" u="sng" dirty="0">
                  <a:solidFill>
                    <a:schemeClr val="accent1"/>
                  </a:solidFill>
                </a:rPr>
                <a:t> </a:t>
              </a:r>
              <a:r>
                <a:rPr sz="4200" u="sng" dirty="0" err="1">
                  <a:solidFill>
                    <a:schemeClr val="accent1"/>
                  </a:solidFill>
                </a:rPr>
                <a:t>düzenleyici</a:t>
              </a:r>
              <a:r>
                <a:rPr sz="4200" u="sng" dirty="0">
                  <a:solidFill>
                    <a:schemeClr val="accent1"/>
                  </a:solidFill>
                </a:rPr>
                <a:t> </a:t>
              </a:r>
              <a:r>
                <a:rPr sz="4200" u="sng" dirty="0" err="1">
                  <a:solidFill>
                    <a:schemeClr val="accent1"/>
                  </a:solidFill>
                </a:rPr>
                <a:t>gereklilikleri</a:t>
              </a:r>
              <a:r>
                <a:rPr sz="4200" dirty="0">
                  <a:solidFill>
                    <a:srgbClr val="5E5E5E"/>
                  </a:solidFill>
                </a:rPr>
                <a:t> </a:t>
              </a:r>
              <a:r>
                <a:rPr sz="4200" u="sng" dirty="0" err="1">
                  <a:solidFill>
                    <a:srgbClr val="5E5E5E"/>
                  </a:solidFill>
                </a:rPr>
                <a:t>belirlemelidir</a:t>
              </a:r>
              <a:r>
                <a:rPr sz="4200" u="sng" dirty="0">
                  <a:solidFill>
                    <a:srgbClr val="5E5E5E"/>
                  </a:solidFill>
                </a:rPr>
                <a:t> </a:t>
              </a:r>
              <a:endParaRPr lang="en-US" sz="4200" u="sng" dirty="0">
                <a:solidFill>
                  <a:srgbClr val="5E5E5E"/>
                </a:solidFill>
              </a:endParaRPr>
            </a:p>
            <a:p>
              <a:pPr algn="l">
                <a:defRPr sz="3700" b="1">
                  <a:ln w="12700" cap="flat">
                    <a:solidFill>
                      <a:srgbClr val="000000"/>
                    </a:solidFill>
                    <a:prstDash val="solid"/>
                    <a:miter lim="400000"/>
                  </a:ln>
                  <a:solidFill>
                    <a:schemeClr val="accent6"/>
                  </a:solidFill>
                </a:defRPr>
              </a:pPr>
              <a:r>
                <a:rPr sz="4200" u="sng" dirty="0">
                  <a:solidFill>
                    <a:srgbClr val="5E5E5E"/>
                  </a:solidFill>
                </a:rPr>
                <a:t>ve </a:t>
              </a:r>
              <a:r>
                <a:rPr sz="4200" u="sng" dirty="0" err="1">
                  <a:solidFill>
                    <a:srgbClr val="5E5E5E"/>
                  </a:solidFill>
                </a:rPr>
                <a:t>karşılamalıdır</a:t>
              </a:r>
              <a:r>
                <a:rPr sz="4200" dirty="0">
                  <a:solidFill>
                    <a:srgbClr val="5E5E5E"/>
                  </a:solidFill>
                </a:rPr>
                <a:t>.</a:t>
              </a:r>
              <a:r>
                <a:rPr dirty="0"/>
                <a:t> </a:t>
              </a:r>
            </a:p>
          </p:txBody>
        </p:sp>
        <p:pic>
          <p:nvPicPr>
            <p:cNvPr id="459" name="ISO 13485:2016 — 5. MADDE — Yönetimin sorumluluğu… ISO 13485:2016 — 5. MADDE — Yönetimin sorumluluğu 5.2 Müşteri odaklılıkÜst Yönetim, müşteri gerekliliklerini ve kapsanan düzenleyici gereklilikleri belirlemelidir ve karşılamalıdır. " descr="ISO 13485:2016 — 5. MADDE — Yönetimin sorumluluğu… ISO 13485:2016 — 5. MADDE — Yönetimin sorumluluğu 5.2 Müşteri odaklılıkÜst Yönetim, müşteri gerekliliklerini ve kapsanan düzenleyici gereklilikleri belirlemelidir ve karşılamalıdır. "/>
            <p:cNvPicPr>
              <a:picLocks/>
            </p:cNvPicPr>
            <p:nvPr/>
          </p:nvPicPr>
          <p:blipFill>
            <a:blip r:embed="rId2"/>
            <a:stretch>
              <a:fillRect/>
            </a:stretch>
          </p:blipFill>
          <p:spPr>
            <a:xfrm>
              <a:off x="0" y="-1"/>
              <a:ext cx="23792753" cy="3450882"/>
            </a:xfrm>
            <a:prstGeom prst="rect">
              <a:avLst/>
            </a:prstGeom>
            <a:effectLst/>
          </p:spPr>
        </p:pic>
      </p:grpSp>
      <p:grpSp>
        <p:nvGrpSpPr>
          <p:cNvPr id="464" name="Bir çıktı olarak kuruluş, aşağıda sıralananlarla ilgili KARARLAR ALABİLİR ve eylemlerde BULUNABİLİR:…"/>
          <p:cNvGrpSpPr/>
          <p:nvPr/>
        </p:nvGrpSpPr>
        <p:grpSpPr>
          <a:xfrm>
            <a:off x="376903" y="3494078"/>
            <a:ext cx="22650936" cy="10125556"/>
            <a:chOff x="0" y="0"/>
            <a:chExt cx="22650934" cy="10125555"/>
          </a:xfrm>
        </p:grpSpPr>
        <p:sp>
          <p:nvSpPr>
            <p:cNvPr id="463" name="Bir çıktı olarak kuruluş, aşağıda sıralananlarla ilgili KARARLAR ALABİLİR ve eylemlerde BULUNABİLİR:…"/>
            <p:cNvSpPr txBox="1"/>
            <p:nvPr/>
          </p:nvSpPr>
          <p:spPr>
            <a:xfrm>
              <a:off x="215525" y="410222"/>
              <a:ext cx="22408376" cy="930511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4400" b="1">
                  <a:ln w="12700" cap="flat">
                    <a:solidFill>
                      <a:srgbClr val="000000"/>
                    </a:solidFill>
                    <a:prstDash val="solid"/>
                    <a:miter lim="400000"/>
                  </a:ln>
                  <a:solidFill>
                    <a:srgbClr val="3F958E"/>
                  </a:solidFill>
                </a:defRPr>
              </a:pPr>
              <a:r>
                <a:rPr sz="6500" dirty="0"/>
                <a:t>Bir </a:t>
              </a:r>
              <a:r>
                <a:rPr sz="6500" u="sng" dirty="0" err="1">
                  <a:effectLst>
                    <a:outerShdw blurRad="12700" dist="63500" dir="18900000" rotWithShape="0">
                      <a:srgbClr val="000000"/>
                    </a:outerShdw>
                  </a:effectLst>
                </a:rPr>
                <a:t>çıktı</a:t>
              </a:r>
              <a:r>
                <a:rPr sz="6500" dirty="0"/>
                <a:t> </a:t>
              </a:r>
              <a:r>
                <a:rPr sz="6500" dirty="0" err="1"/>
                <a:t>olarak</a:t>
              </a:r>
              <a:r>
                <a:rPr sz="6500" dirty="0"/>
                <a:t> </a:t>
              </a:r>
              <a:r>
                <a:rPr sz="6500" dirty="0" err="1"/>
                <a:t>kuruluş</a:t>
              </a:r>
              <a:r>
                <a:rPr sz="6500" dirty="0"/>
                <a:t>, </a:t>
              </a:r>
              <a:r>
                <a:rPr sz="6500" dirty="0" err="1"/>
                <a:t>aşağıda</a:t>
              </a:r>
              <a:r>
                <a:rPr sz="6500" dirty="0"/>
                <a:t> </a:t>
              </a:r>
              <a:r>
                <a:rPr sz="6500" dirty="0" err="1"/>
                <a:t>sıralananlarla</a:t>
              </a:r>
              <a:r>
                <a:rPr sz="6500" dirty="0"/>
                <a:t> </a:t>
              </a:r>
              <a:r>
                <a:rPr sz="6500" dirty="0" err="1"/>
                <a:t>ilgili</a:t>
              </a:r>
              <a:r>
                <a:rPr sz="6500" dirty="0"/>
                <a:t> </a:t>
              </a:r>
              <a:endParaRPr lang="en-US" sz="6500" dirty="0"/>
            </a:p>
            <a:p>
              <a:pPr algn="l">
                <a:defRPr sz="4400" b="1">
                  <a:ln w="12700" cap="flat">
                    <a:solidFill>
                      <a:srgbClr val="000000"/>
                    </a:solidFill>
                    <a:prstDash val="solid"/>
                    <a:miter lim="400000"/>
                  </a:ln>
                  <a:solidFill>
                    <a:srgbClr val="3F958E"/>
                  </a:solidFill>
                </a:defRPr>
              </a:pPr>
              <a:r>
                <a:rPr sz="6500" u="sng" dirty="0"/>
                <a:t>KARARLAR ALABİLİR</a:t>
              </a:r>
              <a:r>
                <a:rPr sz="6500" dirty="0"/>
                <a:t> ve </a:t>
              </a:r>
              <a:r>
                <a:rPr sz="6500" u="sng" cap="all" dirty="0" err="1"/>
                <a:t>eylemlerde</a:t>
              </a:r>
              <a:r>
                <a:rPr sz="6500" u="sng" dirty="0"/>
                <a:t> BULUNABİLİR</a:t>
              </a:r>
              <a:r>
                <a:rPr sz="6500" dirty="0"/>
                <a:t>:</a:t>
              </a:r>
              <a:r>
                <a:rPr dirty="0"/>
                <a:t> </a:t>
              </a:r>
            </a:p>
            <a:p>
              <a:pPr lvl="3" algn="l">
                <a:defRPr sz="4400" b="1">
                  <a:ln w="12700" cap="flat">
                    <a:solidFill>
                      <a:srgbClr val="000000"/>
                    </a:solidFill>
                    <a:prstDash val="solid"/>
                    <a:miter lim="400000"/>
                  </a:ln>
                  <a:solidFill>
                    <a:srgbClr val="3F958E"/>
                  </a:solidFill>
                </a:defRPr>
              </a:pPr>
              <a:br>
                <a:rPr sz="1200" dirty="0"/>
              </a:br>
              <a:r>
                <a:rPr sz="5700" dirty="0"/>
                <a:t>● yeni </a:t>
              </a:r>
              <a:r>
                <a:rPr sz="5700" dirty="0" err="1"/>
                <a:t>bir</a:t>
              </a:r>
              <a:r>
                <a:rPr sz="5700" dirty="0"/>
                <a:t> </a:t>
              </a:r>
              <a:r>
                <a:rPr sz="5700" dirty="0" err="1"/>
                <a:t>ürün</a:t>
              </a:r>
              <a:r>
                <a:rPr sz="5700" dirty="0"/>
                <a:t> </a:t>
              </a:r>
              <a:r>
                <a:rPr sz="5700" dirty="0" err="1"/>
                <a:t>tasarımı</a:t>
              </a:r>
              <a:r>
                <a:rPr sz="5700" dirty="0"/>
                <a:t> ve </a:t>
              </a:r>
              <a:r>
                <a:rPr sz="5700" dirty="0" err="1"/>
                <a:t>geliştirmesi</a:t>
              </a:r>
              <a:r>
                <a:rPr sz="5700" dirty="0"/>
                <a:t>, </a:t>
              </a:r>
              <a:br>
                <a:rPr sz="5700" dirty="0"/>
              </a:br>
              <a:r>
                <a:rPr sz="5700" dirty="0"/>
                <a:t>● var </a:t>
              </a:r>
              <a:r>
                <a:rPr sz="5700" dirty="0" err="1"/>
                <a:t>olan</a:t>
              </a:r>
              <a:r>
                <a:rPr sz="5700" dirty="0"/>
                <a:t> </a:t>
              </a:r>
              <a:r>
                <a:rPr sz="5700" dirty="0" err="1"/>
                <a:t>bir</a:t>
              </a:r>
              <a:r>
                <a:rPr sz="5700" dirty="0"/>
                <a:t> </a:t>
              </a:r>
              <a:r>
                <a:rPr sz="5700" dirty="0" err="1"/>
                <a:t>ürün</a:t>
              </a:r>
              <a:r>
                <a:rPr sz="5700" dirty="0"/>
                <a:t> </a:t>
              </a:r>
              <a:r>
                <a:rPr sz="5700" dirty="0" err="1"/>
                <a:t>üzerinde</a:t>
              </a:r>
              <a:r>
                <a:rPr sz="5700" dirty="0"/>
                <a:t> </a:t>
              </a:r>
              <a:r>
                <a:rPr sz="5700" dirty="0" err="1"/>
                <a:t>tasarım</a:t>
              </a:r>
              <a:r>
                <a:rPr sz="5700" dirty="0"/>
                <a:t> </a:t>
              </a:r>
              <a:r>
                <a:rPr sz="5700" dirty="0" err="1"/>
                <a:t>değişikliği</a:t>
              </a:r>
              <a:r>
                <a:rPr sz="5700" dirty="0"/>
                <a:t>, </a:t>
              </a:r>
              <a:br>
                <a:rPr sz="5700" dirty="0"/>
              </a:br>
              <a:r>
                <a:rPr sz="5700" dirty="0"/>
                <a:t>● yeni </a:t>
              </a:r>
              <a:r>
                <a:rPr sz="5700" dirty="0" err="1"/>
                <a:t>etiket</a:t>
              </a:r>
              <a:r>
                <a:rPr sz="5700" dirty="0"/>
                <a:t> </a:t>
              </a:r>
              <a:r>
                <a:rPr sz="5700" dirty="0" err="1"/>
                <a:t>ya</a:t>
              </a:r>
              <a:r>
                <a:rPr sz="5700" dirty="0"/>
                <a:t> da </a:t>
              </a:r>
              <a:r>
                <a:rPr sz="5700" dirty="0" err="1"/>
                <a:t>etiket</a:t>
              </a:r>
              <a:r>
                <a:rPr sz="5700" dirty="0"/>
                <a:t> </a:t>
              </a:r>
              <a:r>
                <a:rPr sz="5700" dirty="0" err="1"/>
                <a:t>değiştirilmesi</a:t>
              </a:r>
              <a:r>
                <a:rPr sz="5700" dirty="0"/>
                <a:t>, </a:t>
              </a:r>
              <a:br>
                <a:rPr sz="5700" dirty="0"/>
              </a:br>
              <a:r>
                <a:rPr sz="5700" dirty="0"/>
                <a:t>● </a:t>
              </a:r>
              <a:r>
                <a:rPr sz="5700" dirty="0" err="1"/>
                <a:t>uyarı</a:t>
              </a:r>
              <a:r>
                <a:rPr sz="5700" dirty="0"/>
                <a:t> </a:t>
              </a:r>
              <a:r>
                <a:rPr sz="5700" dirty="0" err="1"/>
                <a:t>bildirimi</a:t>
              </a:r>
              <a:r>
                <a:rPr sz="5700" dirty="0"/>
                <a:t> </a:t>
              </a:r>
              <a:r>
                <a:rPr sz="5700" dirty="0" err="1"/>
                <a:t>ya</a:t>
              </a:r>
              <a:r>
                <a:rPr sz="5700" dirty="0"/>
                <a:t> da </a:t>
              </a:r>
              <a:r>
                <a:rPr sz="5700" dirty="0" err="1"/>
                <a:t>diğer</a:t>
              </a:r>
              <a:r>
                <a:rPr sz="5700" dirty="0"/>
                <a:t> </a:t>
              </a:r>
              <a:r>
                <a:rPr sz="5700" dirty="0" err="1"/>
                <a:t>eylemler</a:t>
              </a:r>
              <a:r>
                <a:rPr sz="5700" dirty="0"/>
                <a:t>, </a:t>
              </a:r>
              <a:br>
                <a:rPr sz="5700" dirty="0"/>
              </a:br>
              <a:r>
                <a:rPr sz="5700" dirty="0"/>
                <a:t>● risk </a:t>
              </a:r>
              <a:r>
                <a:rPr sz="5700" dirty="0" err="1"/>
                <a:t>yönetim</a:t>
              </a:r>
              <a:r>
                <a:rPr sz="5700" dirty="0"/>
                <a:t> </a:t>
              </a:r>
              <a:r>
                <a:rPr sz="5700" dirty="0" err="1"/>
                <a:t>raporları</a:t>
              </a:r>
              <a:r>
                <a:rPr sz="5700" dirty="0"/>
                <a:t>/</a:t>
              </a:r>
              <a:r>
                <a:rPr sz="5700" dirty="0" err="1"/>
                <a:t>dosyaları</a:t>
              </a:r>
              <a:r>
                <a:rPr sz="5700" dirty="0"/>
                <a:t>, </a:t>
              </a:r>
              <a:br>
                <a:rPr sz="5700" dirty="0"/>
              </a:br>
              <a:r>
                <a:rPr sz="5700" dirty="0"/>
                <a:t>● </a:t>
              </a:r>
              <a:r>
                <a:rPr sz="5700" dirty="0" err="1"/>
                <a:t>iyileştirme</a:t>
              </a:r>
              <a:r>
                <a:rPr sz="5700" dirty="0"/>
                <a:t>, </a:t>
              </a:r>
              <a:br>
                <a:rPr sz="5700" dirty="0"/>
              </a:br>
              <a:r>
                <a:rPr sz="5700" dirty="0"/>
                <a:t>● </a:t>
              </a:r>
              <a:r>
                <a:rPr sz="5700" dirty="0" err="1"/>
                <a:t>kalite</a:t>
              </a:r>
              <a:r>
                <a:rPr sz="5700" dirty="0"/>
                <a:t> </a:t>
              </a:r>
              <a:r>
                <a:rPr sz="5700" dirty="0" err="1"/>
                <a:t>planlaması</a:t>
              </a:r>
              <a:r>
                <a:rPr sz="5700" dirty="0"/>
                <a:t>, ve </a:t>
              </a:r>
              <a:br>
                <a:rPr sz="5700" dirty="0"/>
              </a:br>
              <a:r>
                <a:rPr sz="5700" dirty="0"/>
                <a:t>● </a:t>
              </a:r>
              <a:r>
                <a:rPr sz="5700" dirty="0" err="1"/>
                <a:t>politika</a:t>
              </a:r>
              <a:r>
                <a:rPr sz="5700" dirty="0"/>
                <a:t>, </a:t>
              </a:r>
              <a:r>
                <a:rPr sz="5700" dirty="0" err="1"/>
                <a:t>süreç</a:t>
              </a:r>
              <a:r>
                <a:rPr sz="5700" dirty="0"/>
                <a:t> </a:t>
              </a:r>
              <a:r>
                <a:rPr sz="5700" dirty="0" err="1"/>
                <a:t>ya</a:t>
              </a:r>
              <a:r>
                <a:rPr sz="5700" dirty="0"/>
                <a:t> da </a:t>
              </a:r>
              <a:r>
                <a:rPr sz="5700" dirty="0" err="1"/>
                <a:t>prosedür</a:t>
              </a:r>
              <a:r>
                <a:rPr sz="5700" dirty="0"/>
                <a:t> </a:t>
              </a:r>
              <a:r>
                <a:rPr sz="5700" dirty="0" err="1"/>
                <a:t>değişikliği</a:t>
              </a:r>
              <a:r>
                <a:rPr sz="5700" dirty="0"/>
                <a:t>.</a:t>
              </a:r>
              <a:r>
                <a:rPr dirty="0"/>
                <a:t> </a:t>
              </a:r>
            </a:p>
          </p:txBody>
        </p:sp>
        <p:pic>
          <p:nvPicPr>
            <p:cNvPr id="462" name="Bir çıktı olarak kuruluş, aşağıda sıralananlarla ilgili KARARLAR ALABİLİR ve eylemlerde BULUNABİLİR:… Bir çıktı olarak kuruluş, aşağıda sıralananlarla ilgili KARARLAR ALABİLİR ve eylemlerde BULUNABİLİR:  ● yeni bir ürün tasarımı ve geliştirmesi,  ● var o" descr="Bir çıktı olarak kuruluş, aşağıda sıralananlarla ilgili KARARLAR ALABİLİR ve eylemlerde BULUNABİLİR:… Bir çıktı olarak kuruluş, aşağıda sıralananlarla ilgili KARARLAR ALABİLİR ve eylemlerde BULUNABİLİR:  ● yeni bir ürün tasarımı ve geliştirmesi,  ● var olan bir ürün üzerinde tasarım değişikliği,  ● yeni etiket ya da etiket değiştirilmesi,  ● uyarı bildirimi ya da diğer eylemler,  ● risk yönetim raporları/dosyaları,  ● iyileştirme,  ● kalite planlaması, ve  ● politika, süreç ya da prosedür değişikliği. "/>
            <p:cNvPicPr>
              <a:picLocks/>
            </p:cNvPicPr>
            <p:nvPr/>
          </p:nvPicPr>
          <p:blipFill>
            <a:blip r:embed="rId3"/>
            <a:stretch>
              <a:fillRect/>
            </a:stretch>
          </p:blipFill>
          <p:spPr>
            <a:xfrm>
              <a:off x="0" y="0"/>
              <a:ext cx="22650934" cy="10125555"/>
            </a:xfrm>
            <a:prstGeom prst="rect">
              <a:avLst/>
            </a:prstGeom>
            <a:effectLst/>
          </p:spPr>
        </p:pic>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8" name="ISO 13485:2016 — 5. MADDE — Yönetimin sorumluluğu…"/>
          <p:cNvGrpSpPr/>
          <p:nvPr/>
        </p:nvGrpSpPr>
        <p:grpSpPr>
          <a:xfrm>
            <a:off x="190873" y="2620889"/>
            <a:ext cx="24002254" cy="8897532"/>
            <a:chOff x="0" y="0"/>
            <a:chExt cx="24002252" cy="8897531"/>
          </a:xfrm>
        </p:grpSpPr>
        <p:sp>
          <p:nvSpPr>
            <p:cNvPr id="467" name="ISO 13485:2016 — 5. MADDE — Yönetimin sorumluluğu…"/>
            <p:cNvSpPr txBox="1"/>
            <p:nvPr/>
          </p:nvSpPr>
          <p:spPr>
            <a:xfrm>
              <a:off x="215526" y="215526"/>
              <a:ext cx="23571201" cy="84664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t>ISO 13485:2016 — 5. MADDE — Yönetimin sorumluluğu </a:t>
              </a:r>
            </a:p>
            <a:p>
              <a:pPr>
                <a:defRPr sz="4600" b="1">
                  <a:ln w="12700" cap="flat">
                    <a:solidFill>
                      <a:srgbClr val="000000"/>
                    </a:solidFill>
                    <a:prstDash val="solid"/>
                    <a:miter lim="400000"/>
                  </a:ln>
                  <a:solidFill>
                    <a:schemeClr val="accent2">
                      <a:hueOff val="192982"/>
                      <a:satOff val="17755"/>
                      <a:lumOff val="-28483"/>
                    </a:schemeClr>
                  </a:solidFill>
                </a:defRPr>
              </a:pPr>
              <a:endParaRPr/>
            </a:p>
            <a:p>
              <a:pPr algn="l">
                <a:defRPr sz="4800" b="1">
                  <a:ln w="12700" cap="flat">
                    <a:solidFill>
                      <a:srgbClr val="000000"/>
                    </a:solidFill>
                    <a:prstDash val="solid"/>
                    <a:miter lim="400000"/>
                  </a:ln>
                  <a:solidFill>
                    <a:schemeClr val="accent6"/>
                  </a:solidFill>
                </a:defRPr>
              </a:pPr>
              <a:r>
                <a:rPr sz="5600">
                  <a:solidFill>
                    <a:schemeClr val="accent2">
                      <a:hueOff val="192982"/>
                      <a:satOff val="17755"/>
                      <a:lumOff val="-28483"/>
                    </a:schemeClr>
                  </a:solidFill>
                </a:rPr>
                <a:t>5.3 Kalite politikası</a:t>
              </a:r>
            </a:p>
            <a:p>
              <a:pPr algn="l">
                <a:defRPr sz="4800" b="1">
                  <a:ln w="12700" cap="flat">
                    <a:solidFill>
                      <a:srgbClr val="000000"/>
                    </a:solidFill>
                    <a:prstDash val="solid"/>
                    <a:miter lim="400000"/>
                  </a:ln>
                  <a:solidFill>
                    <a:schemeClr val="accent6"/>
                  </a:solidFill>
                </a:defRPr>
              </a:pPr>
              <a:r>
                <a:rPr>
                  <a:solidFill>
                    <a:srgbClr val="5E5E5E"/>
                  </a:solidFill>
                </a:rPr>
                <a:t>Üst Yönetim </a:t>
              </a:r>
              <a:r>
                <a:rPr u="sng">
                  <a:solidFill>
                    <a:schemeClr val="accent2">
                      <a:hueOff val="-202083"/>
                      <a:satOff val="17755"/>
                      <a:lumOff val="-16089"/>
                    </a:schemeClr>
                  </a:solidFill>
                  <a:effectLst>
                    <a:outerShdw blurRad="12700" dist="63500" dir="18900000" rotWithShape="0">
                      <a:srgbClr val="000000"/>
                    </a:outerShdw>
                  </a:effectLst>
                </a:rPr>
                <a:t>Kalite Politikası</a:t>
              </a:r>
              <a:r>
                <a:rPr>
                  <a:solidFill>
                    <a:srgbClr val="5E5E5E"/>
                  </a:solidFill>
                </a:rPr>
                <a:t> konusunda aşağıdakileri güvenceye alacaktır:</a:t>
              </a:r>
              <a:r>
                <a:t> </a:t>
              </a:r>
              <a:endParaRPr sz="1200"/>
            </a:p>
            <a:p>
              <a:pPr lvl="1" algn="l">
                <a:defRPr sz="4800" b="1">
                  <a:ln w="12700" cap="flat">
                    <a:solidFill>
                      <a:srgbClr val="000000"/>
                    </a:solidFill>
                    <a:prstDash val="solid"/>
                    <a:miter lim="400000"/>
                  </a:ln>
                  <a:solidFill>
                    <a:schemeClr val="accent6"/>
                  </a:solidFill>
                </a:defRPr>
              </a:pPr>
              <a:r>
                <a:rPr>
                  <a:solidFill>
                    <a:srgbClr val="5E5E5E"/>
                  </a:solidFill>
                </a:rPr>
                <a:t>a) kuruluşun amacı ile uyumlu olmalıdır; </a:t>
              </a:r>
              <a:br>
                <a:rPr sz="1200">
                  <a:solidFill>
                    <a:srgbClr val="5E5E5E"/>
                  </a:solidFill>
                </a:rPr>
              </a:br>
              <a:r>
                <a:rPr>
                  <a:solidFill>
                    <a:srgbClr val="5E5E5E"/>
                  </a:solidFill>
                </a:rPr>
                <a:t>b) gerekliliklere uyulacağı ve KYS’nin etkililiğinin sürdürüleceği beyan </a:t>
              </a:r>
            </a:p>
            <a:p>
              <a:pPr lvl="1" algn="l">
                <a:defRPr sz="4800" b="1">
                  <a:ln w="12700" cap="flat">
                    <a:solidFill>
                      <a:srgbClr val="000000"/>
                    </a:solidFill>
                    <a:prstDash val="solid"/>
                    <a:miter lim="400000"/>
                  </a:ln>
                  <a:solidFill>
                    <a:schemeClr val="accent6"/>
                  </a:solidFill>
                </a:defRPr>
              </a:pPr>
              <a:r>
                <a:rPr>
                  <a:solidFill>
                    <a:srgbClr val="5E5E5E"/>
                  </a:solidFill>
                </a:rPr>
                <a:t>    edilmelidir; </a:t>
              </a:r>
              <a:br>
                <a:rPr sz="1200">
                  <a:solidFill>
                    <a:srgbClr val="5E5E5E"/>
                  </a:solidFill>
                </a:rPr>
              </a:br>
              <a:r>
                <a:rPr>
                  <a:solidFill>
                    <a:srgbClr val="5E5E5E"/>
                  </a:solidFill>
                </a:rPr>
                <a:t>c) kalite hedeflerini oluşturmak ve gözden geçirmek için bir çerçeve sunmalıdır; </a:t>
              </a:r>
              <a:br>
                <a:rPr sz="1200">
                  <a:solidFill>
                    <a:srgbClr val="5E5E5E"/>
                  </a:solidFill>
                </a:rPr>
              </a:br>
              <a:r>
                <a:rPr>
                  <a:solidFill>
                    <a:srgbClr val="5E5E5E"/>
                  </a:solidFill>
                </a:rPr>
                <a:t>d) kuruluş içinde gerekli bilgilendirme yapılmalıdır ve anlaşılması sağlanmalıdır; </a:t>
              </a:r>
              <a:br>
                <a:rPr sz="1200">
                  <a:solidFill>
                    <a:srgbClr val="5E5E5E"/>
                  </a:solidFill>
                </a:rPr>
              </a:br>
              <a:r>
                <a:rPr>
                  <a:solidFill>
                    <a:srgbClr val="5E5E5E"/>
                  </a:solidFill>
                </a:rPr>
                <a:t>e) uygunluğunu sürekli kılmak için gözden geçirilmelidir. </a:t>
              </a:r>
              <a:br>
                <a:rPr sz="1200"/>
              </a:br>
              <a:endParaRPr sz="1200"/>
            </a:p>
          </p:txBody>
        </p:sp>
        <p:pic>
          <p:nvPicPr>
            <p:cNvPr id="466" name="ISO 13485:2016 — 5. MADDE — Yönetimin sorumluluğu… ISO 13485:2016 — 5. MADDE — Yönetimin sorumluluğu 5.3 Kalite politikasıÜst Yönetim Kalite Politikası konusunda aşağıdakileri güvenceye alacaktır: a) kuruluşun amacı ile uyumlu olmalıdır;  b) gereklilikle" descr="ISO 13485:2016 — 5. MADDE — Yönetimin sorumluluğu… ISO 13485:2016 — 5. MADDE — Yönetimin sorumluluğu 5.3 Kalite politikasıÜst Yönetim Kalite Politikası konusunda aşağıdakileri güvenceye alacaktır: a) kuruluşun amacı ile uyumlu olmalıdır;  b) gerekliliklere uyulacağı ve KYS’nin etkililiğinin sürdürüleceği beyan     edilmelidir;  c) kalite hedeflerini oluşturmak ve gözden geçirmek için bir çerçeve sunmalıdır;  d) kuruluş içinde gerekli bilgilendirme yapılmalıdır ve anlaşılması sağlanmalıdır;  e) uygunluğunu sürekli kılmak için gözden geçirilmelidir.  "/>
            <p:cNvPicPr>
              <a:picLocks/>
            </p:cNvPicPr>
            <p:nvPr/>
          </p:nvPicPr>
          <p:blipFill>
            <a:blip r:embed="rId2"/>
            <a:stretch>
              <a:fillRect/>
            </a:stretch>
          </p:blipFill>
          <p:spPr>
            <a:xfrm>
              <a:off x="-1" y="0"/>
              <a:ext cx="24002254" cy="8897532"/>
            </a:xfrm>
            <a:prstGeom prst="rect">
              <a:avLst/>
            </a:prstGeom>
            <a:effectLst/>
          </p:spPr>
        </p:pic>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FDA…"/>
          <p:cNvSpPr txBox="1">
            <a:spLocks noGrp="1"/>
          </p:cNvSpPr>
          <p:nvPr>
            <p:ph type="title"/>
          </p:nvPr>
        </p:nvSpPr>
        <p:spPr>
          <a:xfrm>
            <a:off x="292794" y="5741193"/>
            <a:ext cx="23798412" cy="7249717"/>
          </a:xfrm>
          <a:prstGeom prst="rect">
            <a:avLst/>
          </a:prstGeom>
          <a:ln w="9525">
            <a:round/>
          </a:ln>
        </p:spPr>
        <p:txBody>
          <a:bodyPr/>
          <a:lstStyle/>
          <a:p>
            <a:pPr algn="ctr" defTabSz="1926287">
              <a:defRPr sz="2528" spc="-50"/>
            </a:pPr>
            <a:r>
              <a:rPr sz="4740" b="1" spc="-94">
                <a:ln w="12700" cap="flat">
                  <a:solidFill>
                    <a:srgbClr val="000000"/>
                  </a:solidFill>
                  <a:prstDash val="solid"/>
                  <a:miter lim="400000"/>
                </a:ln>
                <a:solidFill>
                  <a:schemeClr val="accent4">
                    <a:hueOff val="-1247790"/>
                    <a:lumOff val="-12326"/>
                  </a:schemeClr>
                </a:solidFill>
                <a:effectLst>
                  <a:outerShdw blurRad="10033" dist="50165" dir="18900000" rotWithShape="0">
                    <a:srgbClr val="000000"/>
                  </a:outerShdw>
                </a:effectLst>
                <a:latin typeface="+mn-lt"/>
                <a:ea typeface="+mn-ea"/>
                <a:cs typeface="+mn-cs"/>
                <a:sym typeface="Helvetica Neue"/>
              </a:rPr>
              <a:t>FDA</a:t>
            </a:r>
          </a:p>
          <a:p>
            <a:pPr marL="819194" marR="1180382" indent="-819194" defTabSz="361188">
              <a:lnSpc>
                <a:spcPct val="100000"/>
              </a:lnSpc>
              <a:spcBef>
                <a:spcPts val="1200"/>
              </a:spcBef>
              <a:defRPr sz="3239" b="1" u="sng" spc="0">
                <a:solidFill>
                  <a:srgbClr val="001871"/>
                </a:solidFill>
                <a:uFill>
                  <a:solidFill>
                    <a:srgbClr val="001871"/>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1906: Pure Food and Drugs Act (sometimes also called the Federal Food and Drugs Act)</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1938: Federal Food, Drug, and Cosmetic Act (FD&amp;C Act)</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1944: Public Health Service Act (Laboratories/Biologics*)</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1968: Radiation Control for Health and Safety Act </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1976: Medical Device Amendments to the FD&amp;C Act </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1990: Safe Medical Devices Act (SMDA) </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1997: Food and Drug Administration Modernization Act (FDAMA) </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2012: Food and Drug Administration Safety and Innovation Act (FDASIA) </a:t>
            </a:r>
          </a:p>
          <a:p>
            <a:pPr marL="819194" marR="1180382" indent="-819194" defTabSz="361188">
              <a:lnSpc>
                <a:spcPct val="100000"/>
              </a:lnSpc>
              <a:spcBef>
                <a:spcPts val="1200"/>
              </a:spcBef>
              <a:defRPr sz="3239" b="1" u="sng" spc="0">
                <a:solidFill>
                  <a:srgbClr val="007CBA"/>
                </a:solidFill>
                <a:uFill>
                  <a:solidFill>
                    <a:srgbClr val="007CBA"/>
                  </a:solidFill>
                </a:uFill>
                <a:latin typeface="Helvetica"/>
                <a:ea typeface="Helvetica"/>
                <a:cs typeface="Helvetica"/>
                <a:sym typeface="Helvetica"/>
              </a:defRPr>
            </a:pPr>
            <a:r>
              <a:rPr>
                <a:ln w="12700" cap="flat">
                  <a:solidFill>
                    <a:srgbClr val="000000"/>
                  </a:solidFill>
                  <a:prstDash val="solid"/>
                  <a:miter lim="400000"/>
                </a:ln>
                <a:solidFill>
                  <a:schemeClr val="accent4">
                    <a:hueOff val="-1247790"/>
                    <a:lumOff val="-12326"/>
                  </a:schemeClr>
                </a:solidFill>
              </a:rPr>
              <a:t>2016: 21st Century Cures Act</a:t>
            </a:r>
          </a:p>
        </p:txBody>
      </p:sp>
      <p:grpSp>
        <p:nvGrpSpPr>
          <p:cNvPr id="167" name="Image"/>
          <p:cNvGrpSpPr/>
          <p:nvPr/>
        </p:nvGrpSpPr>
        <p:grpSpPr>
          <a:xfrm>
            <a:off x="10177244" y="-154206"/>
            <a:ext cx="4029512" cy="5794812"/>
            <a:chOff x="0" y="0"/>
            <a:chExt cx="4029510" cy="5794810"/>
          </a:xfrm>
        </p:grpSpPr>
        <p:pic>
          <p:nvPicPr>
            <p:cNvPr id="166" name="Image" descr="Image"/>
            <p:cNvPicPr>
              <a:picLocks noChangeAspect="1"/>
            </p:cNvPicPr>
            <p:nvPr/>
          </p:nvPicPr>
          <p:blipFill>
            <a:blip r:embed="rId2"/>
            <a:stretch>
              <a:fillRect/>
            </a:stretch>
          </p:blipFill>
          <p:spPr>
            <a:xfrm>
              <a:off x="179605" y="179605"/>
              <a:ext cx="3670301" cy="5435601"/>
            </a:xfrm>
            <a:prstGeom prst="rect">
              <a:avLst/>
            </a:prstGeom>
            <a:ln>
              <a:noFill/>
            </a:ln>
            <a:effectLst/>
          </p:spPr>
        </p:pic>
        <p:pic>
          <p:nvPicPr>
            <p:cNvPr id="165" name="Image" descr="Image"/>
            <p:cNvPicPr>
              <a:picLocks/>
            </p:cNvPicPr>
            <p:nvPr/>
          </p:nvPicPr>
          <p:blipFill>
            <a:blip r:embed="rId3"/>
            <a:stretch>
              <a:fillRect/>
            </a:stretch>
          </p:blipFill>
          <p:spPr>
            <a:xfrm>
              <a:off x="0" y="0"/>
              <a:ext cx="4029511" cy="5794811"/>
            </a:xfrm>
            <a:prstGeom prst="rect">
              <a:avLst/>
            </a:prstGeom>
            <a:effectLst/>
          </p:spPr>
        </p:pic>
      </p:grpSp>
      <p:grpSp>
        <p:nvGrpSpPr>
          <p:cNvPr id="170" name="*Biological therapeutics, also referred to as Biologicals, are those class of medicines which are grown and then purified from…"/>
          <p:cNvGrpSpPr/>
          <p:nvPr/>
        </p:nvGrpSpPr>
        <p:grpSpPr>
          <a:xfrm>
            <a:off x="3474350" y="12664006"/>
            <a:ext cx="16266901" cy="1392788"/>
            <a:chOff x="0" y="0"/>
            <a:chExt cx="16266900" cy="1392787"/>
          </a:xfrm>
        </p:grpSpPr>
        <p:sp>
          <p:nvSpPr>
            <p:cNvPr id="169" name="*Biological therapeutics, also referred to as Biologicals, are those class of medicines which are grown and then purified from…"/>
            <p:cNvSpPr txBox="1"/>
            <p:nvPr/>
          </p:nvSpPr>
          <p:spPr>
            <a:xfrm>
              <a:off x="179605" y="179605"/>
              <a:ext cx="15907690" cy="1033577"/>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lgn="l">
                <a:defRPr sz="2200">
                  <a:solidFill>
                    <a:srgbClr val="D5D5D5"/>
                  </a:solidFill>
                </a:defRPr>
              </a:pPr>
              <a:r>
                <a:t>*Biological therapeutics, also referred to as Biologicals, are those class of medicines which are grown and then purified from </a:t>
              </a:r>
            </a:p>
            <a:p>
              <a:pPr algn="l">
                <a:defRPr sz="2200">
                  <a:solidFill>
                    <a:srgbClr val="D5D5D5"/>
                  </a:solidFill>
                </a:defRPr>
              </a:pPr>
              <a:r>
                <a:t>large-scale cell cultures of bacteria or yeast, or plant or animal cells.</a:t>
              </a:r>
            </a:p>
          </p:txBody>
        </p:sp>
        <p:pic>
          <p:nvPicPr>
            <p:cNvPr id="168" name="*Biological therapeutics, also referred to as Biologicals, are those class of medicines which are grown and then purified from… *Biological therapeutics, also referred to as Biologicals, are those class of medicines which are grown and then purified from" descr="*Biological therapeutics, also referred to as Biologicals, are those class of medicines which are grown and then purified from… *Biological therapeutics, also referred to as Biologicals, are those class of medicines which are grown and then purified from large-scale cell cultures of bacteria or yeast, or plant or animal cells."/>
            <p:cNvPicPr>
              <a:picLocks/>
            </p:cNvPicPr>
            <p:nvPr/>
          </p:nvPicPr>
          <p:blipFill>
            <a:blip r:embed="rId4"/>
            <a:stretch>
              <a:fillRect/>
            </a:stretch>
          </p:blipFill>
          <p:spPr>
            <a:xfrm>
              <a:off x="-1" y="0"/>
              <a:ext cx="16266902" cy="1392788"/>
            </a:xfrm>
            <a:prstGeom prst="rect">
              <a:avLst/>
            </a:prstGeom>
            <a:effectLst/>
          </p:spPr>
        </p:pic>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2" name="ISO 13485:2016 — 5. MADDE — Yönetimin sorumluluğu…"/>
          <p:cNvGrpSpPr/>
          <p:nvPr/>
        </p:nvGrpSpPr>
        <p:grpSpPr>
          <a:xfrm>
            <a:off x="631308" y="2490398"/>
            <a:ext cx="23121385" cy="9158515"/>
            <a:chOff x="-1" y="-1"/>
            <a:chExt cx="23121382" cy="9158514"/>
          </a:xfrm>
        </p:grpSpPr>
        <p:sp>
          <p:nvSpPr>
            <p:cNvPr id="471" name="ISO 13485:2016 — 5. MADDE — Yönetimin sorumluluğu…"/>
            <p:cNvSpPr txBox="1"/>
            <p:nvPr/>
          </p:nvSpPr>
          <p:spPr>
            <a:xfrm>
              <a:off x="410683" y="1712568"/>
              <a:ext cx="22285840" cy="628890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200" b="1">
                  <a:ln w="12700" cap="flat">
                    <a:solidFill>
                      <a:srgbClr val="000000"/>
                    </a:solidFill>
                    <a:prstDash val="solid"/>
                    <a:miter lim="400000"/>
                  </a:ln>
                  <a:solidFill>
                    <a:schemeClr val="accent2">
                      <a:hueOff val="192982"/>
                      <a:satOff val="17755"/>
                      <a:lumOff val="-28483"/>
                    </a:schemeClr>
                  </a:solidFill>
                </a:defRPr>
              </a:pPr>
              <a:r>
                <a:rPr sz="5400" dirty="0"/>
                <a:t>ISO 13485:2016 — 5. MADDE — </a:t>
              </a:r>
              <a:r>
                <a:rPr sz="5400" dirty="0" err="1"/>
                <a:t>Yönetimin</a:t>
              </a:r>
              <a:r>
                <a:rPr sz="5400" dirty="0"/>
                <a:t> </a:t>
              </a:r>
              <a:r>
                <a:rPr sz="5400" dirty="0" err="1"/>
                <a:t>sorumluluğu</a:t>
              </a:r>
              <a:r>
                <a:rPr sz="5400" dirty="0"/>
                <a:t> </a:t>
              </a:r>
            </a:p>
            <a:p>
              <a:pPr>
                <a:defRPr sz="6200" b="1">
                  <a:ln w="12700" cap="flat">
                    <a:solidFill>
                      <a:srgbClr val="000000"/>
                    </a:solidFill>
                    <a:prstDash val="solid"/>
                    <a:miter lim="400000"/>
                  </a:ln>
                  <a:solidFill>
                    <a:schemeClr val="accent2">
                      <a:hueOff val="192982"/>
                      <a:satOff val="17755"/>
                      <a:lumOff val="-28483"/>
                    </a:schemeClr>
                  </a:solidFill>
                </a:defRPr>
              </a:pPr>
              <a:endParaRPr sz="5400" dirty="0"/>
            </a:p>
            <a:p>
              <a:pPr algn="l">
                <a:defRPr sz="5800" b="1">
                  <a:ln w="12700" cap="flat">
                    <a:solidFill>
                      <a:srgbClr val="000000"/>
                    </a:solidFill>
                    <a:prstDash val="solid"/>
                    <a:miter lim="400000"/>
                  </a:ln>
                  <a:solidFill>
                    <a:schemeClr val="accent6"/>
                  </a:solidFill>
                </a:defRPr>
              </a:pPr>
              <a:r>
                <a:rPr sz="4800" dirty="0">
                  <a:solidFill>
                    <a:schemeClr val="accent2">
                      <a:hueOff val="192982"/>
                      <a:satOff val="17755"/>
                      <a:lumOff val="-28483"/>
                    </a:schemeClr>
                  </a:solidFill>
                </a:rPr>
                <a:t>5.4 </a:t>
              </a:r>
              <a:r>
                <a:rPr sz="4800" dirty="0" err="1">
                  <a:solidFill>
                    <a:schemeClr val="accent2">
                      <a:hueOff val="192982"/>
                      <a:satOff val="17755"/>
                      <a:lumOff val="-28483"/>
                    </a:schemeClr>
                  </a:solidFill>
                </a:rPr>
                <a:t>Planlama</a:t>
              </a:r>
              <a:endParaRPr sz="4800" dirty="0">
                <a:solidFill>
                  <a:schemeClr val="accent2">
                    <a:hueOff val="192982"/>
                    <a:satOff val="17755"/>
                    <a:lumOff val="-28483"/>
                  </a:schemeClr>
                </a:solidFill>
              </a:endParaRPr>
            </a:p>
            <a:p>
              <a:pPr algn="l">
                <a:defRPr sz="5800" b="1">
                  <a:ln w="12700" cap="flat">
                    <a:solidFill>
                      <a:srgbClr val="000000"/>
                    </a:solidFill>
                    <a:prstDash val="solid"/>
                    <a:miter lim="400000"/>
                  </a:ln>
                  <a:solidFill>
                    <a:schemeClr val="accent6"/>
                  </a:solidFill>
                </a:defRPr>
              </a:pPr>
              <a:r>
                <a:rPr sz="4800" dirty="0" err="1">
                  <a:solidFill>
                    <a:srgbClr val="5E5E5E"/>
                  </a:solidFill>
                </a:rPr>
                <a:t>Üst</a:t>
              </a:r>
              <a:r>
                <a:rPr sz="4800" dirty="0">
                  <a:solidFill>
                    <a:srgbClr val="5E5E5E"/>
                  </a:solidFill>
                </a:rPr>
                <a:t> </a:t>
              </a:r>
              <a:r>
                <a:rPr sz="4800" dirty="0" err="1">
                  <a:solidFill>
                    <a:srgbClr val="5E5E5E"/>
                  </a:solidFill>
                </a:rPr>
                <a:t>Yönetim</a:t>
              </a:r>
              <a:r>
                <a:rPr sz="4800" dirty="0">
                  <a:solidFill>
                    <a:srgbClr val="5E5E5E"/>
                  </a:solidFill>
                </a:rPr>
                <a:t>, </a:t>
              </a:r>
              <a:r>
                <a:rPr sz="4800" dirty="0" err="1">
                  <a:solidFill>
                    <a:srgbClr val="5E5E5E"/>
                  </a:solidFill>
                </a:rPr>
                <a:t>düzenleyici</a:t>
              </a:r>
              <a:r>
                <a:rPr sz="4800" dirty="0">
                  <a:solidFill>
                    <a:srgbClr val="5E5E5E"/>
                  </a:solidFill>
                </a:rPr>
                <a:t> </a:t>
              </a:r>
              <a:r>
                <a:rPr sz="4800" dirty="0" err="1">
                  <a:solidFill>
                    <a:srgbClr val="5E5E5E"/>
                  </a:solidFill>
                </a:rPr>
                <a:t>regülasyon</a:t>
              </a:r>
              <a:r>
                <a:rPr sz="4800" dirty="0">
                  <a:solidFill>
                    <a:srgbClr val="5E5E5E"/>
                  </a:solidFill>
                </a:rPr>
                <a:t> </a:t>
              </a:r>
              <a:r>
                <a:rPr sz="4800" dirty="0" err="1">
                  <a:solidFill>
                    <a:srgbClr val="5E5E5E"/>
                  </a:solidFill>
                </a:rPr>
                <a:t>gerekliliklerinin</a:t>
              </a:r>
              <a:r>
                <a:rPr sz="4800" dirty="0">
                  <a:solidFill>
                    <a:srgbClr val="5E5E5E"/>
                  </a:solidFill>
                </a:rPr>
                <a:t> ve </a:t>
              </a:r>
              <a:r>
                <a:rPr sz="4800" dirty="0" err="1">
                  <a:solidFill>
                    <a:srgbClr val="5E5E5E"/>
                  </a:solidFill>
                </a:rPr>
                <a:t>ürün</a:t>
              </a:r>
              <a:r>
                <a:rPr sz="4800" dirty="0">
                  <a:solidFill>
                    <a:srgbClr val="5E5E5E"/>
                  </a:solidFill>
                </a:rPr>
                <a:t> </a:t>
              </a:r>
              <a:endParaRPr lang="en-US" sz="4800" dirty="0">
                <a:solidFill>
                  <a:srgbClr val="5E5E5E"/>
                </a:solidFill>
              </a:endParaRPr>
            </a:p>
            <a:p>
              <a:pPr algn="l">
                <a:defRPr sz="5800" b="1">
                  <a:ln w="12700" cap="flat">
                    <a:solidFill>
                      <a:srgbClr val="000000"/>
                    </a:solidFill>
                    <a:prstDash val="solid"/>
                    <a:miter lim="400000"/>
                  </a:ln>
                  <a:solidFill>
                    <a:schemeClr val="accent6"/>
                  </a:solidFill>
                </a:defRPr>
              </a:pPr>
              <a:r>
                <a:rPr sz="4800" dirty="0" err="1">
                  <a:solidFill>
                    <a:srgbClr val="5E5E5E"/>
                  </a:solidFill>
                </a:rPr>
                <a:t>gerekliliklerinin</a:t>
              </a:r>
              <a:r>
                <a:rPr sz="4800" dirty="0">
                  <a:solidFill>
                    <a:srgbClr val="5E5E5E"/>
                  </a:solidFill>
                </a:rPr>
                <a:t> </a:t>
              </a:r>
              <a:r>
                <a:rPr sz="4800" dirty="0" err="1">
                  <a:solidFill>
                    <a:srgbClr val="5E5E5E"/>
                  </a:solidFill>
                </a:rPr>
                <a:t>karşılanmasını</a:t>
              </a:r>
              <a:r>
                <a:rPr sz="4800" dirty="0">
                  <a:solidFill>
                    <a:srgbClr val="5E5E5E"/>
                  </a:solidFill>
                </a:rPr>
                <a:t> da </a:t>
              </a:r>
              <a:r>
                <a:rPr sz="4800" dirty="0" err="1">
                  <a:solidFill>
                    <a:srgbClr val="5E5E5E"/>
                  </a:solidFill>
                </a:rPr>
                <a:t>içeren</a:t>
              </a:r>
              <a:r>
                <a:rPr sz="4800" dirty="0">
                  <a:solidFill>
                    <a:srgbClr val="5E5E5E"/>
                  </a:solidFill>
                </a:rPr>
                <a:t> </a:t>
              </a:r>
              <a:r>
                <a:rPr sz="4800" dirty="0" err="1">
                  <a:solidFill>
                    <a:schemeClr val="accent2">
                      <a:hueOff val="-202083"/>
                      <a:satOff val="17755"/>
                      <a:lumOff val="-16089"/>
                    </a:schemeClr>
                  </a:solidFill>
                  <a:effectLst>
                    <a:outerShdw blurRad="12700" dist="63500" dir="18900000" rotWithShape="0">
                      <a:srgbClr val="000000"/>
                    </a:outerShdw>
                  </a:effectLst>
                </a:rPr>
                <a:t>kalite</a:t>
              </a:r>
              <a:r>
                <a:rPr sz="4800" dirty="0">
                  <a:solidFill>
                    <a:schemeClr val="accent2">
                      <a:hueOff val="-202083"/>
                      <a:satOff val="17755"/>
                      <a:lumOff val="-16089"/>
                    </a:schemeClr>
                  </a:solidFill>
                  <a:effectLst>
                    <a:outerShdw blurRad="12700" dist="63500" dir="18900000" rotWithShape="0">
                      <a:srgbClr val="000000"/>
                    </a:outerShdw>
                  </a:effectLst>
                </a:rPr>
                <a:t> </a:t>
              </a:r>
              <a:r>
                <a:rPr sz="4800" dirty="0" err="1">
                  <a:solidFill>
                    <a:schemeClr val="accent2">
                      <a:hueOff val="-202083"/>
                      <a:satOff val="17755"/>
                      <a:lumOff val="-16089"/>
                    </a:schemeClr>
                  </a:solidFill>
                  <a:effectLst>
                    <a:outerShdw blurRad="12700" dist="63500" dir="18900000" rotWithShape="0">
                      <a:srgbClr val="000000"/>
                    </a:outerShdw>
                  </a:effectLst>
                </a:rPr>
                <a:t>hedeflerinin</a:t>
              </a:r>
              <a:r>
                <a:rPr sz="4800" dirty="0">
                  <a:solidFill>
                    <a:srgbClr val="5E5E5E"/>
                  </a:solidFill>
                </a:rPr>
                <a:t> </a:t>
              </a:r>
              <a:r>
                <a:rPr sz="4800" dirty="0" err="1">
                  <a:solidFill>
                    <a:srgbClr val="5E5E5E"/>
                  </a:solidFill>
                </a:rPr>
                <a:t>kuruluş</a:t>
              </a:r>
              <a:r>
                <a:rPr sz="4800" dirty="0">
                  <a:solidFill>
                    <a:srgbClr val="5E5E5E"/>
                  </a:solidFill>
                </a:rPr>
                <a:t> </a:t>
              </a:r>
              <a:endParaRPr lang="en-US" sz="4800" dirty="0">
                <a:solidFill>
                  <a:srgbClr val="5E5E5E"/>
                </a:solidFill>
              </a:endParaRPr>
            </a:p>
            <a:p>
              <a:pPr algn="l">
                <a:defRPr sz="5800" b="1">
                  <a:ln w="12700" cap="flat">
                    <a:solidFill>
                      <a:srgbClr val="000000"/>
                    </a:solidFill>
                    <a:prstDash val="solid"/>
                    <a:miter lim="400000"/>
                  </a:ln>
                  <a:solidFill>
                    <a:schemeClr val="accent6"/>
                  </a:solidFill>
                </a:defRPr>
              </a:pPr>
              <a:r>
                <a:rPr sz="4800" dirty="0" err="1">
                  <a:solidFill>
                    <a:srgbClr val="5E5E5E"/>
                  </a:solidFill>
                </a:rPr>
                <a:t>içindeki</a:t>
              </a:r>
              <a:r>
                <a:rPr sz="4800" dirty="0">
                  <a:solidFill>
                    <a:srgbClr val="5E5E5E"/>
                  </a:solidFill>
                </a:rPr>
                <a:t> </a:t>
              </a:r>
              <a:r>
                <a:rPr sz="4800" dirty="0" err="1">
                  <a:solidFill>
                    <a:srgbClr val="5E5E5E"/>
                  </a:solidFill>
                </a:rPr>
                <a:t>ilgili</a:t>
              </a:r>
              <a:r>
                <a:rPr sz="4800" dirty="0">
                  <a:solidFill>
                    <a:srgbClr val="5E5E5E"/>
                  </a:solidFill>
                </a:rPr>
                <a:t> </a:t>
              </a:r>
              <a:r>
                <a:rPr sz="4800" dirty="0" err="1">
                  <a:solidFill>
                    <a:srgbClr val="5E5E5E"/>
                  </a:solidFill>
                </a:rPr>
                <a:t>birimlerde</a:t>
              </a:r>
              <a:r>
                <a:rPr sz="4800" dirty="0">
                  <a:solidFill>
                    <a:srgbClr val="5E5E5E"/>
                  </a:solidFill>
                </a:rPr>
                <a:t> ve </a:t>
              </a:r>
              <a:r>
                <a:rPr sz="4800" dirty="0" err="1">
                  <a:solidFill>
                    <a:srgbClr val="5E5E5E"/>
                  </a:solidFill>
                </a:rPr>
                <a:t>katmanlarda</a:t>
              </a:r>
              <a:r>
                <a:rPr sz="4800" dirty="0">
                  <a:solidFill>
                    <a:srgbClr val="5E5E5E"/>
                  </a:solidFill>
                </a:rPr>
                <a:t> </a:t>
              </a:r>
              <a:r>
                <a:rPr sz="4800" dirty="0" err="1">
                  <a:solidFill>
                    <a:srgbClr val="5E5E5E"/>
                  </a:solidFill>
                </a:rPr>
                <a:t>etkili</a:t>
              </a:r>
              <a:r>
                <a:rPr sz="4800" dirty="0">
                  <a:solidFill>
                    <a:srgbClr val="5E5E5E"/>
                  </a:solidFill>
                </a:rPr>
                <a:t> </a:t>
              </a:r>
              <a:r>
                <a:rPr sz="4800" dirty="0" err="1">
                  <a:solidFill>
                    <a:srgbClr val="5E5E5E"/>
                  </a:solidFill>
                </a:rPr>
                <a:t>kılındığını</a:t>
              </a:r>
              <a:r>
                <a:rPr sz="4800" dirty="0">
                  <a:solidFill>
                    <a:srgbClr val="5E5E5E"/>
                  </a:solidFill>
                </a:rPr>
                <a:t> </a:t>
              </a:r>
              <a:r>
                <a:rPr sz="4800" dirty="0" err="1">
                  <a:solidFill>
                    <a:srgbClr val="5E5E5E"/>
                  </a:solidFill>
                </a:rPr>
                <a:t>güvenceye</a:t>
              </a:r>
              <a:r>
                <a:rPr sz="4800" dirty="0">
                  <a:solidFill>
                    <a:srgbClr val="5E5E5E"/>
                  </a:solidFill>
                </a:rPr>
                <a:t> </a:t>
              </a:r>
              <a:r>
                <a:rPr sz="4800" dirty="0" err="1">
                  <a:solidFill>
                    <a:srgbClr val="5E5E5E"/>
                  </a:solidFill>
                </a:rPr>
                <a:t>almalıdır</a:t>
              </a:r>
              <a:r>
                <a:rPr sz="4800" dirty="0">
                  <a:solidFill>
                    <a:srgbClr val="5E5E5E"/>
                  </a:solidFill>
                </a:rPr>
                <a:t>. </a:t>
              </a:r>
            </a:p>
            <a:p>
              <a:pPr algn="l">
                <a:defRPr sz="5800" b="1">
                  <a:ln w="12700" cap="flat">
                    <a:solidFill>
                      <a:srgbClr val="000000"/>
                    </a:solidFill>
                    <a:prstDash val="solid"/>
                    <a:miter lim="400000"/>
                  </a:ln>
                  <a:solidFill>
                    <a:schemeClr val="accent6"/>
                  </a:solidFill>
                </a:defRPr>
              </a:pPr>
              <a:endParaRPr sz="4800" dirty="0">
                <a:solidFill>
                  <a:srgbClr val="5E5E5E"/>
                </a:solidFill>
              </a:endParaRPr>
            </a:p>
            <a:p>
              <a:pPr algn="l">
                <a:defRPr sz="6200" b="1">
                  <a:ln w="12700" cap="flat">
                    <a:solidFill>
                      <a:srgbClr val="000000"/>
                    </a:solidFill>
                    <a:prstDash val="solid"/>
                    <a:miter lim="400000"/>
                  </a:ln>
                  <a:solidFill>
                    <a:schemeClr val="accent6"/>
                  </a:solidFill>
                </a:defRPr>
              </a:pPr>
              <a:r>
                <a:rPr sz="4800" dirty="0" err="1">
                  <a:solidFill>
                    <a:schemeClr val="accent2">
                      <a:hueOff val="-202083"/>
                      <a:satOff val="17755"/>
                      <a:lumOff val="-16089"/>
                    </a:schemeClr>
                  </a:solidFill>
                  <a:effectLst>
                    <a:outerShdw blurRad="12700" dist="63500" dir="18900000" rotWithShape="0">
                      <a:srgbClr val="000000"/>
                    </a:outerShdw>
                  </a:effectLst>
                </a:rPr>
                <a:t>Kalite</a:t>
              </a:r>
              <a:r>
                <a:rPr sz="4800" dirty="0">
                  <a:solidFill>
                    <a:schemeClr val="accent2">
                      <a:hueOff val="-202083"/>
                      <a:satOff val="17755"/>
                      <a:lumOff val="-16089"/>
                    </a:schemeClr>
                  </a:solidFill>
                  <a:effectLst>
                    <a:outerShdw blurRad="12700" dist="63500" dir="18900000" rotWithShape="0">
                      <a:srgbClr val="000000"/>
                    </a:outerShdw>
                  </a:effectLst>
                </a:rPr>
                <a:t> </a:t>
              </a:r>
              <a:r>
                <a:rPr sz="4800" dirty="0" err="1">
                  <a:solidFill>
                    <a:schemeClr val="accent2">
                      <a:hueOff val="-202083"/>
                      <a:satOff val="17755"/>
                      <a:lumOff val="-16089"/>
                    </a:schemeClr>
                  </a:solidFill>
                  <a:effectLst>
                    <a:outerShdw blurRad="12700" dist="63500" dir="18900000" rotWithShape="0">
                      <a:srgbClr val="000000"/>
                    </a:outerShdw>
                  </a:effectLst>
                </a:rPr>
                <a:t>hedefleri</a:t>
              </a:r>
              <a:r>
                <a:rPr sz="4800" dirty="0">
                  <a:solidFill>
                    <a:srgbClr val="5E5E5E"/>
                  </a:solidFill>
                </a:rPr>
                <a:t> </a:t>
              </a:r>
              <a:r>
                <a:rPr sz="4800" dirty="0" err="1">
                  <a:solidFill>
                    <a:srgbClr val="5E5E5E"/>
                  </a:solidFill>
                </a:rPr>
                <a:t>ölçülebilir</a:t>
              </a:r>
              <a:r>
                <a:rPr sz="4800" dirty="0">
                  <a:solidFill>
                    <a:srgbClr val="5E5E5E"/>
                  </a:solidFill>
                </a:rPr>
                <a:t> ve </a:t>
              </a:r>
              <a:r>
                <a:rPr sz="4800" dirty="0" err="1">
                  <a:solidFill>
                    <a:srgbClr val="5E5E5E"/>
                  </a:solidFill>
                </a:rPr>
                <a:t>kalite</a:t>
              </a:r>
              <a:r>
                <a:rPr sz="4800" dirty="0">
                  <a:solidFill>
                    <a:srgbClr val="5E5E5E"/>
                  </a:solidFill>
                </a:rPr>
                <a:t> </a:t>
              </a:r>
              <a:r>
                <a:rPr sz="4800" dirty="0" err="1">
                  <a:solidFill>
                    <a:srgbClr val="5E5E5E"/>
                  </a:solidFill>
                </a:rPr>
                <a:t>politikası</a:t>
              </a:r>
              <a:r>
                <a:rPr sz="4800" dirty="0">
                  <a:solidFill>
                    <a:srgbClr val="5E5E5E"/>
                  </a:solidFill>
                </a:rPr>
                <a:t> </a:t>
              </a:r>
              <a:r>
                <a:rPr sz="4800" dirty="0" err="1">
                  <a:solidFill>
                    <a:srgbClr val="5E5E5E"/>
                  </a:solidFill>
                </a:rPr>
                <a:t>ile</a:t>
              </a:r>
              <a:r>
                <a:rPr sz="4800" dirty="0">
                  <a:solidFill>
                    <a:srgbClr val="5E5E5E"/>
                  </a:solidFill>
                </a:rPr>
                <a:t> </a:t>
              </a:r>
              <a:r>
                <a:rPr sz="4800" dirty="0" err="1">
                  <a:solidFill>
                    <a:srgbClr val="5E5E5E"/>
                  </a:solidFill>
                </a:rPr>
                <a:t>tutarlı</a:t>
              </a:r>
              <a:r>
                <a:rPr sz="4800" dirty="0">
                  <a:solidFill>
                    <a:srgbClr val="5E5E5E"/>
                  </a:solidFill>
                </a:rPr>
                <a:t> </a:t>
              </a:r>
              <a:r>
                <a:rPr sz="4800" dirty="0" err="1">
                  <a:solidFill>
                    <a:srgbClr val="5E5E5E"/>
                  </a:solidFill>
                </a:rPr>
                <a:t>olmalıdır</a:t>
              </a:r>
              <a:r>
                <a:rPr sz="4800" dirty="0">
                  <a:solidFill>
                    <a:srgbClr val="5E5E5E"/>
                  </a:solidFill>
                </a:rPr>
                <a:t>.</a:t>
              </a:r>
              <a:r>
                <a:rPr sz="5400" dirty="0">
                  <a:solidFill>
                    <a:srgbClr val="5E5E5E"/>
                  </a:solidFill>
                </a:rPr>
                <a:t> </a:t>
              </a:r>
            </a:p>
          </p:txBody>
        </p:sp>
        <p:pic>
          <p:nvPicPr>
            <p:cNvPr id="470" name="ISO 13485:2016 — 5. MADDE — Yönetimin sorumluluğu… ISO 13485:2016 — 5. MADDE — Yönetimin sorumluluğu 5.4 PlanlamaÜst Yönetim, düzenleyici regülasyon gerekliliklerinin ve ürün gerekliliklerinin karşılanmasını da içeren kalite hedeflerinin kuruluş içindeki" descr="ISO 13485:2016 — 5. MADDE — Yönetimin sorumluluğu… ISO 13485:2016 — 5. MADDE — Yönetimin sorumluluğu 5.4 PlanlamaÜst Yönetim, düzenleyici regülasyon gerekliliklerinin ve ürün gerekliliklerinin karşılanmasını da içeren kalite hedeflerinin kuruluş içindeki ilgili birimlerde ve katmanlarda etkili kılındığını güvenceye almalıdır. Kalite hedefleri ölçülebilir ve kalite politikası ile tutarlı olmalıdır. "/>
            <p:cNvPicPr>
              <a:picLocks/>
            </p:cNvPicPr>
            <p:nvPr/>
          </p:nvPicPr>
          <p:blipFill>
            <a:blip r:embed="rId2"/>
            <a:stretch>
              <a:fillRect/>
            </a:stretch>
          </p:blipFill>
          <p:spPr>
            <a:xfrm>
              <a:off x="-1" y="-1"/>
              <a:ext cx="23121382" cy="9158514"/>
            </a:xfrm>
            <a:prstGeom prst="rect">
              <a:avLst/>
            </a:prstGeom>
            <a:effectLst/>
          </p:spPr>
        </p:pic>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6" name="ISO 13485:2016 — 5. MADDE — Yönetimin sorumluluğu…"/>
          <p:cNvGrpSpPr/>
          <p:nvPr/>
        </p:nvGrpSpPr>
        <p:grpSpPr>
          <a:xfrm>
            <a:off x="551425" y="1607380"/>
            <a:ext cx="23281149" cy="10924551"/>
            <a:chOff x="-1" y="0"/>
            <a:chExt cx="23281148" cy="10924549"/>
          </a:xfrm>
        </p:grpSpPr>
        <p:sp>
          <p:nvSpPr>
            <p:cNvPr id="475" name="ISO 13485:2016 — 5. MADDE — Yönetimin sorumluluğu…"/>
            <p:cNvSpPr txBox="1"/>
            <p:nvPr/>
          </p:nvSpPr>
          <p:spPr>
            <a:xfrm>
              <a:off x="431553" y="2495644"/>
              <a:ext cx="22379940" cy="675056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sz="4400" dirty="0"/>
                <a:t>ISO 13485:2016 — 5. MADDE — </a:t>
              </a:r>
              <a:r>
                <a:rPr sz="4400" dirty="0" err="1"/>
                <a:t>Yönetimin</a:t>
              </a:r>
              <a:r>
                <a:rPr sz="4400" dirty="0"/>
                <a:t> </a:t>
              </a:r>
              <a:r>
                <a:rPr sz="4400" dirty="0" err="1"/>
                <a:t>sorumluluğu</a:t>
              </a:r>
              <a:r>
                <a:rPr sz="4400" dirty="0"/>
                <a:t> </a:t>
              </a:r>
            </a:p>
            <a:p>
              <a:pPr>
                <a:defRPr sz="4600" b="1">
                  <a:ln w="12700" cap="flat">
                    <a:solidFill>
                      <a:srgbClr val="000000"/>
                    </a:solidFill>
                    <a:prstDash val="solid"/>
                    <a:miter lim="400000"/>
                  </a:ln>
                  <a:solidFill>
                    <a:schemeClr val="accent2">
                      <a:hueOff val="192982"/>
                      <a:satOff val="17755"/>
                      <a:lumOff val="-28483"/>
                    </a:schemeClr>
                  </a:solidFill>
                </a:defRPr>
              </a:pPr>
              <a:endParaRPr sz="3600" dirty="0"/>
            </a:p>
            <a:p>
              <a:pPr algn="l">
                <a:defRPr sz="6000" b="1">
                  <a:ln w="12700" cap="flat">
                    <a:solidFill>
                      <a:srgbClr val="000000"/>
                    </a:solidFill>
                    <a:prstDash val="solid"/>
                    <a:miter lim="400000"/>
                  </a:ln>
                  <a:solidFill>
                    <a:schemeClr val="accent6"/>
                  </a:solidFill>
                </a:defRPr>
              </a:pPr>
              <a:r>
                <a:rPr sz="4400" dirty="0">
                  <a:solidFill>
                    <a:schemeClr val="accent2">
                      <a:hueOff val="192982"/>
                      <a:satOff val="17755"/>
                      <a:lumOff val="-28483"/>
                    </a:schemeClr>
                  </a:solidFill>
                </a:rPr>
                <a:t>5.5 </a:t>
              </a:r>
              <a:r>
                <a:rPr sz="4400" dirty="0" err="1">
                  <a:solidFill>
                    <a:schemeClr val="accent2">
                      <a:hueOff val="192982"/>
                      <a:satOff val="17755"/>
                      <a:lumOff val="-28483"/>
                    </a:schemeClr>
                  </a:solidFill>
                </a:rPr>
                <a:t>Sorumluluk</a:t>
              </a:r>
              <a:r>
                <a:rPr sz="4400" dirty="0">
                  <a:solidFill>
                    <a:schemeClr val="accent2">
                      <a:hueOff val="192982"/>
                      <a:satOff val="17755"/>
                      <a:lumOff val="-28483"/>
                    </a:schemeClr>
                  </a:solidFill>
                </a:rPr>
                <a:t>, </a:t>
              </a:r>
              <a:r>
                <a:rPr sz="4400" dirty="0" err="1">
                  <a:solidFill>
                    <a:schemeClr val="accent2">
                      <a:hueOff val="192982"/>
                      <a:satOff val="17755"/>
                      <a:lumOff val="-28483"/>
                    </a:schemeClr>
                  </a:solidFill>
                </a:rPr>
                <a:t>yetki</a:t>
              </a:r>
              <a:r>
                <a:rPr sz="4400" dirty="0">
                  <a:solidFill>
                    <a:schemeClr val="accent2">
                      <a:hueOff val="192982"/>
                      <a:satOff val="17755"/>
                      <a:lumOff val="-28483"/>
                    </a:schemeClr>
                  </a:solidFill>
                </a:rPr>
                <a:t> ve </a:t>
              </a:r>
              <a:r>
                <a:rPr sz="4400" dirty="0" err="1">
                  <a:solidFill>
                    <a:schemeClr val="accent2">
                      <a:hueOff val="192982"/>
                      <a:satOff val="17755"/>
                      <a:lumOff val="-28483"/>
                    </a:schemeClr>
                  </a:solidFill>
                </a:rPr>
                <a:t>iletişim</a:t>
              </a:r>
              <a:r>
                <a:rPr sz="4400" dirty="0">
                  <a:solidFill>
                    <a:schemeClr val="accent2">
                      <a:hueOff val="192982"/>
                      <a:satOff val="17755"/>
                      <a:lumOff val="-28483"/>
                    </a:schemeClr>
                  </a:solidFill>
                </a:rPr>
                <a:t> </a:t>
              </a:r>
            </a:p>
            <a:p>
              <a:pPr algn="l">
                <a:defRPr sz="6000" b="1">
                  <a:ln w="12700" cap="flat">
                    <a:solidFill>
                      <a:srgbClr val="000000"/>
                    </a:solidFill>
                    <a:prstDash val="solid"/>
                    <a:miter lim="400000"/>
                  </a:ln>
                  <a:solidFill>
                    <a:schemeClr val="accent2"/>
                  </a:solidFill>
                  <a:effectLst>
                    <a:outerShdw blurRad="12700" dist="63500" dir="18900000" rotWithShape="0">
                      <a:srgbClr val="000000"/>
                    </a:outerShdw>
                  </a:effectLst>
                </a:defRPr>
              </a:pPr>
              <a:r>
                <a:rPr sz="4400" dirty="0"/>
                <a:t>5.5.1 </a:t>
              </a:r>
              <a:r>
                <a:rPr sz="4400" dirty="0" err="1"/>
                <a:t>Sorumluluk</a:t>
              </a:r>
              <a:r>
                <a:rPr sz="4400" dirty="0"/>
                <a:t> ve </a:t>
              </a:r>
              <a:r>
                <a:rPr sz="4400" dirty="0" err="1"/>
                <a:t>yetki</a:t>
              </a:r>
              <a:r>
                <a:rPr sz="4400" dirty="0"/>
                <a:t> </a:t>
              </a:r>
              <a:endParaRPr sz="4400" b="0" dirty="0"/>
            </a:p>
            <a:p>
              <a:pPr algn="l">
                <a:defRPr sz="6000" b="1">
                  <a:ln w="12700" cap="flat">
                    <a:solidFill>
                      <a:srgbClr val="000000"/>
                    </a:solidFill>
                    <a:prstDash val="solid"/>
                    <a:miter lim="400000"/>
                  </a:ln>
                </a:defRPr>
              </a:pPr>
              <a:r>
                <a:rPr sz="4400" dirty="0" err="1"/>
                <a:t>Üst</a:t>
              </a:r>
              <a:r>
                <a:rPr sz="4400" dirty="0"/>
                <a:t> </a:t>
              </a:r>
              <a:r>
                <a:rPr sz="4400" dirty="0" err="1"/>
                <a:t>Yönetim</a:t>
              </a:r>
              <a:r>
                <a:rPr sz="4400" dirty="0"/>
                <a:t>, </a:t>
              </a:r>
              <a:r>
                <a:rPr sz="4400" u="sng" dirty="0" err="1"/>
                <a:t>sorumlulukların</a:t>
              </a:r>
              <a:r>
                <a:rPr sz="4400" dirty="0"/>
                <a:t> ve </a:t>
              </a:r>
              <a:r>
                <a:rPr sz="4400" u="sng" dirty="0" err="1"/>
                <a:t>yetkilerin</a:t>
              </a:r>
              <a:r>
                <a:rPr sz="4400" dirty="0"/>
                <a:t> </a:t>
              </a:r>
              <a:r>
                <a:rPr sz="4400" dirty="0" err="1">
                  <a:effectLst>
                    <a:outerShdw blurRad="12700" dist="63500" dir="18900000" rotWithShape="0">
                      <a:srgbClr val="000000"/>
                    </a:outerShdw>
                  </a:effectLst>
                </a:rPr>
                <a:t>tanımlanmasını</a:t>
              </a:r>
              <a:r>
                <a:rPr sz="4400" dirty="0">
                  <a:effectLst>
                    <a:outerShdw blurRad="12700" dist="63500" dir="18900000" rotWithShape="0">
                      <a:srgbClr val="000000"/>
                    </a:outerShdw>
                  </a:effectLst>
                </a:rPr>
                <a:t>, </a:t>
              </a:r>
              <a:r>
                <a:rPr sz="4400" dirty="0" err="1">
                  <a:effectLst>
                    <a:outerShdw blurRad="12700" dist="63500" dir="18900000" rotWithShape="0">
                      <a:srgbClr val="000000"/>
                    </a:outerShdw>
                  </a:effectLst>
                </a:rPr>
                <a:t>belgelenmesini</a:t>
              </a:r>
              <a:r>
                <a:rPr sz="4400" dirty="0"/>
                <a:t> ve </a:t>
              </a:r>
              <a:r>
                <a:rPr sz="4400" dirty="0" err="1"/>
                <a:t>kuruluş</a:t>
              </a:r>
              <a:r>
                <a:rPr sz="4400" dirty="0"/>
                <a:t> </a:t>
              </a:r>
              <a:r>
                <a:rPr sz="4400" dirty="0" err="1"/>
                <a:t>içinde</a:t>
              </a:r>
              <a:r>
                <a:rPr sz="4400" dirty="0"/>
                <a:t> </a:t>
              </a:r>
              <a:r>
                <a:rPr sz="4400" dirty="0" err="1">
                  <a:effectLst>
                    <a:outerShdw blurRad="12700" dist="63500" dir="18900000" rotWithShape="0">
                      <a:srgbClr val="000000"/>
                    </a:outerShdw>
                  </a:effectLst>
                </a:rPr>
                <a:t>duyurulmasını</a:t>
              </a:r>
              <a:r>
                <a:rPr sz="4400" dirty="0"/>
                <a:t> </a:t>
              </a:r>
              <a:r>
                <a:rPr sz="4400" dirty="0" err="1"/>
                <a:t>güvenceye</a:t>
              </a:r>
              <a:r>
                <a:rPr sz="4400" dirty="0"/>
                <a:t> </a:t>
              </a:r>
              <a:r>
                <a:rPr sz="4400" dirty="0" err="1"/>
                <a:t>almalıdır</a:t>
              </a:r>
              <a:r>
                <a:rPr sz="4400" dirty="0"/>
                <a:t>. </a:t>
              </a:r>
            </a:p>
            <a:p>
              <a:pPr algn="l">
                <a:defRPr sz="6000" b="1">
                  <a:ln w="12700" cap="flat">
                    <a:solidFill>
                      <a:srgbClr val="000000"/>
                    </a:solidFill>
                    <a:prstDash val="solid"/>
                    <a:miter lim="400000"/>
                  </a:ln>
                </a:defRPr>
              </a:pPr>
              <a:endParaRPr sz="4400" dirty="0"/>
            </a:p>
            <a:p>
              <a:pPr algn="l">
                <a:defRPr sz="6000" b="1">
                  <a:ln w="12700" cap="flat">
                    <a:solidFill>
                      <a:srgbClr val="000000"/>
                    </a:solidFill>
                    <a:prstDash val="solid"/>
                    <a:miter lim="400000"/>
                  </a:ln>
                </a:defRPr>
              </a:pPr>
              <a:r>
                <a:rPr sz="4400" dirty="0" err="1"/>
                <a:t>Üst</a:t>
              </a:r>
              <a:r>
                <a:rPr sz="4400" dirty="0"/>
                <a:t> </a:t>
              </a:r>
              <a:r>
                <a:rPr sz="4400" dirty="0" err="1"/>
                <a:t>Yönetim</a:t>
              </a:r>
              <a:r>
                <a:rPr sz="4400" dirty="0"/>
                <a:t>, </a:t>
              </a:r>
              <a:r>
                <a:rPr sz="4400" dirty="0" err="1">
                  <a:effectLst>
                    <a:outerShdw blurRad="12700" dist="63500" dir="18900000" rotWithShape="0">
                      <a:srgbClr val="000000"/>
                    </a:outerShdw>
                  </a:effectLst>
                </a:rPr>
                <a:t>kaliteyi</a:t>
              </a:r>
              <a:r>
                <a:rPr sz="4400" dirty="0">
                  <a:effectLst>
                    <a:outerShdw blurRad="12700" dist="63500" dir="18900000" rotWithShape="0">
                      <a:srgbClr val="000000"/>
                    </a:outerShdw>
                  </a:effectLst>
                </a:rPr>
                <a:t> </a:t>
              </a:r>
              <a:r>
                <a:rPr sz="4400" dirty="0" err="1">
                  <a:effectLst>
                    <a:outerShdw blurRad="12700" dist="63500" dir="18900000" rotWithShape="0">
                      <a:srgbClr val="000000"/>
                    </a:outerShdw>
                  </a:effectLst>
                </a:rPr>
                <a:t>etkileyen</a:t>
              </a:r>
              <a:r>
                <a:rPr sz="4400" dirty="0">
                  <a:effectLst>
                    <a:outerShdw blurRad="12700" dist="63500" dir="18900000" rotWithShape="0">
                      <a:srgbClr val="000000"/>
                    </a:outerShdw>
                  </a:effectLst>
                </a:rPr>
                <a:t> </a:t>
              </a:r>
              <a:r>
                <a:rPr sz="4400" dirty="0" err="1">
                  <a:effectLst>
                    <a:outerShdw blurRad="12700" dist="63500" dir="18900000" rotWithShape="0">
                      <a:srgbClr val="000000"/>
                    </a:outerShdw>
                  </a:effectLst>
                </a:rPr>
                <a:t>işleri</a:t>
              </a:r>
              <a:r>
                <a:rPr sz="4400" dirty="0">
                  <a:effectLst>
                    <a:outerShdw blurRad="12700" dist="63500" dir="18900000" rotWithShape="0">
                      <a:srgbClr val="000000"/>
                    </a:outerShdw>
                  </a:effectLst>
                </a:rPr>
                <a:t> </a:t>
              </a:r>
              <a:r>
                <a:rPr sz="4400" dirty="0" err="1">
                  <a:effectLst>
                    <a:outerShdw blurRad="12700" dist="63500" dir="18900000" rotWithShape="0">
                      <a:srgbClr val="000000"/>
                    </a:outerShdw>
                  </a:effectLst>
                </a:rPr>
                <a:t>yapan</a:t>
              </a:r>
              <a:r>
                <a:rPr sz="4400" dirty="0"/>
                <a:t> ve </a:t>
              </a:r>
              <a:r>
                <a:rPr sz="4400" dirty="0" err="1">
                  <a:effectLst>
                    <a:outerShdw blurRad="12700" dist="63500" dir="18900000" rotWithShape="0">
                      <a:srgbClr val="000000"/>
                    </a:outerShdw>
                  </a:effectLst>
                </a:rPr>
                <a:t>doğrulayan</a:t>
              </a:r>
              <a:r>
                <a:rPr sz="4400" dirty="0"/>
                <a:t> </a:t>
              </a:r>
              <a:r>
                <a:rPr sz="4400" dirty="0" err="1"/>
                <a:t>tüm</a:t>
              </a:r>
              <a:r>
                <a:rPr sz="4400" dirty="0"/>
                <a:t> </a:t>
              </a:r>
              <a:r>
                <a:rPr sz="4400" dirty="0" err="1"/>
                <a:t>personelin</a:t>
              </a:r>
              <a:r>
                <a:rPr sz="4400" dirty="0">
                  <a:effectLst>
                    <a:outerShdw blurRad="12700" dist="63500" dir="18900000" rotWithShape="0">
                      <a:srgbClr val="000000"/>
                    </a:outerShdw>
                  </a:effectLst>
                </a:rPr>
                <a:t> </a:t>
              </a:r>
              <a:r>
                <a:rPr sz="4400" dirty="0" err="1">
                  <a:effectLst>
                    <a:outerShdw blurRad="12700" dist="63500" dir="18900000" rotWithShape="0">
                      <a:srgbClr val="000000"/>
                    </a:outerShdw>
                  </a:effectLst>
                </a:rPr>
                <a:t>ilişkilerini</a:t>
              </a:r>
              <a:r>
                <a:rPr sz="4400" dirty="0">
                  <a:effectLst>
                    <a:outerShdw blurRad="12700" dist="63500" dir="18900000" rotWithShape="0">
                      <a:srgbClr val="000000"/>
                    </a:outerShdw>
                  </a:effectLst>
                </a:rPr>
                <a:t> </a:t>
              </a:r>
              <a:r>
                <a:rPr sz="4400" dirty="0" err="1">
                  <a:effectLst>
                    <a:outerShdw blurRad="12700" dist="63500" dir="18900000" rotWithShape="0">
                      <a:srgbClr val="000000"/>
                    </a:outerShdw>
                  </a:effectLst>
                </a:rPr>
                <a:t>belgelemelidir</a:t>
              </a:r>
              <a:r>
                <a:rPr sz="4400" dirty="0"/>
                <a:t> ve </a:t>
              </a:r>
              <a:r>
                <a:rPr sz="4400" dirty="0" err="1"/>
                <a:t>bu</a:t>
              </a:r>
              <a:r>
                <a:rPr sz="4400" dirty="0"/>
                <a:t> </a:t>
              </a:r>
              <a:r>
                <a:rPr sz="4400" dirty="0" err="1"/>
                <a:t>işleri</a:t>
              </a:r>
              <a:r>
                <a:rPr sz="4400" dirty="0"/>
                <a:t> </a:t>
              </a:r>
              <a:r>
                <a:rPr sz="4400" dirty="0" err="1"/>
                <a:t>yapabilmeleri</a:t>
              </a:r>
              <a:r>
                <a:rPr sz="4400" dirty="0"/>
                <a:t> </a:t>
              </a:r>
              <a:r>
                <a:rPr sz="4400" dirty="0" err="1"/>
                <a:t>için</a:t>
              </a:r>
              <a:r>
                <a:rPr sz="4400" dirty="0"/>
                <a:t> </a:t>
              </a:r>
              <a:r>
                <a:rPr sz="4400" dirty="0" err="1"/>
                <a:t>gerekli</a:t>
              </a:r>
              <a:r>
                <a:rPr sz="4400" dirty="0"/>
                <a:t> </a:t>
              </a:r>
              <a:r>
                <a:rPr sz="4400" dirty="0" err="1">
                  <a:effectLst>
                    <a:outerShdw blurRad="12700" dist="63500" dir="18900000" rotWithShape="0">
                      <a:srgbClr val="000000"/>
                    </a:outerShdw>
                  </a:effectLst>
                </a:rPr>
                <a:t>yetki</a:t>
              </a:r>
              <a:r>
                <a:rPr sz="4400" dirty="0"/>
                <a:t> ve </a:t>
              </a:r>
              <a:r>
                <a:rPr sz="4400" dirty="0" err="1"/>
                <a:t>bağımsızlıklarını</a:t>
              </a:r>
              <a:r>
                <a:rPr sz="4400" dirty="0"/>
                <a:t> </a:t>
              </a:r>
              <a:r>
                <a:rPr sz="4400" dirty="0" err="1"/>
                <a:t>güvenceye</a:t>
              </a:r>
              <a:r>
                <a:rPr sz="4400" dirty="0"/>
                <a:t> </a:t>
              </a:r>
              <a:r>
                <a:rPr sz="4400" dirty="0" err="1"/>
                <a:t>almalıdır</a:t>
              </a:r>
              <a:r>
                <a:rPr sz="4400" dirty="0"/>
                <a:t>. </a:t>
              </a:r>
            </a:p>
          </p:txBody>
        </p:sp>
        <p:pic>
          <p:nvPicPr>
            <p:cNvPr id="474" name="ISO 13485:2016 — 5. MADDE — Yönetimin sorumluluğu… ISO 13485:2016 — 5. MADDE — Yönetimin sorumluluğu 5.5 Sorumluluk, yetki ve iletişim 5.5.1 Sorumluluk ve yetki Üst Yönetim, sorumlulukların ve yetkilerin tanımlanmasını, belgelenmesini ve kuruluş içinde d" descr="ISO 13485:2016 — 5. MADDE — Yönetimin sorumluluğu… ISO 13485:2016 — 5. MADDE — Yönetimin sorumluluğu 5.5 Sorumluluk, yetki ve iletişim 5.5.1 Sorumluluk ve yetki Üst Yönetim, sorumlulukların ve yetkilerin tanımlanmasını, belgelenmesini ve kuruluş içinde duyurulmasını güvenceye almalıdır. Üst Yönetim, kaliteyi etkileyen işleri yapan ve doğrulayan tüm personelin ilişkilerini belgelemelidir ve bu işleri yapabilmeleri için gerekli yetki ve bağımsızlıklarını güvenceye almalıdır. "/>
            <p:cNvPicPr>
              <a:picLocks/>
            </p:cNvPicPr>
            <p:nvPr/>
          </p:nvPicPr>
          <p:blipFill>
            <a:blip r:embed="rId2"/>
            <a:stretch>
              <a:fillRect/>
            </a:stretch>
          </p:blipFill>
          <p:spPr>
            <a:xfrm>
              <a:off x="-1" y="0"/>
              <a:ext cx="23281148" cy="10924549"/>
            </a:xfrm>
            <a:prstGeom prst="rect">
              <a:avLst/>
            </a:prstGeom>
            <a:effectLst/>
          </p:spPr>
        </p:pic>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0" name="ISO 13485:2016 — 5. MADDE — Yönetimin sorumluluğu…"/>
          <p:cNvGrpSpPr/>
          <p:nvPr/>
        </p:nvGrpSpPr>
        <p:grpSpPr>
          <a:xfrm>
            <a:off x="-326571" y="-403600"/>
            <a:ext cx="24982714" cy="14446171"/>
            <a:chOff x="-323995" y="-695302"/>
            <a:chExt cx="24785610" cy="16705066"/>
          </a:xfrm>
        </p:grpSpPr>
        <p:sp>
          <p:nvSpPr>
            <p:cNvPr id="479" name="ISO 13485:2016 — 5. MADDE — Yönetimin sorumluluğu…"/>
            <p:cNvSpPr txBox="1"/>
            <p:nvPr/>
          </p:nvSpPr>
          <p:spPr>
            <a:xfrm>
              <a:off x="0" y="-252985"/>
              <a:ext cx="24191619" cy="1588511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defRPr sz="4600" b="1">
                  <a:ln w="12700" cap="flat">
                    <a:solidFill>
                      <a:srgbClr val="000000"/>
                    </a:solidFill>
                    <a:prstDash val="solid"/>
                    <a:miter lim="400000"/>
                  </a:ln>
                  <a:solidFill>
                    <a:schemeClr val="accent2">
                      <a:hueOff val="192982"/>
                      <a:satOff val="17755"/>
                      <a:lumOff val="-28483"/>
                    </a:schemeClr>
                  </a:solidFill>
                </a:defRPr>
              </a:pPr>
              <a:endParaRPr dirty="0"/>
            </a:p>
            <a:p>
              <a:pPr algn="l">
                <a:defRPr sz="60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5.5 </a:t>
              </a:r>
              <a:r>
                <a:rPr dirty="0" err="1">
                  <a:solidFill>
                    <a:schemeClr val="accent2">
                      <a:hueOff val="192982"/>
                      <a:satOff val="17755"/>
                      <a:lumOff val="-28483"/>
                    </a:schemeClr>
                  </a:solidFill>
                </a:rPr>
                <a:t>Sorumluluk</a:t>
              </a:r>
              <a:r>
                <a:rPr dirty="0">
                  <a:solidFill>
                    <a:schemeClr val="accent2">
                      <a:hueOff val="192982"/>
                      <a:satOff val="17755"/>
                      <a:lumOff val="-28483"/>
                    </a:schemeClr>
                  </a:solidFill>
                </a:rPr>
                <a:t>, </a:t>
              </a:r>
              <a:r>
                <a:rPr dirty="0" err="1">
                  <a:solidFill>
                    <a:schemeClr val="accent2">
                      <a:hueOff val="192982"/>
                      <a:satOff val="17755"/>
                      <a:lumOff val="-28483"/>
                    </a:schemeClr>
                  </a:solidFill>
                </a:rPr>
                <a:t>yetki</a:t>
              </a:r>
              <a:r>
                <a:rPr dirty="0">
                  <a:solidFill>
                    <a:schemeClr val="accent2">
                      <a:hueOff val="192982"/>
                      <a:satOff val="17755"/>
                      <a:lumOff val="-28483"/>
                    </a:schemeClr>
                  </a:solidFill>
                </a:rPr>
                <a:t> ve </a:t>
              </a:r>
              <a:r>
                <a:rPr dirty="0" err="1">
                  <a:solidFill>
                    <a:schemeClr val="accent2">
                      <a:hueOff val="192982"/>
                      <a:satOff val="17755"/>
                      <a:lumOff val="-28483"/>
                    </a:schemeClr>
                  </a:solidFill>
                </a:rPr>
                <a:t>iletişim</a:t>
              </a:r>
              <a:r>
                <a:rPr dirty="0">
                  <a:solidFill>
                    <a:schemeClr val="accent2">
                      <a:hueOff val="192982"/>
                      <a:satOff val="17755"/>
                      <a:lumOff val="-28483"/>
                    </a:schemeClr>
                  </a:solidFill>
                </a:rPr>
                <a:t> </a:t>
              </a:r>
            </a:p>
            <a:p>
              <a:pPr algn="l">
                <a:defRPr sz="6000" b="1">
                  <a:ln w="12700" cap="flat">
                    <a:solidFill>
                      <a:srgbClr val="000000"/>
                    </a:solidFill>
                    <a:prstDash val="solid"/>
                    <a:miter lim="400000"/>
                  </a:ln>
                  <a:solidFill>
                    <a:schemeClr val="accent2"/>
                  </a:solidFill>
                </a:defRPr>
              </a:pPr>
              <a:r>
                <a:rPr dirty="0">
                  <a:effectLst>
                    <a:outerShdw blurRad="12700" dist="63500" dir="18900000" rotWithShape="0">
                      <a:srgbClr val="000000"/>
                    </a:outerShdw>
                  </a:effectLst>
                </a:rPr>
                <a:t>5.5.2 </a:t>
              </a:r>
              <a:r>
                <a:rPr dirty="0" err="1">
                  <a:effectLst>
                    <a:outerShdw blurRad="12700" dist="63500" dir="18900000" rotWithShape="0">
                      <a:srgbClr val="000000"/>
                    </a:outerShdw>
                  </a:effectLst>
                </a:rPr>
                <a:t>Yönetim</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temsilcisi</a:t>
              </a:r>
              <a:r>
                <a:rPr dirty="0">
                  <a:effectLst>
                    <a:outerShdw blurRad="12700" dist="63500" dir="18900000" rotWithShape="0">
                      <a:srgbClr val="000000"/>
                    </a:outerShdw>
                  </a:effectLst>
                </a:rPr>
                <a:t> </a:t>
              </a:r>
              <a:r>
                <a:rPr dirty="0"/>
                <a:t> </a:t>
              </a:r>
              <a:endParaRPr b="0" dirty="0"/>
            </a:p>
            <a:p>
              <a:pPr algn="l">
                <a:defRPr sz="6000" b="1">
                  <a:ln w="12700" cap="flat">
                    <a:solidFill>
                      <a:srgbClr val="000000"/>
                    </a:solidFill>
                    <a:prstDash val="solid"/>
                    <a:miter lim="400000"/>
                  </a:ln>
                </a:defRPr>
              </a:pPr>
              <a:r>
                <a:rPr dirty="0" err="1"/>
                <a:t>Üst</a:t>
              </a:r>
              <a:r>
                <a:rPr dirty="0"/>
                <a:t> </a:t>
              </a:r>
              <a:r>
                <a:rPr dirty="0" err="1"/>
                <a:t>Yönetim</a:t>
              </a:r>
              <a:r>
                <a:rPr dirty="0"/>
                <a:t>, </a:t>
              </a:r>
              <a:r>
                <a:rPr dirty="0" err="1">
                  <a:effectLst>
                    <a:outerShdw blurRad="12700" dist="63500" dir="18900000" rotWithShape="0">
                      <a:srgbClr val="000000"/>
                    </a:outerShdw>
                  </a:effectLst>
                </a:rPr>
                <a:t>yönetim</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kadrosu</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içinden</a:t>
              </a:r>
              <a:r>
                <a:rPr dirty="0"/>
                <a:t> </a:t>
              </a:r>
              <a:r>
                <a:rPr dirty="0" err="1"/>
                <a:t>bir</a:t>
              </a:r>
              <a:r>
                <a:rPr dirty="0"/>
                <a:t> </a:t>
              </a:r>
              <a:r>
                <a:rPr dirty="0" err="1"/>
                <a:t>çalışanı</a:t>
              </a:r>
              <a:r>
                <a:rPr dirty="0"/>
                <a:t> </a:t>
              </a:r>
              <a:r>
                <a:rPr dirty="0" err="1"/>
                <a:t>diğer</a:t>
              </a:r>
              <a:r>
                <a:rPr dirty="0"/>
                <a:t> </a:t>
              </a:r>
              <a:r>
                <a:rPr dirty="0" err="1"/>
                <a:t>sorumluluklarından</a:t>
              </a:r>
              <a:r>
                <a:rPr dirty="0"/>
                <a:t> </a:t>
              </a:r>
              <a:endParaRPr lang="en-US" dirty="0"/>
            </a:p>
            <a:p>
              <a:pPr algn="l">
                <a:defRPr sz="6000" b="1">
                  <a:ln w="12700" cap="flat">
                    <a:solidFill>
                      <a:srgbClr val="000000"/>
                    </a:solidFill>
                    <a:prstDash val="solid"/>
                    <a:miter lim="400000"/>
                  </a:ln>
                </a:defRPr>
              </a:pPr>
              <a:r>
                <a:rPr dirty="0" err="1"/>
                <a:t>bağımsız</a:t>
              </a:r>
              <a:r>
                <a:rPr dirty="0"/>
                <a:t> </a:t>
              </a:r>
              <a:r>
                <a:rPr dirty="0" err="1"/>
                <a:t>olarak</a:t>
              </a:r>
              <a:r>
                <a:rPr dirty="0"/>
                <a:t> </a:t>
              </a:r>
              <a:r>
                <a:rPr dirty="0" err="1"/>
                <a:t>aşağıda</a:t>
              </a:r>
              <a:r>
                <a:rPr dirty="0"/>
                <a:t> </a:t>
              </a:r>
              <a:r>
                <a:rPr dirty="0" err="1"/>
                <a:t>belirtilen</a:t>
              </a:r>
              <a:r>
                <a:rPr dirty="0"/>
                <a:t> </a:t>
              </a:r>
              <a:r>
                <a:rPr dirty="0" err="1"/>
                <a:t>yetki</a:t>
              </a:r>
              <a:r>
                <a:rPr dirty="0"/>
                <a:t> ve </a:t>
              </a:r>
              <a:r>
                <a:rPr dirty="0" err="1"/>
                <a:t>sorumluluklarla</a:t>
              </a:r>
              <a:r>
                <a:rPr dirty="0"/>
                <a:t> </a:t>
              </a:r>
              <a:r>
                <a:rPr dirty="0" err="1"/>
                <a:t>görevlendirmelidir</a:t>
              </a:r>
              <a:r>
                <a:rPr dirty="0"/>
                <a:t>: </a:t>
              </a:r>
            </a:p>
            <a:p>
              <a:pPr lvl="1" algn="l">
                <a:defRPr sz="6000" b="1">
                  <a:ln w="12700" cap="flat">
                    <a:solidFill>
                      <a:srgbClr val="000000"/>
                    </a:solidFill>
                    <a:prstDash val="solid"/>
                    <a:miter lim="400000"/>
                  </a:ln>
                </a:defRPr>
              </a:pPr>
              <a:r>
                <a:rPr dirty="0"/>
                <a:t>a) KYS </a:t>
              </a:r>
              <a:r>
                <a:rPr dirty="0" err="1"/>
                <a:t>için</a:t>
              </a:r>
              <a:r>
                <a:rPr dirty="0"/>
                <a:t> </a:t>
              </a:r>
              <a:r>
                <a:rPr dirty="0" err="1"/>
                <a:t>gerekli</a:t>
              </a:r>
              <a:r>
                <a:rPr dirty="0"/>
                <a:t> </a:t>
              </a:r>
              <a:r>
                <a:rPr dirty="0" err="1">
                  <a:effectLst>
                    <a:outerShdw blurRad="12700" dist="63500" dir="18900000" rotWithShape="0">
                      <a:srgbClr val="000000"/>
                    </a:outerShdw>
                  </a:effectLst>
                </a:rPr>
                <a:t>süreçlerin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belgelenmesini</a:t>
              </a:r>
              <a:r>
                <a:rPr dirty="0"/>
                <a:t> </a:t>
              </a:r>
              <a:r>
                <a:rPr dirty="0" err="1"/>
                <a:t>güvenceye</a:t>
              </a:r>
              <a:r>
                <a:rPr dirty="0"/>
                <a:t> </a:t>
              </a:r>
              <a:r>
                <a:rPr dirty="0" err="1"/>
                <a:t>almalıdır</a:t>
              </a:r>
              <a:r>
                <a:rPr dirty="0"/>
                <a:t>; </a:t>
              </a:r>
            </a:p>
            <a:p>
              <a:pPr lvl="1" algn="l">
                <a:defRPr sz="6000" b="1">
                  <a:ln w="12700" cap="flat">
                    <a:solidFill>
                      <a:srgbClr val="000000"/>
                    </a:solidFill>
                    <a:prstDash val="solid"/>
                    <a:miter lim="400000"/>
                  </a:ln>
                </a:defRPr>
              </a:pPr>
              <a:r>
                <a:rPr dirty="0"/>
                <a:t>b) </a:t>
              </a:r>
              <a:r>
                <a:rPr dirty="0" err="1"/>
                <a:t>Üst</a:t>
              </a:r>
              <a:r>
                <a:rPr dirty="0"/>
                <a:t> </a:t>
              </a:r>
              <a:r>
                <a:rPr dirty="0" err="1"/>
                <a:t>Yönetime</a:t>
              </a:r>
              <a:r>
                <a:rPr dirty="0"/>
                <a:t> </a:t>
              </a:r>
              <a:r>
                <a:rPr dirty="0" err="1"/>
                <a:t>KYS’nin</a:t>
              </a:r>
              <a:r>
                <a:rPr dirty="0"/>
                <a:t> </a:t>
              </a:r>
              <a:r>
                <a:rPr dirty="0" err="1">
                  <a:effectLst>
                    <a:outerShdw blurRad="12700" dist="63500" dir="18900000" rotWithShape="0">
                      <a:srgbClr val="000000"/>
                    </a:outerShdw>
                  </a:effectLst>
                </a:rPr>
                <a:t>etkililiği</a:t>
              </a:r>
              <a:r>
                <a:rPr dirty="0"/>
                <a:t> ve </a:t>
              </a:r>
              <a:r>
                <a:rPr dirty="0" err="1"/>
                <a:t>gerektiğinde</a:t>
              </a:r>
              <a:r>
                <a:rPr dirty="0"/>
                <a:t> </a:t>
              </a:r>
              <a:r>
                <a:rPr dirty="0" err="1">
                  <a:effectLst>
                    <a:outerShdw blurRad="12700" dist="63500" dir="18900000" rotWithShape="0">
                      <a:srgbClr val="000000"/>
                    </a:outerShdw>
                  </a:effectLst>
                </a:rPr>
                <a:t>iyileştirilmesi</a:t>
              </a:r>
              <a:r>
                <a:rPr dirty="0"/>
                <a:t> </a:t>
              </a:r>
              <a:r>
                <a:rPr dirty="0" err="1"/>
                <a:t>konularında</a:t>
              </a:r>
              <a:r>
                <a:rPr dirty="0"/>
                <a:t> </a:t>
              </a:r>
              <a:r>
                <a:rPr dirty="0" err="1"/>
                <a:t>bilgilendirmede</a:t>
              </a:r>
              <a:r>
                <a:rPr dirty="0"/>
                <a:t> </a:t>
              </a:r>
              <a:r>
                <a:rPr dirty="0" err="1"/>
                <a:t>bulunmalıdır</a:t>
              </a:r>
              <a:r>
                <a:rPr dirty="0"/>
                <a:t>; </a:t>
              </a:r>
            </a:p>
            <a:p>
              <a:pPr lvl="1" algn="l">
                <a:defRPr sz="6000" b="1">
                  <a:ln w="12700" cap="flat">
                    <a:solidFill>
                      <a:srgbClr val="000000"/>
                    </a:solidFill>
                    <a:prstDash val="solid"/>
                    <a:miter lim="400000"/>
                  </a:ln>
                </a:defRPr>
              </a:pPr>
              <a:r>
                <a:rPr dirty="0"/>
                <a:t>c) </a:t>
              </a:r>
              <a:r>
                <a:rPr dirty="0" err="1"/>
                <a:t>Kuruluş</a:t>
              </a:r>
              <a:r>
                <a:rPr dirty="0"/>
                <a:t> </a:t>
              </a:r>
              <a:r>
                <a:rPr dirty="0" err="1"/>
                <a:t>içinde</a:t>
              </a:r>
              <a:r>
                <a:rPr dirty="0"/>
                <a:t> </a:t>
              </a:r>
              <a:r>
                <a:rPr dirty="0" err="1">
                  <a:effectLst>
                    <a:outerShdw blurRad="12700" dist="63500" dir="18900000" rotWithShape="0">
                      <a:srgbClr val="000000"/>
                    </a:outerShdw>
                  </a:effectLst>
                </a:rPr>
                <a:t>kapsamdaki</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düzenleyici</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regülasyonların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gereklilikleri</a:t>
              </a:r>
              <a:r>
                <a:rPr dirty="0"/>
                <a:t> ve </a:t>
              </a:r>
              <a:r>
                <a:rPr dirty="0">
                  <a:effectLst>
                    <a:outerShdw blurRad="12700" dist="63500" dir="18900000" rotWithShape="0">
                      <a:srgbClr val="000000"/>
                    </a:outerShdw>
                  </a:effectLst>
                </a:rPr>
                <a:t>KYS </a:t>
              </a:r>
              <a:r>
                <a:rPr dirty="0" err="1">
                  <a:effectLst>
                    <a:outerShdw blurRad="12700" dist="63500" dir="18900000" rotWithShape="0">
                      <a:srgbClr val="000000"/>
                    </a:outerShdw>
                  </a:effectLst>
                </a:rPr>
                <a:t>gereklilikleri</a:t>
              </a:r>
              <a:r>
                <a:rPr dirty="0"/>
                <a:t> </a:t>
              </a:r>
              <a:r>
                <a:rPr dirty="0" err="1"/>
                <a:t>konularında</a:t>
              </a:r>
              <a:r>
                <a:rPr dirty="0"/>
                <a:t> </a:t>
              </a:r>
              <a:r>
                <a:rPr dirty="0" err="1"/>
                <a:t>farkındalık</a:t>
              </a:r>
              <a:r>
                <a:rPr dirty="0"/>
                <a:t> </a:t>
              </a:r>
              <a:r>
                <a:rPr dirty="0" err="1"/>
                <a:t>yaratılmasını</a:t>
              </a:r>
              <a:r>
                <a:rPr dirty="0"/>
                <a:t> </a:t>
              </a:r>
              <a:r>
                <a:rPr dirty="0" err="1"/>
                <a:t>güvenceye</a:t>
              </a:r>
              <a:r>
                <a:rPr dirty="0"/>
                <a:t> </a:t>
              </a:r>
              <a:r>
                <a:rPr dirty="0" err="1"/>
                <a:t>almalıdır</a:t>
              </a:r>
              <a:r>
                <a:rPr dirty="0"/>
                <a:t>. </a:t>
              </a:r>
            </a:p>
          </p:txBody>
        </p:sp>
        <p:pic>
          <p:nvPicPr>
            <p:cNvPr id="478" name="ISO 13485:2016 — 5. MADDE — Yönetimin sorumluluğu… ISO 13485:2016 — 5. MADDE — Yönetimin sorumluluğu 5.5 Sorumluluk, yetki ve iletişim 5.5.2 Yönetim temsilcisi  Üst Yönetim, yönetim kadrosu içinden bir çalışanı diğer sorumluluklarından bağımsız olarak aş" descr="ISO 13485:2016 — 5. MADDE — Yönetimin sorumluluğu… ISO 13485:2016 — 5. MADDE — Yönetimin sorumluluğu 5.5 Sorumluluk, yetki ve iletişim 5.5.2 Yönetim temsilcisi  Üst Yönetim, yönetim kadrosu içinden bir çalışanı diğer sorumluluklarından bağımsız olarak aşağıda belirtilen yetki ve sorumluluklarla görevlendirmelidir: a) KYS için gerekli süreçlerin belgelenmesini güvenceye almalıdır; b) Üst Yönetime KYS’nin etkililiği ve gerektiğinde iyileştirilmesi konularında bilgilendirmede bulunmalıdır; c) Kuruluş içinde kapsamdaki düzenleyici regülasyonların gereklilikleri ve KYS gereklilikleri konularında farkındalık yaratılmasını güvenceye almalıdır. "/>
            <p:cNvPicPr>
              <a:picLocks/>
            </p:cNvPicPr>
            <p:nvPr/>
          </p:nvPicPr>
          <p:blipFill>
            <a:blip r:embed="rId2"/>
            <a:stretch>
              <a:fillRect/>
            </a:stretch>
          </p:blipFill>
          <p:spPr>
            <a:xfrm>
              <a:off x="-323995" y="-695302"/>
              <a:ext cx="24785610" cy="16705066"/>
            </a:xfrm>
            <a:prstGeom prst="rect">
              <a:avLst/>
            </a:prstGeom>
            <a:effectLst/>
          </p:spPr>
        </p:pic>
      </p:gr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4" name="ISO 13485:2016 — 5. MADDE — Yönetimin sorumluluğu…"/>
          <p:cNvGrpSpPr/>
          <p:nvPr/>
        </p:nvGrpSpPr>
        <p:grpSpPr>
          <a:xfrm>
            <a:off x="644848" y="261257"/>
            <a:ext cx="23031581" cy="12670972"/>
            <a:chOff x="0" y="-3036327"/>
            <a:chExt cx="23031579" cy="12670968"/>
          </a:xfrm>
        </p:grpSpPr>
        <p:sp>
          <p:nvSpPr>
            <p:cNvPr id="483" name="ISO 13485:2016 — 5. MADDE — Yönetimin sorumluluğu…"/>
            <p:cNvSpPr txBox="1"/>
            <p:nvPr/>
          </p:nvSpPr>
          <p:spPr>
            <a:xfrm>
              <a:off x="367524" y="-487100"/>
              <a:ext cx="22272171" cy="782778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defRPr sz="4600" b="1">
                  <a:ln w="12700" cap="flat">
                    <a:solidFill>
                      <a:srgbClr val="000000"/>
                    </a:solidFill>
                    <a:prstDash val="solid"/>
                    <a:miter lim="400000"/>
                  </a:ln>
                  <a:solidFill>
                    <a:schemeClr val="accent2">
                      <a:hueOff val="192982"/>
                      <a:satOff val="17755"/>
                      <a:lumOff val="-28483"/>
                    </a:schemeClr>
                  </a:solidFill>
                </a:defRPr>
              </a:pPr>
              <a:endParaRPr dirty="0"/>
            </a:p>
            <a:p>
              <a:pPr algn="l">
                <a:defRPr sz="66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5.5 </a:t>
              </a:r>
              <a:r>
                <a:rPr dirty="0" err="1">
                  <a:solidFill>
                    <a:schemeClr val="accent2">
                      <a:hueOff val="192982"/>
                      <a:satOff val="17755"/>
                      <a:lumOff val="-28483"/>
                    </a:schemeClr>
                  </a:solidFill>
                </a:rPr>
                <a:t>Sorumluluk</a:t>
              </a:r>
              <a:r>
                <a:rPr dirty="0">
                  <a:solidFill>
                    <a:schemeClr val="accent2">
                      <a:hueOff val="192982"/>
                      <a:satOff val="17755"/>
                      <a:lumOff val="-28483"/>
                    </a:schemeClr>
                  </a:solidFill>
                </a:rPr>
                <a:t>, </a:t>
              </a:r>
              <a:r>
                <a:rPr dirty="0" err="1">
                  <a:solidFill>
                    <a:schemeClr val="accent2">
                      <a:hueOff val="192982"/>
                      <a:satOff val="17755"/>
                      <a:lumOff val="-28483"/>
                    </a:schemeClr>
                  </a:solidFill>
                </a:rPr>
                <a:t>yetki</a:t>
              </a:r>
              <a:r>
                <a:rPr dirty="0">
                  <a:solidFill>
                    <a:schemeClr val="accent2">
                      <a:hueOff val="192982"/>
                      <a:satOff val="17755"/>
                      <a:lumOff val="-28483"/>
                    </a:schemeClr>
                  </a:solidFill>
                </a:rPr>
                <a:t> ve </a:t>
              </a:r>
              <a:r>
                <a:rPr dirty="0" err="1">
                  <a:solidFill>
                    <a:schemeClr val="accent2">
                      <a:hueOff val="192982"/>
                      <a:satOff val="17755"/>
                      <a:lumOff val="-28483"/>
                    </a:schemeClr>
                  </a:solidFill>
                </a:rPr>
                <a:t>iletişim</a:t>
              </a:r>
              <a:r>
                <a:rPr dirty="0">
                  <a:solidFill>
                    <a:schemeClr val="accent2">
                      <a:hueOff val="192982"/>
                      <a:satOff val="17755"/>
                      <a:lumOff val="-28483"/>
                    </a:schemeClr>
                  </a:solidFill>
                </a:rPr>
                <a:t> </a:t>
              </a:r>
            </a:p>
            <a:p>
              <a:pPr algn="l">
                <a:defRPr sz="6600" b="1">
                  <a:ln w="12700" cap="flat">
                    <a:solidFill>
                      <a:srgbClr val="000000"/>
                    </a:solidFill>
                    <a:prstDash val="solid"/>
                    <a:miter lim="400000"/>
                  </a:ln>
                  <a:solidFill>
                    <a:schemeClr val="accent2"/>
                  </a:solidFill>
                  <a:effectLst>
                    <a:outerShdw blurRad="12700" dist="63500" dir="18900000" rotWithShape="0">
                      <a:srgbClr val="000000"/>
                    </a:outerShdw>
                  </a:effectLst>
                </a:defRPr>
              </a:pPr>
              <a:r>
                <a:rPr dirty="0"/>
                <a:t>5.5.3 </a:t>
              </a:r>
              <a:r>
                <a:rPr dirty="0" err="1"/>
                <a:t>İç</a:t>
              </a:r>
              <a:r>
                <a:rPr dirty="0"/>
                <a:t> </a:t>
              </a:r>
              <a:r>
                <a:rPr dirty="0" err="1"/>
                <a:t>iletişim</a:t>
              </a:r>
              <a:r>
                <a:rPr dirty="0"/>
                <a:t>   </a:t>
              </a:r>
              <a:endParaRPr b="0" dirty="0"/>
            </a:p>
            <a:p>
              <a:pPr algn="l">
                <a:defRPr sz="6600" b="1">
                  <a:ln w="12700" cap="flat">
                    <a:solidFill>
                      <a:srgbClr val="000000"/>
                    </a:solidFill>
                    <a:prstDash val="solid"/>
                    <a:miter lim="400000"/>
                  </a:ln>
                </a:defRPr>
              </a:pPr>
              <a:r>
                <a:rPr dirty="0" err="1"/>
                <a:t>Üst</a:t>
              </a:r>
              <a:r>
                <a:rPr dirty="0"/>
                <a:t> </a:t>
              </a:r>
              <a:r>
                <a:rPr dirty="0" err="1"/>
                <a:t>Yönetim</a:t>
              </a:r>
              <a:r>
                <a:rPr dirty="0"/>
                <a:t>, </a:t>
              </a:r>
              <a:r>
                <a:rPr dirty="0" err="1"/>
                <a:t>kuruluş</a:t>
              </a:r>
              <a:r>
                <a:rPr dirty="0"/>
                <a:t> </a:t>
              </a:r>
              <a:r>
                <a:rPr dirty="0" err="1"/>
                <a:t>içinde</a:t>
              </a:r>
              <a:r>
                <a:rPr dirty="0"/>
                <a:t> </a:t>
              </a:r>
              <a:r>
                <a:rPr dirty="0" err="1">
                  <a:effectLst>
                    <a:outerShdw blurRad="12700" dist="63500" dir="18900000" rotWithShape="0">
                      <a:srgbClr val="000000"/>
                    </a:outerShdw>
                  </a:effectLst>
                </a:rPr>
                <a:t>etkin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iletişim</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süreçlerinin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oluşturularak</a:t>
              </a:r>
              <a:r>
                <a:rPr dirty="0">
                  <a:effectLst>
                    <a:outerShdw blurRad="12700" dist="63500" dir="18900000" rotWithShape="0">
                      <a:srgbClr val="000000"/>
                    </a:outerShdw>
                  </a:effectLst>
                </a:rPr>
                <a:t> </a:t>
              </a:r>
              <a:endParaRPr lang="en-US" dirty="0">
                <a:effectLst>
                  <a:outerShdw blurRad="12700" dist="63500" dir="18900000" rotWithShape="0">
                    <a:srgbClr val="000000"/>
                  </a:outerShdw>
                </a:effectLst>
              </a:endParaRPr>
            </a:p>
            <a:p>
              <a:pPr algn="l">
                <a:defRPr sz="6600" b="1">
                  <a:ln w="12700" cap="flat">
                    <a:solidFill>
                      <a:srgbClr val="000000"/>
                    </a:solidFill>
                    <a:prstDash val="solid"/>
                    <a:miter lim="400000"/>
                  </a:ln>
                </a:defRPr>
              </a:pPr>
              <a:r>
                <a:rPr dirty="0" err="1">
                  <a:effectLst>
                    <a:outerShdw blurRad="12700" dist="63500" dir="18900000" rotWithShape="0">
                      <a:srgbClr val="000000"/>
                    </a:outerShdw>
                  </a:effectLst>
                </a:rPr>
                <a:t>çalıştırılmasını</a:t>
              </a:r>
              <a:r>
                <a:rPr dirty="0">
                  <a:effectLst>
                    <a:outerShdw blurRad="12700" dist="63500" dir="18900000" rotWithShape="0">
                      <a:srgbClr val="000000"/>
                    </a:outerShdw>
                  </a:effectLst>
                </a:rPr>
                <a:t> </a:t>
              </a:r>
              <a:r>
                <a:rPr dirty="0"/>
                <a:t>ve </a:t>
              </a:r>
              <a:r>
                <a:rPr dirty="0" err="1"/>
                <a:t>KYS’nin</a:t>
              </a:r>
              <a:r>
                <a:rPr dirty="0"/>
                <a:t> </a:t>
              </a:r>
              <a:r>
                <a:rPr dirty="0" err="1"/>
                <a:t>etkililiği</a:t>
              </a:r>
              <a:r>
                <a:rPr dirty="0"/>
                <a:t> </a:t>
              </a:r>
              <a:r>
                <a:rPr dirty="0" err="1"/>
                <a:t>sağlamak</a:t>
              </a:r>
              <a:r>
                <a:rPr dirty="0"/>
                <a:t> </a:t>
              </a:r>
              <a:r>
                <a:rPr dirty="0" err="1"/>
                <a:t>için</a:t>
              </a:r>
              <a:r>
                <a:rPr dirty="0"/>
                <a:t> </a:t>
              </a:r>
              <a:r>
                <a:rPr dirty="0" err="1">
                  <a:effectLst>
                    <a:outerShdw blurRad="12700" dist="63500" dir="18900000" rotWithShape="0">
                      <a:srgbClr val="000000"/>
                    </a:outerShdw>
                  </a:effectLst>
                </a:rPr>
                <a:t>iletişimin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sürmesini</a:t>
              </a:r>
              <a:r>
                <a:rPr dirty="0"/>
                <a:t> </a:t>
              </a:r>
              <a:r>
                <a:rPr dirty="0" err="1"/>
                <a:t>güvenceye</a:t>
              </a:r>
              <a:r>
                <a:rPr dirty="0"/>
                <a:t> </a:t>
              </a:r>
              <a:r>
                <a:rPr dirty="0" err="1"/>
                <a:t>almalıdır</a:t>
              </a:r>
              <a:r>
                <a:rPr dirty="0"/>
                <a:t>.  </a:t>
              </a:r>
            </a:p>
          </p:txBody>
        </p:sp>
        <p:pic>
          <p:nvPicPr>
            <p:cNvPr id="482" name="ISO 13485:2016 — 5. MADDE — Yönetimin sorumluluğu… ISO 13485:2016 — 5. MADDE — Yönetimin sorumluluğu 5.5 Sorumluluk, yetki ve iletişim 5.5.3 İç iletişim   Üst Yönetim, kuruluş içinde etkin iletişim süreçlerinin oluşturularak çalıştırılmasını ve KYS’nin e" descr="ISO 13485:2016 — 5. MADDE — Yönetimin sorumluluğu… ISO 13485:2016 — 5. MADDE — Yönetimin sorumluluğu 5.5 Sorumluluk, yetki ve iletişim 5.5.3 İç iletişim   Üst Yönetim, kuruluş içinde etkin iletişim süreçlerinin oluşturularak çalıştırılmasını ve KYS’nin etkililiği sağlamak için iletişimin sürmesini güvenceye almalıdır.  "/>
            <p:cNvPicPr>
              <a:picLocks/>
            </p:cNvPicPr>
            <p:nvPr/>
          </p:nvPicPr>
          <p:blipFill>
            <a:blip r:embed="rId2"/>
            <a:stretch>
              <a:fillRect/>
            </a:stretch>
          </p:blipFill>
          <p:spPr>
            <a:xfrm>
              <a:off x="0" y="-3036327"/>
              <a:ext cx="23031579" cy="12670968"/>
            </a:xfrm>
            <a:prstGeom prst="rect">
              <a:avLst/>
            </a:prstGeom>
            <a:effectLst/>
          </p:spPr>
        </p:pic>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MDR - ISO 13485:2016 BÜTÜNLEŞMESİ"/>
          <p:cNvSpPr txBox="1">
            <a:spLocks noGrp="1"/>
          </p:cNvSpPr>
          <p:nvPr>
            <p:ph type="title"/>
          </p:nvPr>
        </p:nvSpPr>
        <p:spPr>
          <a:prstGeom prst="rect">
            <a:avLst/>
          </a:prstGeom>
        </p:spPr>
        <p:txBody>
          <a:bodyPr/>
          <a:lstStyle/>
          <a:p>
            <a:r>
              <a:t>MDR - ISO 13485:2016 BÜTÜNLEŞMESİ</a:t>
            </a:r>
          </a:p>
        </p:txBody>
      </p:sp>
      <p:sp>
        <p:nvSpPr>
          <p:cNvPr id="487" name="‘EU 2017/745 - 10 (d) TEDARİKÇİ KONTROLÜ DAHİL KAYNAK YÖNET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lvl="1" indent="402336" defTabSz="726440">
              <a:lnSpc>
                <a:spcPct val="100000"/>
              </a:lnSpc>
              <a:spcBef>
                <a:spcPts val="0"/>
              </a:spcBef>
              <a:buSzTx/>
              <a:buNone/>
              <a:defRPr sz="4840" b="1">
                <a:solidFill>
                  <a:schemeClr val="accent1"/>
                </a:solidFill>
              </a:defRPr>
            </a:pPr>
            <a:r>
              <a:t>‘EU 2017/745 - 10 (d) </a:t>
            </a:r>
            <a:r>
              <a:rPr u="sng">
                <a:ln w="12700" cap="flat">
                  <a:solidFill>
                    <a:srgbClr val="000000"/>
                  </a:solidFill>
                  <a:prstDash val="solid"/>
                  <a:miter lim="400000"/>
                </a:ln>
              </a:rPr>
              <a:t>TEDARİKÇİ KONTROLÜ DAHİL </a:t>
            </a:r>
            <a:r>
              <a:rPr u="sng">
                <a:ln w="12700" cap="flat">
                  <a:solidFill>
                    <a:srgbClr val="000000"/>
                  </a:solidFill>
                  <a:prstDash val="solid"/>
                  <a:miter lim="400000"/>
                </a:ln>
                <a:effectLst>
                  <a:outerShdw blurRad="11176" dist="55880" dir="18900000" rotWithShape="0">
                    <a:srgbClr val="000000"/>
                  </a:outerShdw>
                </a:effectLst>
              </a:rPr>
              <a:t>KAYNAK YÖNETİMİ</a:t>
            </a:r>
            <a:r>
              <a:rPr>
                <a:effectLst>
                  <a:outerShdw blurRad="11176" dist="55880" dir="18900000" rotWithShape="0">
                    <a:srgbClr val="000000"/>
                  </a:outerShdw>
                </a:effectLst>
              </a:rPr>
              <a:t>.</a:t>
            </a:r>
          </a:p>
        </p:txBody>
      </p:sp>
      <p:sp>
        <p:nvSpPr>
          <p:cNvPr id="488"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endParaRPr>
              <a:solidFill>
                <a:srgbClr val="000000"/>
              </a:solidFill>
            </a:endParaRPr>
          </a:p>
          <a:p>
            <a:pPr marL="1664208" lvl="2" indent="-554736" defTabSz="2218888">
              <a:spcBef>
                <a:spcPts val="4000"/>
              </a:spcBef>
              <a:defRPr sz="4368" b="1">
                <a:solidFill>
                  <a:srgbClr val="5E5E5E"/>
                </a:solidFill>
              </a:defRPr>
            </a:pPr>
            <a:r>
              <a:t>(d)  </a:t>
            </a:r>
            <a:r>
              <a:rPr>
                <a:ln w="12700" cap="flat">
                  <a:solidFill>
                    <a:srgbClr val="000000"/>
                  </a:solidFill>
                  <a:prstDash val="solid"/>
                  <a:miter lim="400000"/>
                </a:ln>
                <a:solidFill>
                  <a:schemeClr val="accent1"/>
                </a:solidFill>
              </a:rPr>
              <a:t>resource management, including </a:t>
            </a:r>
            <a:r>
              <a:rPr>
                <a:ln w="12700" cap="flat">
                  <a:solidFill>
                    <a:srgbClr val="000000"/>
                  </a:solidFill>
                  <a:prstDash val="solid"/>
                  <a:miter lim="400000"/>
                </a:ln>
                <a:solidFill>
                  <a:schemeClr val="accent1"/>
                </a:solidFill>
                <a:effectLst>
                  <a:outerShdw blurRad="11557" dist="57785" dir="18900000" rotWithShape="0">
                    <a:srgbClr val="000000"/>
                  </a:outerShdw>
                </a:effectLst>
              </a:rPr>
              <a:t>selection</a:t>
            </a:r>
            <a:r>
              <a:rPr>
                <a:ln w="12700" cap="flat">
                  <a:solidFill>
                    <a:srgbClr val="000000"/>
                  </a:solidFill>
                  <a:prstDash val="solid"/>
                  <a:miter lim="400000"/>
                </a:ln>
                <a:solidFill>
                  <a:schemeClr val="accent1"/>
                </a:solidFill>
              </a:rPr>
              <a:t> and </a:t>
            </a:r>
            <a:r>
              <a:rPr>
                <a:ln w="12700" cap="flat">
                  <a:solidFill>
                    <a:srgbClr val="000000"/>
                  </a:solidFill>
                  <a:prstDash val="solid"/>
                  <a:miter lim="400000"/>
                </a:ln>
                <a:solidFill>
                  <a:schemeClr val="accent1"/>
                </a:solidFill>
                <a:effectLst>
                  <a:outerShdw blurRad="11557" dist="57785" dir="18900000" rotWithShape="0">
                    <a:srgbClr val="000000"/>
                  </a:outerShdw>
                </a:effectLst>
              </a:rPr>
              <a:t>control</a:t>
            </a:r>
            <a:r>
              <a:rPr>
                <a:ln w="12700" cap="flat">
                  <a:solidFill>
                    <a:srgbClr val="000000"/>
                  </a:solidFill>
                  <a:prstDash val="solid"/>
                  <a:miter lim="400000"/>
                </a:ln>
                <a:solidFill>
                  <a:schemeClr val="accent1"/>
                </a:solidFill>
              </a:rPr>
              <a:t> of suppliers and sub-contractors;</a:t>
            </a:r>
            <a:r>
              <a:t>’’ </a:t>
            </a:r>
          </a:p>
        </p:txBody>
      </p:sp>
      <p:grpSp>
        <p:nvGrpSpPr>
          <p:cNvPr id="491" name="TCY, 10. Madde — Üreticilerin Genel Yükümlülükleri (9. Bent, devamı)…"/>
          <p:cNvGrpSpPr/>
          <p:nvPr/>
        </p:nvGrpSpPr>
        <p:grpSpPr>
          <a:xfrm>
            <a:off x="1026894" y="8345405"/>
            <a:ext cx="22330212" cy="3596142"/>
            <a:chOff x="0" y="0"/>
            <a:chExt cx="22330210" cy="3596141"/>
          </a:xfrm>
        </p:grpSpPr>
        <p:sp>
          <p:nvSpPr>
            <p:cNvPr id="490" name="TCY, 10. Madde — Üreticilerin Genel Yükümlülükleri (9. Bent, devamı)…"/>
            <p:cNvSpPr txBox="1"/>
            <p:nvPr/>
          </p:nvSpPr>
          <p:spPr>
            <a:xfrm>
              <a:off x="179605" y="179605"/>
              <a:ext cx="21971001" cy="323693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‘‘ç) </a:t>
              </a:r>
              <a:r>
                <a:rPr>
                  <a:ln w="12700" cap="flat">
                    <a:solidFill>
                      <a:srgbClr val="000000"/>
                    </a:solidFill>
                    <a:prstDash val="solid"/>
                    <a:miter lim="400000"/>
                  </a:ln>
                  <a:solidFill>
                    <a:schemeClr val="accent1"/>
                  </a:solidFill>
                </a:rPr>
                <a:t>Tedarikçilerin ve yüklenicilerin </a:t>
              </a:r>
              <a:r>
                <a:rPr>
                  <a:ln w="12700" cap="flat">
                    <a:solidFill>
                      <a:srgbClr val="000000"/>
                    </a:solidFill>
                    <a:prstDash val="solid"/>
                    <a:miter lim="400000"/>
                  </a:ln>
                  <a:solidFill>
                    <a:schemeClr val="accent1"/>
                  </a:solidFill>
                  <a:effectLst>
                    <a:outerShdw blurRad="12700" dist="63500" dir="18900000" rotWithShape="0">
                      <a:srgbClr val="000000"/>
                    </a:outerShdw>
                  </a:effectLst>
                </a:rPr>
                <a:t>seçimi</a:t>
              </a:r>
              <a:r>
                <a:rPr>
                  <a:ln w="12700" cap="flat">
                    <a:solidFill>
                      <a:srgbClr val="000000"/>
                    </a:solidFill>
                    <a:prstDash val="solid"/>
                    <a:miter lim="400000"/>
                  </a:ln>
                  <a:solidFill>
                    <a:schemeClr val="accent1"/>
                  </a:solidFill>
                </a:rPr>
                <a:t> ve </a:t>
              </a:r>
              <a:r>
                <a:rPr>
                  <a:ln w="12700" cap="flat">
                    <a:solidFill>
                      <a:srgbClr val="000000"/>
                    </a:solidFill>
                    <a:prstDash val="solid"/>
                    <a:miter lim="400000"/>
                  </a:ln>
                  <a:solidFill>
                    <a:schemeClr val="accent1"/>
                  </a:solidFill>
                  <a:effectLst>
                    <a:outerShdw blurRad="12700" dist="63500" dir="18900000" rotWithShape="0">
                      <a:srgbClr val="000000"/>
                    </a:outerShdw>
                  </a:effectLst>
                </a:rPr>
                <a:t>kontrolü</a:t>
              </a:r>
              <a:r>
                <a:rPr>
                  <a:ln w="12700" cap="flat">
                    <a:solidFill>
                      <a:srgbClr val="000000"/>
                    </a:solidFill>
                    <a:prstDash val="solid"/>
                    <a:miter lim="400000"/>
                  </a:ln>
                  <a:solidFill>
                    <a:schemeClr val="accent1"/>
                  </a:solidFill>
                </a:rPr>
                <a:t> dâhil olmak üzere kaynak yönetimine,</a:t>
              </a:r>
              <a:r>
                <a:t>’’ </a:t>
              </a:r>
            </a:p>
          </p:txBody>
        </p:sp>
        <p:pic>
          <p:nvPicPr>
            <p:cNvPr id="489" name="TCY, 10. Madde — Üreticilerin Genel Yükümlülükleri (9. Bent, devamı)… TCY, 10. Madde — Üreticilerin Genel Yükümlülükleri (9. Bent, devamı)‘‘ç) Tedarikçilerin ve yüklenicilerin seçimi ve kontrolü dâhil olmak üzere kaynak yönetimine,’’ " descr="TCY, 10. Madde — Üreticilerin Genel Yükümlülükleri (9. Bent, devamı)… TCY, 10. Madde — Üreticilerin Genel Yükümlülükleri (9. Bent, devamı)‘‘ç) Tedarikçilerin ve yüklenicilerin seçimi ve kontrolü dâhil olmak üzere kaynak yönetimine,’’ "/>
            <p:cNvPicPr>
              <a:picLocks/>
            </p:cNvPicPr>
            <p:nvPr/>
          </p:nvPicPr>
          <p:blipFill>
            <a:blip r:embed="rId2"/>
            <a:stretch>
              <a:fillRect/>
            </a:stretch>
          </p:blipFill>
          <p:spPr>
            <a:xfrm>
              <a:off x="-1" y="-1"/>
              <a:ext cx="22330212" cy="3596143"/>
            </a:xfrm>
            <a:prstGeom prst="rect">
              <a:avLst/>
            </a:prstGeom>
            <a:effectLst/>
          </p:spPr>
        </p:pic>
      </p:grpSp>
      <p:grpSp>
        <p:nvGrpSpPr>
          <p:cNvPr id="494" name="MDR’a uygunluk için değerlendir ve düzenle."/>
          <p:cNvGrpSpPr/>
          <p:nvPr/>
        </p:nvGrpSpPr>
        <p:grpSpPr>
          <a:xfrm>
            <a:off x="971918" y="12027158"/>
            <a:ext cx="14973673" cy="1533487"/>
            <a:chOff x="0" y="0"/>
            <a:chExt cx="14973672" cy="1533485"/>
          </a:xfrm>
        </p:grpSpPr>
        <p:sp>
          <p:nvSpPr>
            <p:cNvPr id="493" name="MDR’a uygunluk için değerlendir ve düzenle."/>
            <p:cNvSpPr txBox="1"/>
            <p:nvPr/>
          </p:nvSpPr>
          <p:spPr>
            <a:xfrm>
              <a:off x="179605" y="179605"/>
              <a:ext cx="14614462" cy="1174276"/>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492"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4973673" cy="1533486"/>
            </a:xfrm>
            <a:prstGeom prst="rect">
              <a:avLst/>
            </a:prstGeom>
            <a:effectLst/>
          </p:spPr>
        </p:pic>
      </p:grpSp>
      <p:grpSp>
        <p:nvGrpSpPr>
          <p:cNvPr id="497" name="ISO 13485:2016 — 7.4. MADDE"/>
          <p:cNvGrpSpPr/>
          <p:nvPr/>
        </p:nvGrpSpPr>
        <p:grpSpPr>
          <a:xfrm>
            <a:off x="15931152" y="12102406"/>
            <a:ext cx="7482296" cy="1382991"/>
            <a:chOff x="0" y="0"/>
            <a:chExt cx="7482295" cy="1382990"/>
          </a:xfrm>
        </p:grpSpPr>
        <p:sp>
          <p:nvSpPr>
            <p:cNvPr id="496" name="ISO 13485:2016 — 7.4. MADDE"/>
            <p:cNvSpPr txBox="1"/>
            <p:nvPr/>
          </p:nvSpPr>
          <p:spPr>
            <a:xfrm>
              <a:off x="215526" y="215526"/>
              <a:ext cx="7051244" cy="951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7.4. MADDE</a:t>
              </a:r>
            </a:p>
          </p:txBody>
        </p:sp>
        <p:pic>
          <p:nvPicPr>
            <p:cNvPr id="495" name="ISO 13485:2016 — 7.4. MADDE ISO 13485:2016 — 7.4. MADDE" descr="ISO 13485:2016 — 7.4. MADDE ISO 13485:2016 — 7.4. MADDE"/>
            <p:cNvPicPr>
              <a:picLocks/>
            </p:cNvPicPr>
            <p:nvPr/>
          </p:nvPicPr>
          <p:blipFill>
            <a:blip r:embed="rId4"/>
            <a:stretch>
              <a:fillRect/>
            </a:stretch>
          </p:blipFill>
          <p:spPr>
            <a:xfrm>
              <a:off x="0" y="0"/>
              <a:ext cx="7482296" cy="1382991"/>
            </a:xfrm>
            <a:prstGeom prst="rect">
              <a:avLst/>
            </a:prstGeom>
            <a:effectLst/>
          </p:spPr>
        </p:pic>
      </p:gr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 name="ISO 13485:2016 — 5. MADDE — Yönetimin sorumluluğu…"/>
          <p:cNvGrpSpPr/>
          <p:nvPr/>
        </p:nvGrpSpPr>
        <p:grpSpPr>
          <a:xfrm>
            <a:off x="1353267" y="2486812"/>
            <a:ext cx="21677469" cy="9165688"/>
            <a:chOff x="0" y="0"/>
            <a:chExt cx="21677467" cy="9165687"/>
          </a:xfrm>
        </p:grpSpPr>
        <p:sp>
          <p:nvSpPr>
            <p:cNvPr id="500" name="ISO 13485:2016 — 5. MADDE — Yönetimin sorumluluğu…"/>
            <p:cNvSpPr txBox="1"/>
            <p:nvPr/>
          </p:nvSpPr>
          <p:spPr>
            <a:xfrm>
              <a:off x="312246" y="496501"/>
              <a:ext cx="20965885" cy="782778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sz="5400" dirty="0"/>
                <a:t>ISO 13485:2016 — 5. MADDE — </a:t>
              </a:r>
              <a:r>
                <a:rPr sz="5400" dirty="0" err="1"/>
                <a:t>Yönetimin</a:t>
              </a:r>
              <a:r>
                <a:rPr sz="5400" dirty="0"/>
                <a:t> </a:t>
              </a:r>
              <a:r>
                <a:rPr sz="5400" dirty="0" err="1"/>
                <a:t>sorumluluğu</a:t>
              </a:r>
              <a:r>
                <a:rPr sz="5400" dirty="0"/>
                <a:t> </a:t>
              </a:r>
            </a:p>
            <a:p>
              <a:pPr>
                <a:defRPr sz="4600" b="1">
                  <a:ln w="12700" cap="flat">
                    <a:solidFill>
                      <a:srgbClr val="000000"/>
                    </a:solidFill>
                    <a:prstDash val="solid"/>
                    <a:miter lim="400000"/>
                  </a:ln>
                  <a:solidFill>
                    <a:schemeClr val="accent2">
                      <a:hueOff val="192982"/>
                      <a:satOff val="17755"/>
                      <a:lumOff val="-28483"/>
                    </a:schemeClr>
                  </a:solidFill>
                </a:defRPr>
              </a:pPr>
              <a:endParaRPr sz="4400" dirty="0"/>
            </a:p>
            <a:p>
              <a:pPr algn="l">
                <a:defRPr sz="4800" b="1">
                  <a:ln w="12700" cap="flat">
                    <a:solidFill>
                      <a:srgbClr val="000000"/>
                    </a:solidFill>
                    <a:prstDash val="solid"/>
                    <a:miter lim="400000"/>
                  </a:ln>
                  <a:solidFill>
                    <a:schemeClr val="accent6"/>
                  </a:solidFill>
                </a:defRPr>
              </a:pPr>
              <a:r>
                <a:rPr sz="4400" dirty="0">
                  <a:solidFill>
                    <a:schemeClr val="accent2">
                      <a:hueOff val="192982"/>
                      <a:satOff val="17755"/>
                      <a:lumOff val="-28483"/>
                    </a:schemeClr>
                  </a:solidFill>
                </a:rPr>
                <a:t>7.4 </a:t>
              </a:r>
              <a:r>
                <a:rPr sz="4400" dirty="0" err="1">
                  <a:solidFill>
                    <a:schemeClr val="accent2">
                      <a:hueOff val="192982"/>
                      <a:satOff val="17755"/>
                      <a:lumOff val="-28483"/>
                    </a:schemeClr>
                  </a:solidFill>
                </a:rPr>
                <a:t>Satınalma</a:t>
              </a:r>
              <a:r>
                <a:rPr sz="4400" dirty="0">
                  <a:solidFill>
                    <a:schemeClr val="accent2">
                      <a:hueOff val="192982"/>
                      <a:satOff val="17755"/>
                      <a:lumOff val="-28483"/>
                    </a:schemeClr>
                  </a:solidFill>
                </a:rPr>
                <a:t> </a:t>
              </a:r>
            </a:p>
            <a:p>
              <a:pPr algn="l">
                <a:defRPr sz="7700" b="1">
                  <a:ln w="12700" cap="flat">
                    <a:solidFill>
                      <a:srgbClr val="000000"/>
                    </a:solidFill>
                    <a:prstDash val="solid"/>
                    <a:miter lim="400000"/>
                  </a:ln>
                  <a:solidFill>
                    <a:schemeClr val="accent2"/>
                  </a:solidFill>
                  <a:effectLst>
                    <a:outerShdw blurRad="12700" dist="63500" dir="18900000" rotWithShape="0">
                      <a:srgbClr val="000000"/>
                    </a:outerShdw>
                  </a:effectLst>
                </a:defRPr>
              </a:pPr>
              <a:r>
                <a:rPr sz="7200" dirty="0"/>
                <a:t>7.4.1 </a:t>
              </a:r>
              <a:r>
                <a:rPr sz="7200" dirty="0" err="1"/>
                <a:t>Satınalma</a:t>
              </a:r>
              <a:r>
                <a:rPr sz="7200" dirty="0"/>
                <a:t> </a:t>
              </a:r>
              <a:r>
                <a:rPr sz="7200" dirty="0" err="1"/>
                <a:t>süreci</a:t>
              </a:r>
              <a:r>
                <a:rPr sz="7200" dirty="0"/>
                <a:t>   </a:t>
              </a:r>
              <a:endParaRPr sz="7200" b="0" dirty="0"/>
            </a:p>
            <a:p>
              <a:pPr algn="l">
                <a:defRPr sz="7700" b="1">
                  <a:ln w="12700" cap="flat">
                    <a:solidFill>
                      <a:srgbClr val="000000"/>
                    </a:solidFill>
                    <a:prstDash val="solid"/>
                    <a:miter lim="400000"/>
                  </a:ln>
                </a:defRPr>
              </a:pPr>
              <a:r>
                <a:rPr sz="7200" dirty="0" err="1"/>
                <a:t>Kuruluş</a:t>
              </a:r>
              <a:r>
                <a:rPr sz="7200" dirty="0"/>
                <a:t>, </a:t>
              </a:r>
              <a:r>
                <a:rPr sz="7200" dirty="0" err="1"/>
                <a:t>satın</a:t>
              </a:r>
              <a:r>
                <a:rPr sz="7200" dirty="0"/>
                <a:t> </a:t>
              </a:r>
              <a:r>
                <a:rPr sz="7200" dirty="0" err="1"/>
                <a:t>alınan</a:t>
              </a:r>
              <a:r>
                <a:rPr sz="7200" dirty="0"/>
                <a:t> </a:t>
              </a:r>
              <a:r>
                <a:rPr sz="7200" dirty="0" err="1"/>
                <a:t>ürünün</a:t>
              </a:r>
              <a:r>
                <a:rPr sz="7200" dirty="0"/>
                <a:t> </a:t>
              </a:r>
              <a:r>
                <a:rPr sz="7200" dirty="0" err="1">
                  <a:effectLst>
                    <a:outerShdw blurRad="12700" dist="63500" dir="18900000" rotWithShape="0">
                      <a:srgbClr val="000000"/>
                    </a:outerShdw>
                  </a:effectLst>
                </a:rPr>
                <a:t>satın</a:t>
              </a:r>
              <a:r>
                <a:rPr sz="7200" dirty="0">
                  <a:effectLst>
                    <a:outerShdw blurRad="12700" dist="63500" dir="18900000" rotWithShape="0">
                      <a:srgbClr val="000000"/>
                    </a:outerShdw>
                  </a:effectLst>
                </a:rPr>
                <a:t> alma </a:t>
              </a:r>
              <a:endParaRPr lang="en-US" sz="7200" dirty="0">
                <a:effectLst>
                  <a:outerShdw blurRad="12700" dist="63500" dir="18900000" rotWithShape="0">
                    <a:srgbClr val="000000"/>
                  </a:outerShdw>
                </a:effectLst>
              </a:endParaRPr>
            </a:p>
            <a:p>
              <a:pPr algn="l">
                <a:defRPr sz="7700" b="1">
                  <a:ln w="12700" cap="flat">
                    <a:solidFill>
                      <a:srgbClr val="000000"/>
                    </a:solidFill>
                    <a:prstDash val="solid"/>
                    <a:miter lim="400000"/>
                  </a:ln>
                </a:defRPr>
              </a:pPr>
              <a:r>
                <a:rPr sz="7200" dirty="0" err="1">
                  <a:effectLst>
                    <a:outerShdw blurRad="12700" dist="63500" dir="18900000" rotWithShape="0">
                      <a:srgbClr val="000000"/>
                    </a:outerShdw>
                  </a:effectLst>
                </a:rPr>
                <a:t>spesifikasyonlarına</a:t>
              </a:r>
              <a:r>
                <a:rPr sz="7200" dirty="0">
                  <a:effectLst>
                    <a:outerShdw blurRad="12700" dist="63500" dir="18900000" rotWithShape="0">
                      <a:srgbClr val="000000"/>
                    </a:outerShdw>
                  </a:effectLst>
                </a:rPr>
                <a:t> </a:t>
              </a:r>
              <a:r>
                <a:rPr sz="7200" dirty="0" err="1">
                  <a:effectLst>
                    <a:outerShdw blurRad="12700" dist="63500" dir="18900000" rotWithShape="0">
                      <a:srgbClr val="000000"/>
                    </a:outerShdw>
                  </a:effectLst>
                </a:rPr>
                <a:t>uygunluğunu</a:t>
              </a:r>
              <a:r>
                <a:rPr sz="7200" dirty="0"/>
                <a:t> </a:t>
              </a:r>
              <a:r>
                <a:rPr sz="7200" dirty="0" err="1"/>
                <a:t>güvenceye</a:t>
              </a:r>
              <a:r>
                <a:rPr sz="7200" dirty="0"/>
                <a:t> </a:t>
              </a:r>
              <a:r>
                <a:rPr sz="7200" dirty="0" err="1"/>
                <a:t>almak</a:t>
              </a:r>
              <a:r>
                <a:rPr sz="7200" dirty="0"/>
                <a:t> </a:t>
              </a:r>
              <a:r>
                <a:rPr sz="7200" dirty="0" err="1"/>
                <a:t>için</a:t>
              </a:r>
              <a:r>
                <a:rPr sz="7200" dirty="0"/>
                <a:t> </a:t>
              </a:r>
              <a:r>
                <a:rPr sz="7200" dirty="0" err="1"/>
                <a:t>prosedürler</a:t>
              </a:r>
              <a:r>
                <a:rPr sz="7200" dirty="0"/>
                <a:t> </a:t>
              </a:r>
              <a:r>
                <a:rPr sz="7200" dirty="0" err="1"/>
                <a:t>hazırlamalıdır</a:t>
              </a:r>
              <a:r>
                <a:rPr sz="7200" dirty="0"/>
                <a:t> (4.2.4’e </a:t>
              </a:r>
              <a:r>
                <a:rPr sz="7200" dirty="0" err="1"/>
                <a:t>bakınız</a:t>
              </a:r>
              <a:r>
                <a:rPr sz="7200" dirty="0"/>
                <a:t>). </a:t>
              </a:r>
            </a:p>
          </p:txBody>
        </p:sp>
        <p:pic>
          <p:nvPicPr>
            <p:cNvPr id="499" name="ISO 13485:2016 — 5. MADDE — Yönetimin sorumluluğu… ISO 13485:2016 — 5. MADDE — Yönetimin sorumluluğu 7.4 Satınalma 7.4.1 Satınalma süreci   Kuruluş, satın alınan ürünün satın alma spesifikasyonlarına uygunluğunu güvenceye almak için prosedürler hazırlama" descr="ISO 13485:2016 — 5. MADDE — Yönetimin sorumluluğu… ISO 13485:2016 — 5. MADDE — Yönetimin sorumluluğu 7.4 Satınalma 7.4.1 Satınalma süreci   Kuruluş, satın alınan ürünün satın alma spesifikasyonlarına uygunluğunu güvenceye almak için prosedürler hazırlamalıdır (4.2.4’e bakınız). "/>
            <p:cNvPicPr>
              <a:picLocks/>
            </p:cNvPicPr>
            <p:nvPr/>
          </p:nvPicPr>
          <p:blipFill>
            <a:blip r:embed="rId2"/>
            <a:stretch>
              <a:fillRect/>
            </a:stretch>
          </p:blipFill>
          <p:spPr>
            <a:xfrm>
              <a:off x="0" y="0"/>
              <a:ext cx="21677467" cy="9165687"/>
            </a:xfrm>
            <a:prstGeom prst="rect">
              <a:avLst/>
            </a:prstGeom>
            <a:effectLst/>
          </p:spPr>
        </p:pic>
      </p:gr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 name="ISO 13485:2016 — 5. MADDE — Yönetimin sorumluluğu…"/>
          <p:cNvGrpSpPr/>
          <p:nvPr/>
        </p:nvGrpSpPr>
        <p:grpSpPr>
          <a:xfrm>
            <a:off x="288263" y="1725635"/>
            <a:ext cx="23807475" cy="10688041"/>
            <a:chOff x="-1" y="-1"/>
            <a:chExt cx="23807474" cy="10688040"/>
          </a:xfrm>
        </p:grpSpPr>
        <p:sp>
          <p:nvSpPr>
            <p:cNvPr id="504" name="ISO 13485:2016 — 5. MADDE — Yönetimin sorumluluğu…"/>
            <p:cNvSpPr txBox="1"/>
            <p:nvPr/>
          </p:nvSpPr>
          <p:spPr>
            <a:xfrm>
              <a:off x="162542" y="414465"/>
              <a:ext cx="23482389" cy="985910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defRPr sz="4600" b="1">
                  <a:ln w="12700" cap="flat">
                    <a:solidFill>
                      <a:srgbClr val="000000"/>
                    </a:solidFill>
                    <a:prstDash val="solid"/>
                    <a:miter lim="400000"/>
                  </a:ln>
                  <a:solidFill>
                    <a:schemeClr val="accent2">
                      <a:hueOff val="192982"/>
                      <a:satOff val="17755"/>
                      <a:lumOff val="-28483"/>
                    </a:schemeClr>
                  </a:solidFill>
                </a:defRPr>
              </a:pPr>
              <a:endParaRPr dirty="0"/>
            </a:p>
            <a:p>
              <a:pPr algn="l">
                <a:defRPr sz="48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7.4 </a:t>
              </a:r>
              <a:r>
                <a:rPr dirty="0" err="1">
                  <a:solidFill>
                    <a:schemeClr val="accent2">
                      <a:hueOff val="192982"/>
                      <a:satOff val="17755"/>
                      <a:lumOff val="-28483"/>
                    </a:schemeClr>
                  </a:solidFill>
                </a:rPr>
                <a:t>Satınalma</a:t>
              </a:r>
              <a:r>
                <a:rPr dirty="0">
                  <a:solidFill>
                    <a:schemeClr val="accent2">
                      <a:hueOff val="192982"/>
                      <a:satOff val="17755"/>
                      <a:lumOff val="-28483"/>
                    </a:schemeClr>
                  </a:solidFill>
                </a:rPr>
                <a:t> </a:t>
              </a:r>
            </a:p>
            <a:p>
              <a:pPr algn="l">
                <a:defRPr sz="4400" b="1">
                  <a:ln w="12700" cap="flat">
                    <a:solidFill>
                      <a:srgbClr val="000000"/>
                    </a:solidFill>
                    <a:prstDash val="solid"/>
                    <a:miter lim="400000"/>
                  </a:ln>
                  <a:solidFill>
                    <a:schemeClr val="accent2"/>
                  </a:solidFill>
                  <a:effectLst>
                    <a:outerShdw blurRad="12700" dist="63500" dir="18900000" rotWithShape="0">
                      <a:srgbClr val="000000"/>
                    </a:outerShdw>
                  </a:effectLst>
                </a:defRPr>
              </a:pPr>
              <a:r>
                <a:rPr dirty="0"/>
                <a:t>7.4.1 </a:t>
              </a:r>
              <a:r>
                <a:rPr dirty="0" err="1"/>
                <a:t>Satınalma</a:t>
              </a:r>
              <a:r>
                <a:rPr dirty="0"/>
                <a:t> </a:t>
              </a:r>
              <a:r>
                <a:rPr dirty="0" err="1"/>
                <a:t>süreci</a:t>
              </a:r>
              <a:r>
                <a:rPr dirty="0"/>
                <a:t>   </a:t>
              </a:r>
            </a:p>
            <a:p>
              <a:pPr algn="l">
                <a:defRPr sz="4400" b="1">
                  <a:ln w="12700" cap="flat">
                    <a:solidFill>
                      <a:srgbClr val="000000"/>
                    </a:solidFill>
                    <a:prstDash val="solid"/>
                    <a:miter lim="400000"/>
                  </a:ln>
                </a:defRPr>
              </a:pPr>
              <a:endParaRPr sz="1200" dirty="0"/>
            </a:p>
            <a:p>
              <a:pPr algn="l">
                <a:defRPr sz="5900" b="1">
                  <a:ln w="12700" cap="flat">
                    <a:solidFill>
                      <a:srgbClr val="000000"/>
                    </a:solidFill>
                    <a:prstDash val="solid"/>
                    <a:miter lim="400000"/>
                  </a:ln>
                </a:defRPr>
              </a:pPr>
              <a:r>
                <a:rPr dirty="0" err="1"/>
                <a:t>Kuruluş</a:t>
              </a:r>
              <a:r>
                <a:rPr dirty="0"/>
                <a:t>, </a:t>
              </a:r>
              <a:r>
                <a:rPr dirty="0" err="1"/>
                <a:t>tedarikçilerin</a:t>
              </a:r>
              <a:r>
                <a:rPr dirty="0"/>
                <a:t> </a:t>
              </a:r>
              <a:r>
                <a:rPr dirty="0" err="1">
                  <a:solidFill>
                    <a:schemeClr val="accent1"/>
                  </a:solidFill>
                  <a:effectLst>
                    <a:outerShdw blurRad="12700" dist="63500" dir="18900000" rotWithShape="0">
                      <a:srgbClr val="000000"/>
                    </a:outerShdw>
                  </a:effectLst>
                </a:rPr>
                <a:t>değerlendirilmesi</a:t>
              </a:r>
              <a:r>
                <a:rPr dirty="0"/>
                <a:t> ve </a:t>
              </a:r>
              <a:r>
                <a:rPr dirty="0" err="1">
                  <a:solidFill>
                    <a:schemeClr val="accent1"/>
                  </a:solidFill>
                  <a:effectLst>
                    <a:outerShdw blurRad="12700" dist="63500" dir="18900000" rotWithShape="0">
                      <a:srgbClr val="000000"/>
                    </a:outerShdw>
                  </a:effectLst>
                </a:rPr>
                <a:t>seçilmesi</a:t>
              </a:r>
              <a:r>
                <a:rPr dirty="0"/>
                <a:t> </a:t>
              </a:r>
              <a:r>
                <a:rPr dirty="0" err="1"/>
                <a:t>için</a:t>
              </a:r>
              <a:r>
                <a:rPr dirty="0"/>
                <a:t> </a:t>
              </a:r>
              <a:endParaRPr lang="en-US" dirty="0"/>
            </a:p>
            <a:p>
              <a:pPr algn="l">
                <a:defRPr sz="5900" b="1">
                  <a:ln w="12700" cap="flat">
                    <a:solidFill>
                      <a:srgbClr val="000000"/>
                    </a:solidFill>
                    <a:prstDash val="solid"/>
                    <a:miter lim="400000"/>
                  </a:ln>
                </a:defRPr>
              </a:pPr>
              <a:r>
                <a:rPr dirty="0" err="1"/>
                <a:t>kriterler</a:t>
              </a:r>
              <a:r>
                <a:rPr dirty="0"/>
                <a:t> </a:t>
              </a:r>
              <a:r>
                <a:rPr dirty="0" err="1"/>
                <a:t>oluşturmalıdır</a:t>
              </a:r>
              <a:r>
                <a:rPr dirty="0"/>
                <a:t>. </a:t>
              </a:r>
            </a:p>
            <a:p>
              <a:pPr algn="l">
                <a:defRPr sz="5900" b="1">
                  <a:ln w="12700" cap="flat">
                    <a:solidFill>
                      <a:srgbClr val="000000"/>
                    </a:solidFill>
                    <a:prstDash val="solid"/>
                    <a:miter lim="400000"/>
                  </a:ln>
                </a:defRPr>
              </a:pPr>
              <a:endParaRPr dirty="0"/>
            </a:p>
            <a:p>
              <a:pPr algn="l">
                <a:defRPr sz="5900" b="1">
                  <a:ln w="12700" cap="flat">
                    <a:solidFill>
                      <a:srgbClr val="000000"/>
                    </a:solidFill>
                    <a:prstDash val="solid"/>
                    <a:miter lim="400000"/>
                  </a:ln>
                </a:defRPr>
              </a:pPr>
              <a:r>
                <a:rPr dirty="0"/>
                <a:t>Bu </a:t>
              </a:r>
              <a:r>
                <a:rPr dirty="0" err="1"/>
                <a:t>kriterler</a:t>
              </a:r>
              <a:r>
                <a:rPr dirty="0"/>
                <a:t> </a:t>
              </a:r>
              <a:r>
                <a:rPr dirty="0" err="1"/>
                <a:t>aşağıdakileri</a:t>
              </a:r>
              <a:r>
                <a:rPr dirty="0"/>
                <a:t> </a:t>
              </a:r>
              <a:r>
                <a:rPr dirty="0" err="1"/>
                <a:t>temel</a:t>
              </a:r>
              <a:r>
                <a:rPr dirty="0"/>
                <a:t> </a:t>
              </a:r>
              <a:r>
                <a:rPr dirty="0" err="1"/>
                <a:t>almalıdır</a:t>
              </a:r>
              <a:r>
                <a:rPr dirty="0"/>
                <a:t>: </a:t>
              </a:r>
              <a:endParaRPr sz="1200" dirty="0"/>
            </a:p>
            <a:p>
              <a:pPr lvl="2" algn="l">
                <a:defRPr sz="4700" b="1">
                  <a:ln w="12700" cap="flat">
                    <a:solidFill>
                      <a:srgbClr val="000000"/>
                    </a:solidFill>
                    <a:prstDash val="solid"/>
                    <a:miter lim="400000"/>
                  </a:ln>
                  <a:solidFill>
                    <a:schemeClr val="accent1"/>
                  </a:solidFill>
                </a:defRPr>
              </a:pPr>
              <a:r>
                <a:rPr dirty="0"/>
                <a:t>a) </a:t>
              </a:r>
              <a:r>
                <a:rPr dirty="0" err="1"/>
                <a:t>tedarikçinin</a:t>
              </a:r>
              <a:r>
                <a:rPr dirty="0"/>
                <a:t> </a:t>
              </a:r>
              <a:r>
                <a:rPr dirty="0" err="1">
                  <a:effectLst>
                    <a:outerShdw blurRad="12700" dist="63500" dir="18900000" rotWithShape="0">
                      <a:srgbClr val="000000"/>
                    </a:outerShdw>
                  </a:effectLst>
                </a:rPr>
                <a:t>kuruluşun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gerekliliklerini</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karşılayan</a:t>
              </a:r>
              <a:r>
                <a:rPr dirty="0"/>
                <a:t> </a:t>
              </a:r>
              <a:r>
                <a:rPr dirty="0" err="1"/>
                <a:t>ürünleri</a:t>
              </a:r>
              <a:r>
                <a:rPr dirty="0"/>
                <a:t> </a:t>
              </a:r>
              <a:r>
                <a:rPr dirty="0" err="1"/>
                <a:t>sağlama</a:t>
              </a:r>
              <a:r>
                <a:rPr dirty="0"/>
                <a:t> </a:t>
              </a:r>
              <a:r>
                <a:rPr dirty="0" err="1"/>
                <a:t>yeteneği</a:t>
              </a:r>
              <a:r>
                <a:rPr dirty="0"/>
                <a:t>; </a:t>
              </a:r>
            </a:p>
            <a:p>
              <a:pPr lvl="2" algn="l">
                <a:defRPr sz="4400" b="1">
                  <a:ln w="12700" cap="flat">
                    <a:solidFill>
                      <a:srgbClr val="000000"/>
                    </a:solidFill>
                    <a:prstDash val="solid"/>
                    <a:miter lim="400000"/>
                  </a:ln>
                </a:defRPr>
              </a:pPr>
              <a:r>
                <a:rPr sz="4700" dirty="0">
                  <a:solidFill>
                    <a:schemeClr val="accent1"/>
                  </a:solidFill>
                </a:rPr>
                <a:t>b) </a:t>
              </a:r>
              <a:r>
                <a:rPr sz="4700" dirty="0" err="1">
                  <a:solidFill>
                    <a:schemeClr val="accent1"/>
                  </a:solidFill>
                </a:rPr>
                <a:t>tedarikçinin</a:t>
              </a:r>
              <a:r>
                <a:rPr sz="4700" dirty="0">
                  <a:solidFill>
                    <a:schemeClr val="accent1"/>
                  </a:solidFill>
                </a:rPr>
                <a:t> </a:t>
              </a:r>
              <a:r>
                <a:rPr sz="4700" dirty="0" err="1">
                  <a:solidFill>
                    <a:schemeClr val="accent1"/>
                  </a:solidFill>
                  <a:effectLst>
                    <a:outerShdw blurRad="12700" dist="63500" dir="18900000" rotWithShape="0">
                      <a:srgbClr val="000000"/>
                    </a:outerShdw>
                  </a:effectLst>
                </a:rPr>
                <a:t>performansı</a:t>
              </a:r>
              <a:r>
                <a:rPr sz="4700" dirty="0">
                  <a:solidFill>
                    <a:schemeClr val="accent1"/>
                  </a:solidFill>
                </a:rPr>
                <a:t>;</a:t>
              </a:r>
              <a:br>
                <a:rPr sz="4700" dirty="0">
                  <a:solidFill>
                    <a:schemeClr val="accent1"/>
                  </a:solidFill>
                </a:rPr>
              </a:br>
              <a:r>
                <a:rPr sz="4700" dirty="0">
                  <a:solidFill>
                    <a:schemeClr val="accent1"/>
                  </a:solidFill>
                </a:rPr>
                <a:t>c) </a:t>
              </a:r>
              <a:r>
                <a:rPr sz="4700" dirty="0" err="1">
                  <a:solidFill>
                    <a:schemeClr val="accent1"/>
                  </a:solidFill>
                  <a:effectLst>
                    <a:outerShdw blurRad="12700" dist="63500" dir="18900000" rotWithShape="0">
                      <a:srgbClr val="000000"/>
                    </a:outerShdw>
                  </a:effectLst>
                </a:rPr>
                <a:t>satın</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alınan</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ürünün</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tıbbi</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cihazın</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kalitesi</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üzerindeki</a:t>
              </a:r>
              <a:r>
                <a:rPr sz="4700" dirty="0">
                  <a:solidFill>
                    <a:schemeClr val="accent1"/>
                  </a:solidFill>
                  <a:effectLst>
                    <a:outerShdw blurRad="12700" dist="63500" dir="18900000" rotWithShape="0">
                      <a:srgbClr val="000000"/>
                    </a:outerShdw>
                  </a:effectLst>
                </a:rPr>
                <a:t> </a:t>
              </a:r>
              <a:r>
                <a:rPr sz="4700" dirty="0" err="1">
                  <a:solidFill>
                    <a:schemeClr val="accent1"/>
                  </a:solidFill>
                  <a:effectLst>
                    <a:outerShdw blurRad="12700" dist="63500" dir="18900000" rotWithShape="0">
                      <a:srgbClr val="000000"/>
                    </a:outerShdw>
                  </a:effectLst>
                </a:rPr>
                <a:t>etkisi</a:t>
              </a:r>
              <a:r>
                <a:rPr sz="4700" dirty="0">
                  <a:solidFill>
                    <a:schemeClr val="accent1"/>
                  </a:solidFill>
                  <a:effectLst>
                    <a:outerShdw blurRad="12700" dist="63500" dir="18900000" rotWithShape="0">
                      <a:srgbClr val="000000"/>
                    </a:outerShdw>
                  </a:effectLst>
                </a:rPr>
                <a:t>;</a:t>
              </a:r>
              <a:br>
                <a:rPr sz="4700" dirty="0">
                  <a:solidFill>
                    <a:schemeClr val="accent1"/>
                  </a:solidFill>
                </a:rPr>
              </a:br>
              <a:r>
                <a:rPr sz="4700" dirty="0">
                  <a:solidFill>
                    <a:schemeClr val="accent1"/>
                  </a:solidFill>
                </a:rPr>
                <a:t>d) </a:t>
              </a:r>
              <a:r>
                <a:rPr sz="4700" dirty="0" err="1">
                  <a:solidFill>
                    <a:schemeClr val="accent1"/>
                  </a:solidFill>
                </a:rPr>
                <a:t>tıbbi</a:t>
              </a:r>
              <a:r>
                <a:rPr sz="4700" dirty="0">
                  <a:solidFill>
                    <a:schemeClr val="accent1"/>
                  </a:solidFill>
                </a:rPr>
                <a:t> </a:t>
              </a:r>
              <a:r>
                <a:rPr sz="4700" dirty="0" err="1">
                  <a:solidFill>
                    <a:schemeClr val="accent1"/>
                  </a:solidFill>
                </a:rPr>
                <a:t>cihaz</a:t>
              </a:r>
              <a:r>
                <a:rPr sz="4700" dirty="0">
                  <a:solidFill>
                    <a:schemeClr val="accent1"/>
                  </a:solidFill>
                </a:rPr>
                <a:t> </a:t>
              </a:r>
              <a:r>
                <a:rPr sz="4700" dirty="0" err="1">
                  <a:solidFill>
                    <a:schemeClr val="accent1"/>
                  </a:solidFill>
                </a:rPr>
                <a:t>ile</a:t>
              </a:r>
              <a:r>
                <a:rPr sz="4700" dirty="0">
                  <a:solidFill>
                    <a:schemeClr val="accent1"/>
                  </a:solidFill>
                </a:rPr>
                <a:t> </a:t>
              </a:r>
              <a:r>
                <a:rPr sz="4700" dirty="0" err="1">
                  <a:solidFill>
                    <a:schemeClr val="accent1"/>
                  </a:solidFill>
                </a:rPr>
                <a:t>ilişkili</a:t>
              </a:r>
              <a:r>
                <a:rPr sz="4700" dirty="0">
                  <a:solidFill>
                    <a:schemeClr val="accent1"/>
                  </a:solidFill>
                </a:rPr>
                <a:t> </a:t>
              </a:r>
              <a:r>
                <a:rPr sz="4700" dirty="0">
                  <a:solidFill>
                    <a:schemeClr val="accent1"/>
                  </a:solidFill>
                  <a:effectLst>
                    <a:outerShdw blurRad="12700" dist="63500" dir="18900000" rotWithShape="0">
                      <a:srgbClr val="000000"/>
                    </a:outerShdw>
                  </a:effectLst>
                </a:rPr>
                <a:t>risk</a:t>
              </a:r>
              <a:r>
                <a:rPr sz="4700" dirty="0">
                  <a:solidFill>
                    <a:schemeClr val="accent1"/>
                  </a:solidFill>
                </a:rPr>
                <a:t> </a:t>
              </a:r>
              <a:r>
                <a:rPr sz="4700" dirty="0" err="1">
                  <a:solidFill>
                    <a:schemeClr val="accent1"/>
                  </a:solidFill>
                </a:rPr>
                <a:t>ile</a:t>
              </a:r>
              <a:r>
                <a:rPr sz="4700" dirty="0">
                  <a:solidFill>
                    <a:schemeClr val="accent1"/>
                  </a:solidFill>
                </a:rPr>
                <a:t> </a:t>
              </a:r>
              <a:r>
                <a:rPr sz="4700" dirty="0" err="1">
                  <a:solidFill>
                    <a:schemeClr val="accent1"/>
                  </a:solidFill>
                </a:rPr>
                <a:t>orantılı</a:t>
              </a:r>
              <a:r>
                <a:rPr sz="4700" dirty="0">
                  <a:solidFill>
                    <a:schemeClr val="accent1"/>
                  </a:solidFill>
                </a:rPr>
                <a:t>.</a:t>
              </a:r>
              <a:r>
                <a:rPr dirty="0"/>
                <a:t> </a:t>
              </a:r>
            </a:p>
          </p:txBody>
        </p:sp>
        <p:pic>
          <p:nvPicPr>
            <p:cNvPr id="503" name="ISO 13485:2016 — 5. MADDE — Yönetimin sorumluluğu… ISO 13485:2016 — 5. MADDE — Yönetimin sorumluluğu 7.4 Satınalma 7.4.1 Satınalma süreci   Kuruluş, tedarikçilerin değerlendirilmesi ve seçilmesi için kriterler oluşturmalıdır. Bu kriterler aşağıdakileri t" descr="ISO 13485:2016 — 5. MADDE — Yönetimin sorumluluğu… ISO 13485:2016 — 5. MADDE — Yönetimin sorumluluğu 7.4 Satınalma 7.4.1 Satınalma süreci   Kuruluş, tedarikçilerin değerlendirilmesi ve seçilmesi için kriterler oluşturmalıdır. Bu kriterler aşağıdakileri temel almalıdır: a) tedarikçinin kuruluşun gerekliliklerini karşılayan ürünleri sağlama yeteneği; b) tedarikçinin performansı; c) satın alınan ürünün tıbbi cihazın kalitesi üzerindeki etkisi; d) tıbbi cihaz ile ilişkili risk ile orantılı. "/>
            <p:cNvPicPr>
              <a:picLocks/>
            </p:cNvPicPr>
            <p:nvPr/>
          </p:nvPicPr>
          <p:blipFill>
            <a:blip r:embed="rId2"/>
            <a:stretch>
              <a:fillRect/>
            </a:stretch>
          </p:blipFill>
          <p:spPr>
            <a:xfrm>
              <a:off x="-1" y="-1"/>
              <a:ext cx="23807474" cy="10688040"/>
            </a:xfrm>
            <a:prstGeom prst="rect">
              <a:avLst/>
            </a:prstGeom>
            <a:effectLst/>
          </p:spPr>
        </p:pic>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9" name="ISO 13485:2016 — 5. MADDE — Yönetimin sorumluluğu…"/>
          <p:cNvGrpSpPr/>
          <p:nvPr/>
        </p:nvGrpSpPr>
        <p:grpSpPr>
          <a:xfrm>
            <a:off x="1227187" y="1225091"/>
            <a:ext cx="21929626" cy="11689130"/>
            <a:chOff x="0" y="0"/>
            <a:chExt cx="21929625" cy="11689128"/>
          </a:xfrm>
        </p:grpSpPr>
        <p:sp>
          <p:nvSpPr>
            <p:cNvPr id="508" name="ISO 13485:2016 — 5. MADDE — Yönetimin sorumluluğu…"/>
            <p:cNvSpPr txBox="1"/>
            <p:nvPr/>
          </p:nvSpPr>
          <p:spPr>
            <a:xfrm>
              <a:off x="307699" y="185157"/>
              <a:ext cx="21325113" cy="1070549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defRPr sz="4600" b="1">
                  <a:ln w="12700" cap="flat">
                    <a:solidFill>
                      <a:srgbClr val="000000"/>
                    </a:solidFill>
                    <a:prstDash val="solid"/>
                    <a:miter lim="400000"/>
                  </a:ln>
                  <a:solidFill>
                    <a:schemeClr val="accent2">
                      <a:hueOff val="192982"/>
                      <a:satOff val="17755"/>
                      <a:lumOff val="-28483"/>
                    </a:schemeClr>
                  </a:solidFill>
                </a:defRPr>
              </a:pPr>
              <a:endParaRPr dirty="0"/>
            </a:p>
            <a:p>
              <a:pPr algn="l">
                <a:defRPr sz="53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7.4 </a:t>
              </a:r>
              <a:r>
                <a:rPr dirty="0" err="1">
                  <a:solidFill>
                    <a:schemeClr val="accent2">
                      <a:hueOff val="192982"/>
                      <a:satOff val="17755"/>
                      <a:lumOff val="-28483"/>
                    </a:schemeClr>
                  </a:solidFill>
                </a:rPr>
                <a:t>Satınalma</a:t>
              </a:r>
              <a:r>
                <a:rPr dirty="0">
                  <a:solidFill>
                    <a:schemeClr val="accent2">
                      <a:hueOff val="192982"/>
                      <a:satOff val="17755"/>
                      <a:lumOff val="-28483"/>
                    </a:schemeClr>
                  </a:solidFill>
                </a:rPr>
                <a:t> </a:t>
              </a:r>
            </a:p>
            <a:p>
              <a:pPr algn="l">
                <a:defRPr sz="5300" b="1">
                  <a:ln w="12700" cap="flat">
                    <a:solidFill>
                      <a:srgbClr val="000000"/>
                    </a:solidFill>
                    <a:prstDash val="solid"/>
                    <a:miter lim="400000"/>
                  </a:ln>
                  <a:solidFill>
                    <a:schemeClr val="accent2"/>
                  </a:solidFill>
                  <a:effectLst>
                    <a:outerShdw blurRad="12700" dist="63500" dir="18900000" rotWithShape="0">
                      <a:srgbClr val="000000"/>
                    </a:outerShdw>
                  </a:effectLst>
                </a:defRPr>
              </a:pPr>
              <a:r>
                <a:rPr dirty="0"/>
                <a:t>7.4.1 </a:t>
              </a:r>
              <a:r>
                <a:rPr dirty="0" err="1"/>
                <a:t>Satınalma</a:t>
              </a:r>
              <a:r>
                <a:rPr dirty="0"/>
                <a:t> </a:t>
              </a:r>
              <a:r>
                <a:rPr dirty="0" err="1"/>
                <a:t>süreci</a:t>
              </a:r>
              <a:r>
                <a:rPr dirty="0"/>
                <a:t>   </a:t>
              </a:r>
            </a:p>
            <a:p>
              <a:pPr algn="l">
                <a:defRPr sz="5300" b="1">
                  <a:ln w="12700" cap="flat">
                    <a:solidFill>
                      <a:srgbClr val="000000"/>
                    </a:solidFill>
                    <a:prstDash val="solid"/>
                    <a:miter lim="400000"/>
                  </a:ln>
                </a:defRPr>
              </a:pPr>
              <a:endParaRPr dirty="0"/>
            </a:p>
            <a:p>
              <a:pPr algn="l">
                <a:defRPr sz="5300" b="1">
                  <a:ln w="12700" cap="flat">
                    <a:solidFill>
                      <a:srgbClr val="000000"/>
                    </a:solidFill>
                    <a:prstDash val="solid"/>
                    <a:miter lim="400000"/>
                  </a:ln>
                  <a:solidFill>
                    <a:schemeClr val="accent1"/>
                  </a:solidFill>
                </a:defRPr>
              </a:pPr>
              <a:r>
                <a:rPr dirty="0" err="1"/>
                <a:t>Kuruluş</a:t>
              </a:r>
              <a:r>
                <a:rPr dirty="0"/>
                <a:t>, </a:t>
              </a:r>
              <a:r>
                <a:rPr dirty="0" err="1"/>
                <a:t>tedarikçilerin</a:t>
              </a:r>
              <a:r>
                <a:rPr dirty="0"/>
                <a:t> </a:t>
              </a:r>
              <a:r>
                <a:rPr dirty="0" err="1">
                  <a:effectLst>
                    <a:outerShdw blurRad="12700" dist="63500" dir="18900000" rotWithShape="0">
                      <a:srgbClr val="000000"/>
                    </a:outerShdw>
                  </a:effectLst>
                </a:rPr>
                <a:t>izlenmesini</a:t>
              </a:r>
              <a:r>
                <a:rPr dirty="0"/>
                <a:t> ve </a:t>
              </a:r>
              <a:r>
                <a:rPr dirty="0" err="1">
                  <a:effectLst>
                    <a:outerShdw blurRad="12700" dist="63500" dir="18900000" rotWithShape="0">
                      <a:srgbClr val="000000"/>
                    </a:outerShdw>
                  </a:effectLst>
                </a:rPr>
                <a:t>yeniden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değerlendirilmesini</a:t>
              </a:r>
              <a:r>
                <a:rPr dirty="0"/>
                <a:t> </a:t>
              </a:r>
              <a:endParaRPr lang="en-US" dirty="0"/>
            </a:p>
            <a:p>
              <a:pPr algn="l">
                <a:defRPr sz="5300" b="1">
                  <a:ln w="12700" cap="flat">
                    <a:solidFill>
                      <a:srgbClr val="000000"/>
                    </a:solidFill>
                    <a:prstDash val="solid"/>
                    <a:miter lim="400000"/>
                  </a:ln>
                  <a:solidFill>
                    <a:schemeClr val="accent1"/>
                  </a:solidFill>
                </a:defRPr>
              </a:pPr>
              <a:r>
                <a:rPr dirty="0" err="1"/>
                <a:t>planlamalıdır</a:t>
              </a:r>
              <a:r>
                <a:rPr dirty="0"/>
                <a:t>.</a:t>
              </a:r>
            </a:p>
            <a:p>
              <a:pPr algn="l">
                <a:defRPr sz="5300" b="1">
                  <a:ln w="12700" cap="flat">
                    <a:solidFill>
                      <a:srgbClr val="000000"/>
                    </a:solidFill>
                    <a:prstDash val="solid"/>
                    <a:miter lim="400000"/>
                  </a:ln>
                  <a:solidFill>
                    <a:schemeClr val="accent1"/>
                  </a:solidFill>
                </a:defRPr>
              </a:pPr>
              <a:endParaRPr dirty="0"/>
            </a:p>
            <a:p>
              <a:pPr algn="l">
                <a:defRPr sz="5300" b="1">
                  <a:ln w="12700" cap="flat">
                    <a:solidFill>
                      <a:srgbClr val="000000"/>
                    </a:solidFill>
                    <a:prstDash val="solid"/>
                    <a:miter lim="400000"/>
                  </a:ln>
                  <a:solidFill>
                    <a:schemeClr val="accent1"/>
                  </a:solidFill>
                </a:defRPr>
              </a:pPr>
              <a:r>
                <a:rPr dirty="0" err="1"/>
                <a:t>Satın</a:t>
              </a:r>
              <a:r>
                <a:rPr dirty="0"/>
                <a:t> </a:t>
              </a:r>
              <a:r>
                <a:rPr dirty="0" err="1"/>
                <a:t>alınan</a:t>
              </a:r>
              <a:r>
                <a:rPr dirty="0"/>
                <a:t> </a:t>
              </a:r>
              <a:r>
                <a:rPr dirty="0" err="1"/>
                <a:t>ürünün</a:t>
              </a:r>
              <a:r>
                <a:rPr dirty="0"/>
                <a:t> </a:t>
              </a:r>
              <a:r>
                <a:rPr dirty="0" err="1"/>
                <a:t>gereklilikleri</a:t>
              </a:r>
              <a:r>
                <a:rPr dirty="0"/>
                <a:t> </a:t>
              </a:r>
              <a:r>
                <a:rPr dirty="0" err="1"/>
                <a:t>karşılama</a:t>
              </a:r>
              <a:r>
                <a:rPr dirty="0"/>
                <a:t> </a:t>
              </a:r>
              <a:r>
                <a:rPr dirty="0" err="1"/>
                <a:t>temelinde</a:t>
              </a:r>
              <a:r>
                <a:rPr dirty="0"/>
                <a:t> </a:t>
              </a:r>
              <a:r>
                <a:rPr dirty="0" err="1">
                  <a:effectLst>
                    <a:outerShdw blurRad="12700" dist="63500" dir="18900000" rotWithShape="0">
                      <a:srgbClr val="000000"/>
                    </a:outerShdw>
                  </a:effectLst>
                </a:rPr>
                <a:t>tedarikçinin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performansı</a:t>
              </a:r>
              <a:r>
                <a:rPr dirty="0">
                  <a:effectLst>
                    <a:outerShdw blurRad="12700" dist="63500" dir="18900000" rotWithShape="0">
                      <a:srgbClr val="000000"/>
                    </a:outerShdw>
                  </a:effectLst>
                </a:rPr>
                <a:t> </a:t>
              </a:r>
              <a:r>
                <a:rPr dirty="0" err="1"/>
                <a:t>izlenmelidir</a:t>
              </a:r>
              <a:r>
                <a:rPr dirty="0"/>
                <a:t>. </a:t>
              </a:r>
            </a:p>
            <a:p>
              <a:pPr algn="l">
                <a:defRPr sz="5300" b="1">
                  <a:ln w="12700" cap="flat">
                    <a:solidFill>
                      <a:srgbClr val="000000"/>
                    </a:solidFill>
                    <a:prstDash val="solid"/>
                    <a:miter lim="400000"/>
                  </a:ln>
                  <a:solidFill>
                    <a:schemeClr val="accent1"/>
                  </a:solidFill>
                </a:defRPr>
              </a:pPr>
              <a:endParaRPr dirty="0"/>
            </a:p>
            <a:p>
              <a:pPr algn="l">
                <a:defRPr sz="5300" b="1">
                  <a:ln w="12700" cap="flat">
                    <a:solidFill>
                      <a:srgbClr val="000000"/>
                    </a:solidFill>
                    <a:prstDash val="solid"/>
                    <a:miter lim="400000"/>
                  </a:ln>
                  <a:solidFill>
                    <a:schemeClr val="accent1"/>
                  </a:solidFill>
                </a:defRPr>
              </a:pPr>
              <a:r>
                <a:rPr dirty="0">
                  <a:solidFill>
                    <a:schemeClr val="accent5">
                      <a:lumOff val="-29866"/>
                    </a:schemeClr>
                  </a:solidFill>
                </a:rPr>
                <a:t>Bu </a:t>
              </a:r>
              <a:r>
                <a:rPr dirty="0" err="1">
                  <a:solidFill>
                    <a:schemeClr val="accent5">
                      <a:lumOff val="-29866"/>
                    </a:schemeClr>
                  </a:solidFill>
                </a:rPr>
                <a:t>izleme</a:t>
              </a:r>
              <a:r>
                <a:rPr dirty="0">
                  <a:solidFill>
                    <a:schemeClr val="accent5">
                      <a:lumOff val="-29866"/>
                    </a:schemeClr>
                  </a:solidFill>
                </a:rPr>
                <a:t> </a:t>
              </a:r>
              <a:r>
                <a:rPr dirty="0" err="1">
                  <a:solidFill>
                    <a:schemeClr val="accent5">
                      <a:lumOff val="-29866"/>
                    </a:schemeClr>
                  </a:solidFill>
                </a:rPr>
                <a:t>sürecinin</a:t>
              </a:r>
              <a:r>
                <a:rPr dirty="0">
                  <a:solidFill>
                    <a:schemeClr val="accent5">
                      <a:lumOff val="-29866"/>
                    </a:schemeClr>
                  </a:solidFill>
                </a:rPr>
                <a:t> </a:t>
              </a:r>
              <a:r>
                <a:rPr dirty="0" err="1">
                  <a:solidFill>
                    <a:schemeClr val="accent5">
                      <a:lumOff val="-29866"/>
                    </a:schemeClr>
                  </a:solidFill>
                </a:rPr>
                <a:t>sonuçları</a:t>
              </a:r>
              <a:r>
                <a:rPr dirty="0"/>
                <a:t> ‘</a:t>
              </a:r>
              <a:r>
                <a:rPr dirty="0" err="1"/>
                <a:t>tedarikçi</a:t>
              </a:r>
              <a:r>
                <a:rPr dirty="0"/>
                <a:t> </a:t>
              </a:r>
              <a:r>
                <a:rPr dirty="0" err="1"/>
                <a:t>yeniden-değerlendirme</a:t>
              </a:r>
              <a:r>
                <a:rPr dirty="0"/>
                <a:t>’ </a:t>
              </a:r>
              <a:r>
                <a:rPr dirty="0" err="1"/>
                <a:t>sürecinin</a:t>
              </a:r>
              <a:r>
                <a:rPr dirty="0"/>
                <a:t> </a:t>
              </a:r>
              <a:r>
                <a:rPr u="sng" dirty="0" err="1">
                  <a:solidFill>
                    <a:schemeClr val="accent5">
                      <a:lumOff val="-29866"/>
                    </a:schemeClr>
                  </a:solidFill>
                </a:rPr>
                <a:t>girdisi</a:t>
              </a:r>
              <a:r>
                <a:rPr dirty="0"/>
                <a:t> </a:t>
              </a:r>
              <a:r>
                <a:rPr dirty="0" err="1"/>
                <a:t>olmalıdır</a:t>
              </a:r>
              <a:r>
                <a:rPr dirty="0"/>
                <a:t>. </a:t>
              </a:r>
            </a:p>
          </p:txBody>
        </p:sp>
        <p:pic>
          <p:nvPicPr>
            <p:cNvPr id="507" name="ISO 13485:2016 — 5. MADDE — Yönetimin sorumluluğu… ISO 13485:2016 — 5. MADDE — Yönetimin sorumluluğu 7.4 Satınalma 7.4.1 Satınalma süreci   Kuruluş, tedarikçilerin izlenmesini ve yeniden değerlendirilmesini planlamalıdır.Satın alınan ürünün gereklilikler" descr="ISO 13485:2016 — 5. MADDE — Yönetimin sorumluluğu… ISO 13485:2016 — 5. MADDE — Yönetimin sorumluluğu 7.4 Satınalma 7.4.1 Satınalma süreci   Kuruluş, tedarikçilerin izlenmesini ve yeniden değerlendirilmesini planlamalıdır.Satın alınan ürünün gereklilikleri karşılama temelinde tedarikçinin performansı izlenmelidir. Bu izleme sürecinin sonuçları ‘tedarikçi yeniden-değerlendirme’ sürecinin girdisi olmalıdır. "/>
            <p:cNvPicPr>
              <a:picLocks/>
            </p:cNvPicPr>
            <p:nvPr/>
          </p:nvPicPr>
          <p:blipFill>
            <a:blip r:embed="rId2"/>
            <a:stretch>
              <a:fillRect/>
            </a:stretch>
          </p:blipFill>
          <p:spPr>
            <a:xfrm>
              <a:off x="0" y="0"/>
              <a:ext cx="21929625" cy="11689128"/>
            </a:xfrm>
            <a:prstGeom prst="rect">
              <a:avLst/>
            </a:prstGeom>
            <a:effectLst/>
          </p:spPr>
        </p:pic>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 name="ISO 13485:2016 — 5. MADDE — Yönetimin sorumluluğu…"/>
          <p:cNvGrpSpPr/>
          <p:nvPr/>
        </p:nvGrpSpPr>
        <p:grpSpPr>
          <a:xfrm>
            <a:off x="-240401" y="0"/>
            <a:ext cx="24864802" cy="13743950"/>
            <a:chOff x="-576943" y="-197681"/>
            <a:chExt cx="24864800" cy="13743949"/>
          </a:xfrm>
        </p:grpSpPr>
        <p:sp>
          <p:nvSpPr>
            <p:cNvPr id="512" name="ISO 13485:2016 — 5. MADDE — Yönetimin sorumluluğu…"/>
            <p:cNvSpPr txBox="1"/>
            <p:nvPr/>
          </p:nvSpPr>
          <p:spPr>
            <a:xfrm>
              <a:off x="-9970" y="253437"/>
              <a:ext cx="24057426" cy="1281376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2">
                      <a:hueOff val="192982"/>
                      <a:satOff val="17755"/>
                      <a:lumOff val="-28483"/>
                    </a:schemeClr>
                  </a:solidFill>
                </a:defRPr>
              </a:pPr>
              <a:r>
                <a:rPr dirty="0"/>
                <a:t>ISO 13485:2016 — 5. MADDE — </a:t>
              </a:r>
              <a:r>
                <a:rPr dirty="0" err="1"/>
                <a:t>Yönetimin</a:t>
              </a:r>
              <a:r>
                <a:rPr dirty="0"/>
                <a:t> </a:t>
              </a:r>
              <a:r>
                <a:rPr dirty="0" err="1"/>
                <a:t>sorumluluğu</a:t>
              </a:r>
              <a:r>
                <a:rPr dirty="0"/>
                <a:t> </a:t>
              </a:r>
            </a:p>
            <a:p>
              <a:pPr>
                <a:defRPr sz="4600" b="1">
                  <a:ln w="12700" cap="flat">
                    <a:solidFill>
                      <a:srgbClr val="000000"/>
                    </a:solidFill>
                    <a:prstDash val="solid"/>
                    <a:miter lim="400000"/>
                  </a:ln>
                  <a:solidFill>
                    <a:schemeClr val="accent2">
                      <a:hueOff val="192982"/>
                      <a:satOff val="17755"/>
                      <a:lumOff val="-28483"/>
                    </a:schemeClr>
                  </a:solidFill>
                </a:defRPr>
              </a:pPr>
              <a:endParaRPr dirty="0"/>
            </a:p>
            <a:p>
              <a:pPr algn="l">
                <a:defRPr sz="6000" b="1">
                  <a:ln w="12700" cap="flat">
                    <a:solidFill>
                      <a:srgbClr val="000000"/>
                    </a:solidFill>
                    <a:prstDash val="solid"/>
                    <a:miter lim="400000"/>
                  </a:ln>
                  <a:solidFill>
                    <a:schemeClr val="accent6"/>
                  </a:solidFill>
                </a:defRPr>
              </a:pPr>
              <a:r>
                <a:rPr dirty="0">
                  <a:solidFill>
                    <a:schemeClr val="accent2">
                      <a:hueOff val="192982"/>
                      <a:satOff val="17755"/>
                      <a:lumOff val="-28483"/>
                    </a:schemeClr>
                  </a:solidFill>
                </a:rPr>
                <a:t>7.4 </a:t>
              </a:r>
              <a:r>
                <a:rPr dirty="0" err="1">
                  <a:solidFill>
                    <a:schemeClr val="accent2">
                      <a:hueOff val="192982"/>
                      <a:satOff val="17755"/>
                      <a:lumOff val="-28483"/>
                    </a:schemeClr>
                  </a:solidFill>
                </a:rPr>
                <a:t>Satınalma</a:t>
              </a:r>
              <a:r>
                <a:rPr dirty="0">
                  <a:solidFill>
                    <a:schemeClr val="accent2">
                      <a:hueOff val="192982"/>
                      <a:satOff val="17755"/>
                      <a:lumOff val="-28483"/>
                    </a:schemeClr>
                  </a:solidFill>
                </a:rPr>
                <a:t> </a:t>
              </a:r>
            </a:p>
            <a:p>
              <a:pPr algn="l">
                <a:defRPr sz="6000" b="1">
                  <a:ln w="12700" cap="flat">
                    <a:solidFill>
                      <a:srgbClr val="000000"/>
                    </a:solidFill>
                    <a:prstDash val="solid"/>
                    <a:miter lim="400000"/>
                  </a:ln>
                  <a:solidFill>
                    <a:schemeClr val="accent2"/>
                  </a:solidFill>
                  <a:effectLst>
                    <a:outerShdw blurRad="12700" dist="63500" dir="18900000" rotWithShape="0">
                      <a:srgbClr val="000000"/>
                    </a:outerShdw>
                  </a:effectLst>
                </a:defRPr>
              </a:pPr>
              <a:r>
                <a:rPr dirty="0"/>
                <a:t>7.4.1 </a:t>
              </a:r>
              <a:r>
                <a:rPr dirty="0" err="1"/>
                <a:t>Satınalma</a:t>
              </a:r>
              <a:r>
                <a:rPr dirty="0"/>
                <a:t> </a:t>
              </a:r>
              <a:r>
                <a:rPr dirty="0" err="1"/>
                <a:t>süreci</a:t>
              </a:r>
              <a:r>
                <a:rPr dirty="0"/>
                <a:t> (</a:t>
              </a:r>
              <a:r>
                <a:rPr i="1" dirty="0" err="1"/>
                <a:t>devamı</a:t>
              </a:r>
              <a:r>
                <a:rPr dirty="0"/>
                <a:t>)  </a:t>
              </a:r>
              <a:endParaRPr b="0" dirty="0"/>
            </a:p>
            <a:p>
              <a:pPr algn="l">
                <a:defRPr sz="6000" b="1">
                  <a:ln w="12700" cap="flat">
                    <a:solidFill>
                      <a:srgbClr val="000000"/>
                    </a:solidFill>
                    <a:prstDash val="solid"/>
                    <a:miter lim="400000"/>
                  </a:ln>
                </a:defRPr>
              </a:pPr>
              <a:r>
                <a:rPr u="sng" dirty="0" err="1">
                  <a:solidFill>
                    <a:schemeClr val="accent5">
                      <a:lumOff val="-29866"/>
                    </a:schemeClr>
                  </a:solidFill>
                </a:rPr>
                <a:t>Satın</a:t>
              </a:r>
              <a:r>
                <a:rPr u="sng" dirty="0">
                  <a:solidFill>
                    <a:schemeClr val="accent5">
                      <a:lumOff val="-29866"/>
                    </a:schemeClr>
                  </a:solidFill>
                </a:rPr>
                <a:t> alma </a:t>
              </a:r>
              <a:r>
                <a:rPr u="sng" dirty="0" err="1">
                  <a:solidFill>
                    <a:schemeClr val="accent5">
                      <a:lumOff val="-29866"/>
                    </a:schemeClr>
                  </a:solidFill>
                </a:rPr>
                <a:t>gerekliliklerinin</a:t>
              </a:r>
              <a:r>
                <a:rPr u="sng" dirty="0">
                  <a:solidFill>
                    <a:schemeClr val="accent5">
                      <a:lumOff val="-29866"/>
                    </a:schemeClr>
                  </a:solidFill>
                </a:rPr>
                <a:t> </a:t>
              </a:r>
              <a:r>
                <a:rPr u="sng" cap="all" dirty="0" err="1">
                  <a:solidFill>
                    <a:schemeClr val="accent5">
                      <a:lumOff val="-29866"/>
                    </a:schemeClr>
                  </a:solidFill>
                </a:rPr>
                <a:t>karşılanmaması</a:t>
              </a:r>
              <a:r>
                <a:rPr dirty="0"/>
                <a:t> </a:t>
              </a:r>
              <a:r>
                <a:rPr dirty="0" err="1"/>
                <a:t>tedarikçi</a:t>
              </a:r>
              <a:r>
                <a:rPr dirty="0"/>
                <a:t> </a:t>
              </a:r>
              <a:r>
                <a:rPr dirty="0" err="1"/>
                <a:t>ile</a:t>
              </a:r>
              <a:r>
                <a:rPr dirty="0"/>
                <a:t> </a:t>
              </a:r>
              <a:endParaRPr lang="en-US" dirty="0"/>
            </a:p>
            <a:p>
              <a:pPr algn="l">
                <a:defRPr sz="6000" b="1">
                  <a:ln w="12700" cap="flat">
                    <a:solidFill>
                      <a:srgbClr val="000000"/>
                    </a:solidFill>
                    <a:prstDash val="solid"/>
                    <a:miter lim="400000"/>
                  </a:ln>
                </a:defRPr>
              </a:pPr>
              <a:r>
                <a:rPr dirty="0" err="1"/>
                <a:t>değerlendirilirken</a:t>
              </a:r>
              <a:r>
                <a:rPr dirty="0"/>
                <a:t> </a:t>
              </a:r>
              <a:r>
                <a:rPr cap="all" dirty="0" err="1">
                  <a:solidFill>
                    <a:schemeClr val="accent1"/>
                  </a:solidFill>
                </a:rPr>
                <a:t>satın</a:t>
              </a:r>
              <a:r>
                <a:rPr cap="all" dirty="0">
                  <a:solidFill>
                    <a:schemeClr val="accent1"/>
                  </a:solidFill>
                </a:rPr>
                <a:t> </a:t>
              </a:r>
              <a:r>
                <a:rPr cap="all" dirty="0" err="1">
                  <a:solidFill>
                    <a:schemeClr val="accent1"/>
                  </a:solidFill>
                </a:rPr>
                <a:t>alınan</a:t>
              </a:r>
              <a:r>
                <a:rPr cap="all" dirty="0">
                  <a:solidFill>
                    <a:schemeClr val="accent1"/>
                  </a:solidFill>
                </a:rPr>
                <a:t> </a:t>
              </a:r>
              <a:r>
                <a:rPr cap="all" dirty="0" err="1">
                  <a:solidFill>
                    <a:schemeClr val="accent1"/>
                  </a:solidFill>
                </a:rPr>
                <a:t>ürünün</a:t>
              </a:r>
              <a:r>
                <a:rPr cap="all" dirty="0">
                  <a:solidFill>
                    <a:schemeClr val="accent1"/>
                  </a:solidFill>
                </a:rPr>
                <a:t> </a:t>
              </a:r>
              <a:r>
                <a:rPr cap="all" dirty="0" err="1">
                  <a:solidFill>
                    <a:schemeClr val="accent1"/>
                  </a:solidFill>
                </a:rPr>
                <a:t>rİskİ</a:t>
              </a:r>
              <a:r>
                <a:rPr cap="all" dirty="0">
                  <a:solidFill>
                    <a:schemeClr val="accent1"/>
                  </a:solidFill>
                </a:rPr>
                <a:t> </a:t>
              </a:r>
              <a:r>
                <a:rPr dirty="0"/>
                <a:t>ve</a:t>
              </a:r>
              <a:r>
                <a:rPr cap="all" dirty="0">
                  <a:solidFill>
                    <a:schemeClr val="accent1"/>
                  </a:solidFill>
                </a:rPr>
                <a:t> </a:t>
              </a:r>
              <a:r>
                <a:rPr dirty="0"/>
                <a:t> </a:t>
              </a:r>
              <a:r>
                <a:rPr cap="all" dirty="0" err="1">
                  <a:solidFill>
                    <a:schemeClr val="accent1"/>
                  </a:solidFill>
                </a:rPr>
                <a:t>kapsamdakİ</a:t>
              </a:r>
              <a:r>
                <a:rPr cap="all" dirty="0">
                  <a:solidFill>
                    <a:schemeClr val="accent1"/>
                  </a:solidFill>
                </a:rPr>
                <a:t> </a:t>
              </a:r>
              <a:r>
                <a:rPr cap="all" dirty="0" err="1">
                  <a:solidFill>
                    <a:schemeClr val="accent1"/>
                  </a:solidFill>
                </a:rPr>
                <a:t>düzenleyİCİ</a:t>
              </a:r>
              <a:r>
                <a:rPr cap="all" dirty="0">
                  <a:solidFill>
                    <a:schemeClr val="accent1"/>
                  </a:solidFill>
                </a:rPr>
                <a:t> </a:t>
              </a:r>
              <a:r>
                <a:rPr cap="all" dirty="0" err="1">
                  <a:solidFill>
                    <a:schemeClr val="accent1"/>
                  </a:solidFill>
                </a:rPr>
                <a:t>regülasyonlara</a:t>
              </a:r>
              <a:r>
                <a:rPr cap="all" dirty="0">
                  <a:solidFill>
                    <a:schemeClr val="accent1"/>
                  </a:solidFill>
                </a:rPr>
                <a:t> </a:t>
              </a:r>
              <a:r>
                <a:rPr cap="all" dirty="0" err="1">
                  <a:solidFill>
                    <a:schemeClr val="accent1"/>
                  </a:solidFill>
                </a:rPr>
                <a:t>uygunluk</a:t>
              </a:r>
              <a:r>
                <a:rPr cap="all" dirty="0">
                  <a:solidFill>
                    <a:schemeClr val="accent1"/>
                  </a:solidFill>
                </a:rPr>
                <a:t> </a:t>
              </a:r>
              <a:r>
                <a:rPr cap="all" dirty="0" err="1">
                  <a:solidFill>
                    <a:schemeClr val="accent1"/>
                  </a:solidFill>
                </a:rPr>
                <a:t>gereklİLİKLERİ</a:t>
              </a:r>
              <a:r>
                <a:rPr dirty="0"/>
                <a:t> </a:t>
              </a:r>
              <a:r>
                <a:rPr dirty="0" err="1"/>
                <a:t>orantılı</a:t>
              </a:r>
              <a:r>
                <a:rPr dirty="0"/>
                <a:t> </a:t>
              </a:r>
              <a:r>
                <a:rPr dirty="0" err="1"/>
                <a:t>bir</a:t>
              </a:r>
              <a:r>
                <a:rPr dirty="0"/>
                <a:t> </a:t>
              </a:r>
              <a:r>
                <a:rPr dirty="0" err="1"/>
                <a:t>şekilde</a:t>
              </a:r>
              <a:r>
                <a:rPr dirty="0"/>
                <a:t> </a:t>
              </a:r>
              <a:r>
                <a:rPr dirty="0" err="1"/>
                <a:t>dikkate</a:t>
              </a:r>
              <a:r>
                <a:rPr dirty="0"/>
                <a:t> </a:t>
              </a:r>
              <a:r>
                <a:rPr dirty="0" err="1"/>
                <a:t>alınmalıdır</a:t>
              </a:r>
              <a:r>
                <a:rPr dirty="0"/>
                <a:t>. </a:t>
              </a:r>
            </a:p>
            <a:p>
              <a:pPr algn="l">
                <a:defRPr sz="6000" b="1">
                  <a:ln w="12700" cap="flat">
                    <a:solidFill>
                      <a:srgbClr val="000000"/>
                    </a:solidFill>
                    <a:prstDash val="solid"/>
                    <a:miter lim="400000"/>
                  </a:ln>
                </a:defRPr>
              </a:pPr>
              <a:endParaRPr dirty="0"/>
            </a:p>
            <a:p>
              <a:pPr algn="l">
                <a:defRPr sz="6000" b="1">
                  <a:ln w="12700" cap="flat">
                    <a:solidFill>
                      <a:srgbClr val="000000"/>
                    </a:solidFill>
                    <a:prstDash val="solid"/>
                    <a:miter lim="400000"/>
                  </a:ln>
                </a:defRPr>
              </a:pPr>
              <a:endParaRPr dirty="0"/>
            </a:p>
            <a:p>
              <a:pPr algn="l">
                <a:defRPr sz="6000" b="1">
                  <a:ln w="12700" cap="flat">
                    <a:solidFill>
                      <a:srgbClr val="000000"/>
                    </a:solidFill>
                    <a:prstDash val="solid"/>
                    <a:miter lim="400000"/>
                  </a:ln>
                </a:defRPr>
              </a:pPr>
              <a:r>
                <a:rPr dirty="0" err="1"/>
                <a:t>Tedarikçinin</a:t>
              </a:r>
              <a:r>
                <a:rPr dirty="0"/>
                <a:t> </a:t>
              </a:r>
              <a:r>
                <a:rPr dirty="0" err="1">
                  <a:solidFill>
                    <a:schemeClr val="accent1"/>
                  </a:solidFill>
                  <a:effectLst>
                    <a:outerShdw blurRad="12700" dist="63500" dir="18900000" rotWithShape="0">
                      <a:srgbClr val="000000"/>
                    </a:outerShdw>
                  </a:effectLst>
                </a:rPr>
                <a:t>seçilmesi</a:t>
              </a:r>
              <a:r>
                <a:rPr dirty="0">
                  <a:solidFill>
                    <a:schemeClr val="accent1"/>
                  </a:solidFill>
                  <a:effectLst>
                    <a:outerShdw blurRad="12700" dist="63500" dir="18900000" rotWithShape="0">
                      <a:srgbClr val="000000"/>
                    </a:outerShdw>
                  </a:effectLst>
                </a:rPr>
                <a:t>, </a:t>
              </a:r>
              <a:r>
                <a:rPr dirty="0" err="1">
                  <a:solidFill>
                    <a:schemeClr val="accent1"/>
                  </a:solidFill>
                  <a:effectLst>
                    <a:outerShdw blurRad="12700" dist="63500" dir="18900000" rotWithShape="0">
                      <a:srgbClr val="000000"/>
                    </a:outerShdw>
                  </a:effectLst>
                </a:rPr>
                <a:t>izlenmesi</a:t>
              </a:r>
              <a:r>
                <a:rPr dirty="0"/>
                <a:t> ve </a:t>
              </a:r>
              <a:r>
                <a:rPr dirty="0" err="1">
                  <a:solidFill>
                    <a:schemeClr val="accent1"/>
                  </a:solidFill>
                  <a:effectLst>
                    <a:outerShdw blurRad="12700" dist="63500" dir="18900000" rotWithShape="0">
                      <a:srgbClr val="000000"/>
                    </a:outerShdw>
                  </a:effectLst>
                </a:rPr>
                <a:t>yetkinliğinin</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effectLst>
                    <a:outerShdw blurRad="12700" dist="63500" dir="18900000" rotWithShape="0">
                      <a:srgbClr val="000000"/>
                    </a:outerShdw>
                  </a:effectLst>
                </a:rPr>
                <a:t>performansının</a:t>
              </a:r>
              <a:r>
                <a:rPr dirty="0">
                  <a:solidFill>
                    <a:schemeClr val="accent1"/>
                  </a:solidFill>
                  <a:effectLst>
                    <a:outerShdw blurRad="12700" dist="63500" dir="18900000" rotWithShape="0">
                      <a:srgbClr val="000000"/>
                    </a:outerShdw>
                  </a:effectLst>
                </a:rPr>
                <a:t> </a:t>
              </a:r>
              <a:r>
                <a:rPr dirty="0" err="1">
                  <a:solidFill>
                    <a:schemeClr val="accent1"/>
                  </a:solidFill>
                  <a:effectLst>
                    <a:outerShdw blurRad="12700" dist="63500" dir="18900000" rotWithShape="0">
                      <a:srgbClr val="000000"/>
                    </a:outerShdw>
                  </a:effectLst>
                </a:rPr>
                <a:t>yeniden</a:t>
              </a:r>
              <a:r>
                <a:rPr dirty="0">
                  <a:solidFill>
                    <a:schemeClr val="accent1"/>
                  </a:solidFill>
                  <a:effectLst>
                    <a:outerShdw blurRad="12700" dist="63500" dir="18900000" rotWithShape="0">
                      <a:srgbClr val="000000"/>
                    </a:outerShdw>
                  </a:effectLst>
                </a:rPr>
                <a:t> </a:t>
              </a:r>
              <a:r>
                <a:rPr dirty="0" err="1">
                  <a:solidFill>
                    <a:schemeClr val="accent1"/>
                  </a:solidFill>
                  <a:effectLst>
                    <a:outerShdw blurRad="12700" dist="63500" dir="18900000" rotWithShape="0">
                      <a:srgbClr val="000000"/>
                    </a:outerShdw>
                  </a:effectLst>
                </a:rPr>
                <a:t>değerlendirilmesi</a:t>
              </a:r>
              <a:r>
                <a:rPr dirty="0">
                  <a:solidFill>
                    <a:schemeClr val="accent1"/>
                  </a:solidFill>
                  <a:effectLst>
                    <a:outerShdw blurRad="12700" dist="63500" dir="18900000" rotWithShape="0">
                      <a:srgbClr val="000000"/>
                    </a:outerShdw>
                  </a:effectLst>
                </a:rPr>
                <a:t> </a:t>
              </a:r>
              <a:r>
                <a:rPr dirty="0" err="1">
                  <a:solidFill>
                    <a:schemeClr val="accent1"/>
                  </a:solidFill>
                  <a:effectLst>
                    <a:outerShdw blurRad="12700" dist="63500" dir="18900000" rotWithShape="0">
                      <a:srgbClr val="000000"/>
                    </a:outerShdw>
                  </a:effectLst>
                </a:rPr>
                <a:t>süreçlerinin</a:t>
              </a:r>
              <a:r>
                <a:rPr dirty="0">
                  <a:solidFill>
                    <a:schemeClr val="accent1"/>
                  </a:solidFill>
                </a:rPr>
                <a:t> </a:t>
              </a:r>
              <a:r>
                <a:rPr dirty="0"/>
                <a:t>ve </a:t>
              </a:r>
              <a:r>
                <a:rPr dirty="0" err="1">
                  <a:solidFill>
                    <a:schemeClr val="accent1"/>
                  </a:solidFill>
                </a:rPr>
                <a:t>bu</a:t>
              </a:r>
              <a:r>
                <a:rPr dirty="0">
                  <a:solidFill>
                    <a:schemeClr val="accent1"/>
                  </a:solidFill>
                </a:rPr>
                <a:t> </a:t>
              </a:r>
              <a:r>
                <a:rPr dirty="0" err="1">
                  <a:solidFill>
                    <a:schemeClr val="accent1"/>
                  </a:solidFill>
                </a:rPr>
                <a:t>çalışmaların</a:t>
              </a:r>
              <a:r>
                <a:rPr dirty="0">
                  <a:solidFill>
                    <a:schemeClr val="accent1"/>
                  </a:solidFill>
                </a:rPr>
                <a:t> </a:t>
              </a:r>
              <a:r>
                <a:rPr dirty="0" err="1">
                  <a:solidFill>
                    <a:schemeClr val="accent1"/>
                  </a:solidFill>
                </a:rPr>
                <a:t>sonucunda</a:t>
              </a:r>
              <a:r>
                <a:rPr dirty="0">
                  <a:solidFill>
                    <a:schemeClr val="accent1"/>
                  </a:solidFill>
                </a:rPr>
                <a:t> </a:t>
              </a:r>
              <a:r>
                <a:rPr dirty="0" err="1">
                  <a:solidFill>
                    <a:schemeClr val="accent1"/>
                  </a:solidFill>
                  <a:effectLst>
                    <a:outerShdw blurRad="12700" dist="63500" dir="18900000" rotWithShape="0">
                      <a:srgbClr val="000000"/>
                    </a:outerShdw>
                  </a:effectLst>
                </a:rPr>
                <a:t>gerekli</a:t>
              </a:r>
              <a:r>
                <a:rPr dirty="0">
                  <a:solidFill>
                    <a:schemeClr val="accent1"/>
                  </a:solidFill>
                  <a:effectLst>
                    <a:outerShdw blurRad="12700" dist="63500" dir="18900000" rotWithShape="0">
                      <a:srgbClr val="000000"/>
                    </a:outerShdw>
                  </a:effectLst>
                </a:rPr>
                <a:t> </a:t>
              </a:r>
              <a:r>
                <a:rPr dirty="0" err="1">
                  <a:solidFill>
                    <a:schemeClr val="accent1"/>
                  </a:solidFill>
                  <a:effectLst>
                    <a:outerShdw blurRad="12700" dist="63500" dir="18900000" rotWithShape="0">
                      <a:srgbClr val="000000"/>
                    </a:outerShdw>
                  </a:effectLst>
                </a:rPr>
                <a:t>görülen</a:t>
              </a:r>
              <a:r>
                <a:rPr dirty="0">
                  <a:solidFill>
                    <a:schemeClr val="accent1"/>
                  </a:solidFill>
                  <a:effectLst>
                    <a:outerShdw blurRad="12700" dist="63500" dir="18900000" rotWithShape="0">
                      <a:srgbClr val="000000"/>
                    </a:outerShdw>
                  </a:effectLst>
                </a:rPr>
                <a:t> </a:t>
              </a:r>
              <a:r>
                <a:rPr dirty="0" err="1">
                  <a:solidFill>
                    <a:schemeClr val="accent1"/>
                  </a:solidFill>
                  <a:effectLst>
                    <a:outerShdw blurRad="12700" dist="63500" dir="18900000" rotWithShape="0">
                      <a:srgbClr val="000000"/>
                    </a:outerShdw>
                  </a:effectLst>
                </a:rPr>
                <a:t>eylemlerin</a:t>
              </a:r>
              <a:r>
                <a:rPr dirty="0">
                  <a:solidFill>
                    <a:schemeClr val="accent1"/>
                  </a:solidFill>
                </a:rPr>
                <a:t> </a:t>
              </a:r>
              <a:r>
                <a:rPr u="sng" cap="all" dirty="0" err="1">
                  <a:solidFill>
                    <a:schemeClr val="accent1"/>
                  </a:solidFill>
                </a:rPr>
                <a:t>kayıtları</a:t>
              </a:r>
              <a:r>
                <a:rPr u="sng" cap="all" dirty="0">
                  <a:solidFill>
                    <a:schemeClr val="accent1"/>
                  </a:solidFill>
                </a:rPr>
                <a:t> BELGELENMELİDİR</a:t>
              </a:r>
              <a:r>
                <a:rPr dirty="0"/>
                <a:t> (4.2.5’e </a:t>
              </a:r>
              <a:r>
                <a:rPr dirty="0" err="1"/>
                <a:t>bakınız</a:t>
              </a:r>
              <a:r>
                <a:rPr dirty="0"/>
                <a:t>).</a:t>
              </a:r>
            </a:p>
          </p:txBody>
        </p:sp>
        <p:pic>
          <p:nvPicPr>
            <p:cNvPr id="511" name="ISO 13485:2016 — 5. MADDE — Yönetimin sorumluluğu… ISO 13485:2016 — 5. MADDE — Yönetimin sorumluluğu 7.4 Satınalma 7.4.1 Satınalma süreci (devamı)  Satın alma gerekliliklerinin karşılanmaması tedarikçi ile değerlendirilirken satın alınan ürünün rİskİ ve " descr="ISO 13485:2016 — 5. MADDE — Yönetimin sorumluluğu… ISO 13485:2016 — 5. MADDE — Yönetimin sorumluluğu 7.4 Satınalma 7.4.1 Satınalma süreci (devamı)  Satın alma gerekliliklerinin karşılanmaması tedarikçi ile değerlendirilirken satın alınan ürünün rİskİ ve  kapsamdakİ düzenleyİCİ regülasyonlara uygunluk gereklİLİKLERİ orantılı bir şekilde dikkate alınmalıdır. Tedarikçinin seçilmesi, izlenmesi ve yetkinliğinin ya da performansının yeniden değerlendirilmesi süreçlerinin ve bu çalışmaların sonucunda gerekli görülen eylemlerin kayıtları BELGELENMELİDİR (4.2.5’e bakınız)."/>
            <p:cNvPicPr>
              <a:picLocks/>
            </p:cNvPicPr>
            <p:nvPr/>
          </p:nvPicPr>
          <p:blipFill>
            <a:blip r:embed="rId2"/>
            <a:stretch>
              <a:fillRect/>
            </a:stretch>
          </p:blipFill>
          <p:spPr>
            <a:xfrm>
              <a:off x="-576943" y="-197681"/>
              <a:ext cx="24864800" cy="13743949"/>
            </a:xfrm>
            <a:prstGeom prst="rect">
              <a:avLst/>
            </a:prstGeom>
            <a:effectLst/>
          </p:spPr>
        </p:pic>
      </p:gr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MDR - ISO 13485:2016 BÜTÜNLEŞMESİ"/>
          <p:cNvSpPr txBox="1">
            <a:spLocks noGrp="1"/>
          </p:cNvSpPr>
          <p:nvPr>
            <p:ph type="title"/>
          </p:nvPr>
        </p:nvSpPr>
        <p:spPr>
          <a:prstGeom prst="rect">
            <a:avLst/>
          </a:prstGeom>
        </p:spPr>
        <p:txBody>
          <a:bodyPr/>
          <a:lstStyle/>
          <a:p>
            <a:r>
              <a:t>MDR - ISO 13485:2016 BÜTÜNLEŞMESİ</a:t>
            </a:r>
          </a:p>
        </p:txBody>
      </p:sp>
      <p:sp>
        <p:nvSpPr>
          <p:cNvPr id="516" name="‘EU 2017/745 - 10 (e) RİSK YÖNETİM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lvl="1" indent="457200" defTabSz="825500">
              <a:lnSpc>
                <a:spcPct val="100000"/>
              </a:lnSpc>
              <a:spcBef>
                <a:spcPts val="0"/>
              </a:spcBef>
              <a:buSzTx/>
              <a:buNone/>
              <a:defRPr sz="5500" b="1">
                <a:solidFill>
                  <a:schemeClr val="accent1"/>
                </a:solidFill>
              </a:defRPr>
            </a:pPr>
            <a:r>
              <a:t>‘EU 2017/745 - 10 (e) </a:t>
            </a:r>
            <a:r>
              <a:rPr u="sng">
                <a:ln w="12700" cap="flat">
                  <a:solidFill>
                    <a:srgbClr val="000000"/>
                  </a:solidFill>
                  <a:prstDash val="solid"/>
                  <a:miter lim="400000"/>
                </a:ln>
                <a:effectLst>
                  <a:outerShdw blurRad="12700" dist="63500" dir="18900000" rotWithShape="0">
                    <a:srgbClr val="000000"/>
                  </a:outerShdw>
                </a:effectLst>
              </a:rPr>
              <a:t>RİSK YÖNETİMİ</a:t>
            </a:r>
            <a:r>
              <a:rPr>
                <a:effectLst>
                  <a:outerShdw blurRad="12700" dist="63500" dir="18900000" rotWithShape="0">
                    <a:srgbClr val="000000"/>
                  </a:outerShdw>
                </a:effectLst>
              </a:rPr>
              <a:t>.</a:t>
            </a:r>
          </a:p>
        </p:txBody>
      </p:sp>
      <p:sp>
        <p:nvSpPr>
          <p:cNvPr id="517"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85215" indent="-585215" defTabSz="2340805">
              <a:spcBef>
                <a:spcPts val="4300"/>
              </a:spcBef>
              <a:defRPr sz="4608" b="1">
                <a:solidFill>
                  <a:schemeClr val="accent6">
                    <a:satOff val="-16844"/>
                    <a:lumOff val="-30747"/>
                  </a:schemeClr>
                </a:solidFill>
              </a:defRPr>
            </a:pPr>
            <a:r>
              <a:t>MDR, Article 10 General obligations of manufacturers (Clause 9, </a:t>
            </a:r>
            <a:r>
              <a:rPr i="1" u="sng"/>
              <a:t>continued</a:t>
            </a:r>
            <a:r>
              <a:t>)</a:t>
            </a:r>
            <a:endParaRPr b="0"/>
          </a:p>
          <a:p>
            <a:pPr marL="1170431" lvl="1" indent="-585215" defTabSz="2340805">
              <a:spcBef>
                <a:spcPts val="4300"/>
              </a:spcBef>
              <a:defRPr sz="4608" b="1">
                <a:solidFill>
                  <a:srgbClr val="5E5E5E"/>
                </a:solidFill>
              </a:defRPr>
            </a:pPr>
            <a:r>
              <a:rPr b="0"/>
              <a:t>‘‘</a:t>
            </a:r>
            <a:r>
              <a:t>The quality management system shall address at least the following aspects:</a:t>
            </a:r>
            <a:endParaRPr>
              <a:solidFill>
                <a:srgbClr val="000000"/>
              </a:solidFill>
            </a:endParaRPr>
          </a:p>
          <a:p>
            <a:pPr marL="1755647" lvl="2" indent="-585215" defTabSz="2340805">
              <a:spcBef>
                <a:spcPts val="4300"/>
              </a:spcBef>
              <a:defRPr sz="4608" b="1">
                <a:solidFill>
                  <a:srgbClr val="5E5E5E"/>
                </a:solidFill>
              </a:defRPr>
            </a:pPr>
            <a:r>
              <a:t>(e) </a:t>
            </a:r>
            <a:r>
              <a:rPr>
                <a:ln w="12700" cap="flat">
                  <a:solidFill>
                    <a:srgbClr val="000000"/>
                  </a:solidFill>
                  <a:prstDash val="solid"/>
                  <a:miter lim="400000"/>
                </a:ln>
                <a:solidFill>
                  <a:schemeClr val="accent1"/>
                </a:solidFill>
              </a:rPr>
              <a:t> </a:t>
            </a:r>
            <a:r>
              <a:rPr u="sng" cap="all">
                <a:ln w="12700" cap="flat">
                  <a:solidFill>
                    <a:srgbClr val="000000"/>
                  </a:solidFill>
                  <a:prstDash val="solid"/>
                  <a:miter lim="400000"/>
                </a:ln>
                <a:solidFill>
                  <a:schemeClr val="accent1"/>
                </a:solidFill>
              </a:rPr>
              <a:t>risk management</a:t>
            </a:r>
            <a:r>
              <a:t> as set out in in </a:t>
            </a:r>
            <a:r>
              <a:rPr u="sng"/>
              <a:t>Section 3 of Annex I</a:t>
            </a:r>
            <a:r>
              <a:t>;’’ </a:t>
            </a:r>
          </a:p>
        </p:txBody>
      </p:sp>
      <p:grpSp>
        <p:nvGrpSpPr>
          <p:cNvPr id="520" name="TCY, 10. Madde — Üreticilerin Genel Yükümlülükleri (9. Bent, devamı)…"/>
          <p:cNvGrpSpPr/>
          <p:nvPr/>
        </p:nvGrpSpPr>
        <p:grpSpPr>
          <a:xfrm>
            <a:off x="1026894" y="8345405"/>
            <a:ext cx="22330212" cy="3254729"/>
            <a:chOff x="0" y="0"/>
            <a:chExt cx="22330210" cy="3254728"/>
          </a:xfrm>
        </p:grpSpPr>
        <p:sp>
          <p:nvSpPr>
            <p:cNvPr id="519" name="TCY, 10. Madde — Üreticilerin Genel Yükümlülükleri (9. Bent, devamı)…"/>
            <p:cNvSpPr txBox="1"/>
            <p:nvPr/>
          </p:nvSpPr>
          <p:spPr>
            <a:xfrm>
              <a:off x="179605" y="179605"/>
              <a:ext cx="21971001" cy="2895519"/>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3504" indent="-603504" algn="l" defTabSz="2413955">
                <a:lnSpc>
                  <a:spcPct val="90000"/>
                </a:lnSpc>
                <a:spcBef>
                  <a:spcPts val="4400"/>
                </a:spcBef>
                <a:buSzPct val="123000"/>
                <a:buChar char="•"/>
                <a:defRPr sz="4752" b="1">
                  <a:solidFill>
                    <a:schemeClr val="accent6">
                      <a:satOff val="-16844"/>
                      <a:lumOff val="-30747"/>
                    </a:schemeClr>
                  </a:solidFill>
                </a:defRPr>
              </a:pPr>
              <a:r>
                <a:t>TCY, 10. Madde — Üreticilerin Genel Yükümlülükleri (9. Bent, </a:t>
              </a:r>
              <a:r>
                <a:rPr i="1" u="sng"/>
                <a:t>devamı</a:t>
              </a:r>
              <a:r>
                <a:t>)</a:t>
              </a:r>
              <a:endParaRPr b="0"/>
            </a:p>
            <a:p>
              <a:pPr marL="603504" indent="-603504" algn="l" defTabSz="2413955">
                <a:lnSpc>
                  <a:spcPct val="90000"/>
                </a:lnSpc>
                <a:spcBef>
                  <a:spcPts val="4400"/>
                </a:spcBef>
                <a:buSzPct val="123000"/>
                <a:buChar char="•"/>
                <a:defRPr sz="4752" b="1"/>
              </a:pPr>
              <a:r>
                <a:t>‘‘d) Ek I’in 3 numaralı maddesinde belirtildiği şekilde </a:t>
              </a:r>
              <a:r>
                <a:rPr u="sng" cap="all">
                  <a:ln w="12700" cap="flat">
                    <a:solidFill>
                      <a:srgbClr val="000000"/>
                    </a:solidFill>
                    <a:prstDash val="solid"/>
                    <a:miter lim="400000"/>
                  </a:ln>
                  <a:solidFill>
                    <a:schemeClr val="accent1"/>
                  </a:solidFill>
                </a:rPr>
                <a:t>rİsk yönetİmİne</a:t>
              </a:r>
              <a:r>
                <a:rPr u="sng">
                  <a:ln w="12700" cap="flat">
                    <a:solidFill>
                      <a:srgbClr val="000000"/>
                    </a:solidFill>
                    <a:prstDash val="solid"/>
                    <a:miter lim="400000"/>
                  </a:ln>
                  <a:solidFill>
                    <a:schemeClr val="accent1"/>
                  </a:solidFill>
                </a:rPr>
                <a:t>,</a:t>
              </a:r>
              <a:r>
                <a:t>’’ </a:t>
              </a:r>
            </a:p>
          </p:txBody>
        </p:sp>
        <p:pic>
          <p:nvPicPr>
            <p:cNvPr id="518" name="TCY, 10. Madde — Üreticilerin Genel Yükümlülükleri (9. Bent, devamı)… TCY, 10. Madde — Üreticilerin Genel Yükümlülükleri (9. Bent, devamı)‘‘d) Ek I’in 3 numaralı maddesinde belirtildiği şekilde rİsk yönetİmİne,’’ " descr="TCY, 10. Madde — Üreticilerin Genel Yükümlülükleri (9. Bent, devamı)… TCY, 10. Madde — Üreticilerin Genel Yükümlülükleri (9. Bent, devamı)‘‘d) Ek I’in 3 numaralı maddesinde belirtildiği şekilde rİsk yönetİmİne,’’ "/>
            <p:cNvPicPr>
              <a:picLocks/>
            </p:cNvPicPr>
            <p:nvPr/>
          </p:nvPicPr>
          <p:blipFill>
            <a:blip r:embed="rId2"/>
            <a:stretch>
              <a:fillRect/>
            </a:stretch>
          </p:blipFill>
          <p:spPr>
            <a:xfrm>
              <a:off x="-1" y="0"/>
              <a:ext cx="22330212" cy="3254729"/>
            </a:xfrm>
            <a:prstGeom prst="rect">
              <a:avLst/>
            </a:prstGeom>
            <a:effectLst/>
          </p:spPr>
        </p:pic>
      </p:grpSp>
      <p:grpSp>
        <p:nvGrpSpPr>
          <p:cNvPr id="523" name="MDR’a uygunluk için değerlendir ve düzenle."/>
          <p:cNvGrpSpPr/>
          <p:nvPr/>
        </p:nvGrpSpPr>
        <p:grpSpPr>
          <a:xfrm>
            <a:off x="1022718" y="11874758"/>
            <a:ext cx="14973673" cy="1533487"/>
            <a:chOff x="0" y="0"/>
            <a:chExt cx="14973672" cy="1533485"/>
          </a:xfrm>
        </p:grpSpPr>
        <p:sp>
          <p:nvSpPr>
            <p:cNvPr id="522" name="MDR’a uygunluk için değerlendir ve düzenle."/>
            <p:cNvSpPr txBox="1"/>
            <p:nvPr/>
          </p:nvSpPr>
          <p:spPr>
            <a:xfrm>
              <a:off x="179605" y="179605"/>
              <a:ext cx="14614462" cy="1174276"/>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521"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4973673" cy="1533486"/>
            </a:xfrm>
            <a:prstGeom prst="rect">
              <a:avLst/>
            </a:prstGeom>
            <a:effectLst/>
          </p:spPr>
        </p:pic>
      </p:grpSp>
      <p:grpSp>
        <p:nvGrpSpPr>
          <p:cNvPr id="526" name="ISO 13485:2016 — 7.1. MADDE"/>
          <p:cNvGrpSpPr/>
          <p:nvPr/>
        </p:nvGrpSpPr>
        <p:grpSpPr>
          <a:xfrm>
            <a:off x="15873926" y="11937674"/>
            <a:ext cx="7850749" cy="1407655"/>
            <a:chOff x="0" y="0"/>
            <a:chExt cx="7850747" cy="1407653"/>
          </a:xfrm>
        </p:grpSpPr>
        <p:sp>
          <p:nvSpPr>
            <p:cNvPr id="525" name="ISO 13485:2016 — 7.1. MADDE"/>
            <p:cNvSpPr txBox="1"/>
            <p:nvPr/>
          </p:nvSpPr>
          <p:spPr>
            <a:xfrm>
              <a:off x="215525" y="215526"/>
              <a:ext cx="7419697" cy="97660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8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7.1. MADDE</a:t>
              </a:r>
            </a:p>
          </p:txBody>
        </p:sp>
        <p:pic>
          <p:nvPicPr>
            <p:cNvPr id="524" name="ISO 13485:2016 — 7.1. MADDE ISO 13485:2016 — 7.1. MADDE" descr="ISO 13485:2016 — 7.1. MADDE ISO 13485:2016 — 7.1. MADDE"/>
            <p:cNvPicPr>
              <a:picLocks/>
            </p:cNvPicPr>
            <p:nvPr/>
          </p:nvPicPr>
          <p:blipFill>
            <a:blip r:embed="rId4"/>
            <a:stretch>
              <a:fillRect/>
            </a:stretch>
          </p:blipFill>
          <p:spPr>
            <a:xfrm>
              <a:off x="-1" y="0"/>
              <a:ext cx="7850749" cy="1407654"/>
            </a:xfrm>
            <a:prstGeom prst="rect">
              <a:avLst/>
            </a:prstGeom>
            <a:effectLst/>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edical Device Directive (MDD) consisted of three directives that regulate the safety and marketing of medical devices in Europe and came into effect in the 1990s.…"/>
          <p:cNvSpPr txBox="1">
            <a:spLocks noGrp="1"/>
          </p:cNvSpPr>
          <p:nvPr>
            <p:ph type="title"/>
          </p:nvPr>
        </p:nvSpPr>
        <p:spPr>
          <a:xfrm>
            <a:off x="292794" y="5741193"/>
            <a:ext cx="23798412" cy="7249717"/>
          </a:xfrm>
          <a:prstGeom prst="rect">
            <a:avLst/>
          </a:prstGeom>
          <a:ln w="9525">
            <a:round/>
          </a:ln>
        </p:spPr>
        <p:txBody>
          <a:bodyPr/>
          <a:lstStyle/>
          <a:p>
            <a:pPr marL="1036955" marR="1494155" indent="-1036955" defTabSz="457200">
              <a:lnSpc>
                <a:spcPct val="100000"/>
              </a:lnSpc>
              <a:spcBef>
                <a:spcPts val="1600"/>
              </a:spcBef>
              <a:defRPr sz="4300" b="1" u="sng" spc="0">
                <a:solidFill>
                  <a:srgbClr val="001871"/>
                </a:solidFill>
                <a:uFill>
                  <a:solidFill>
                    <a:srgbClr val="001871"/>
                  </a:solidFill>
                </a:uFill>
                <a:latin typeface="Helvetica"/>
                <a:ea typeface="Helvetica"/>
                <a:cs typeface="Helvetica"/>
                <a:sym typeface="Helvetica"/>
              </a:defRPr>
            </a:pPr>
            <a:r>
              <a:rPr>
                <a:solidFill>
                  <a:srgbClr val="D5D5D5"/>
                </a:solidFill>
              </a:rPr>
              <a:t>Medical Device Directive (MDD) consisted of three directives that regulate the safety and marketing of medical devices in Europe and came into effect in the 1990s. </a:t>
            </a:r>
          </a:p>
          <a:p>
            <a:pPr marL="1036955" marR="1494155" indent="-1036955" defTabSz="457200">
              <a:lnSpc>
                <a:spcPct val="100000"/>
              </a:lnSpc>
              <a:spcBef>
                <a:spcPts val="1600"/>
              </a:spcBef>
              <a:defRPr sz="4300" b="1" u="sng" spc="0">
                <a:solidFill>
                  <a:srgbClr val="001871"/>
                </a:solidFill>
                <a:uFill>
                  <a:solidFill>
                    <a:srgbClr val="001871"/>
                  </a:solidFill>
                </a:uFill>
                <a:latin typeface="Helvetica"/>
                <a:ea typeface="Helvetica"/>
                <a:cs typeface="Helvetica"/>
                <a:sym typeface="Helvetica"/>
              </a:defRPr>
            </a:pPr>
            <a:r>
              <a:rPr>
                <a:solidFill>
                  <a:srgbClr val="D5D5D5"/>
                </a:solidFill>
              </a:rPr>
              <a:t>The three directives are the:</a:t>
            </a:r>
          </a:p>
          <a:p>
            <a:pPr marL="1036955" marR="1494155" indent="-1036955" defTabSz="457200">
              <a:lnSpc>
                <a:spcPct val="100000"/>
              </a:lnSpc>
              <a:spcBef>
                <a:spcPts val="1600"/>
              </a:spcBef>
              <a:defRPr sz="4300" b="1" u="sng" spc="0">
                <a:solidFill>
                  <a:srgbClr val="001871"/>
                </a:solidFill>
                <a:uFill>
                  <a:solidFill>
                    <a:srgbClr val="001871"/>
                  </a:solidFill>
                </a:uFill>
                <a:latin typeface="Helvetica"/>
                <a:ea typeface="Helvetica"/>
                <a:cs typeface="Helvetica"/>
                <a:sym typeface="Helvetica"/>
              </a:defRPr>
            </a:pPr>
            <a:r>
              <a:rPr>
                <a:solidFill>
                  <a:srgbClr val="D5D5D5"/>
                </a:solidFill>
              </a:rPr>
              <a:t>● </a:t>
            </a:r>
            <a:r>
              <a:rPr>
                <a:solidFill>
                  <a:srgbClr val="929292"/>
                </a:solidFill>
              </a:rPr>
              <a:t>Active Implantable Medical Device Directive (AIMDD 90/385/EE);</a:t>
            </a:r>
            <a:endParaRPr>
              <a:solidFill>
                <a:srgbClr val="929292"/>
              </a:solidFill>
              <a:uFill>
                <a:solidFill>
                  <a:srgbClr val="376FAA"/>
                </a:solidFill>
              </a:uFill>
            </a:endParaRPr>
          </a:p>
          <a:p>
            <a:pPr marL="1036955" marR="1494155" indent="-1036955" defTabSz="457200">
              <a:lnSpc>
                <a:spcPct val="100000"/>
              </a:lnSpc>
              <a:spcBef>
                <a:spcPts val="1600"/>
              </a:spcBef>
              <a:defRPr sz="4300" b="1" u="sng" spc="0">
                <a:solidFill>
                  <a:srgbClr val="929292"/>
                </a:solidFill>
                <a:uFill>
                  <a:solidFill>
                    <a:srgbClr val="001871"/>
                  </a:solidFill>
                </a:uFill>
                <a:latin typeface="Helvetica"/>
                <a:ea typeface="Helvetica"/>
                <a:cs typeface="Helvetica"/>
                <a:sym typeface="Helvetica"/>
              </a:defRPr>
            </a:pPr>
            <a:r>
              <a:rPr>
                <a:solidFill>
                  <a:srgbClr val="D5D5D5"/>
                </a:solidFill>
              </a:rPr>
              <a:t>● </a:t>
            </a:r>
            <a:r>
              <a:t>Medical Device Directive (MDD 93/42/EEC);</a:t>
            </a:r>
          </a:p>
          <a:p>
            <a:pPr marL="1036955" marR="1494155" indent="-1036955" defTabSz="457200">
              <a:lnSpc>
                <a:spcPct val="100000"/>
              </a:lnSpc>
              <a:spcBef>
                <a:spcPts val="1600"/>
              </a:spcBef>
              <a:defRPr sz="4300" b="1" u="sng" spc="0">
                <a:solidFill>
                  <a:srgbClr val="929292"/>
                </a:solidFill>
                <a:uFill>
                  <a:solidFill>
                    <a:srgbClr val="001871"/>
                  </a:solidFill>
                </a:uFill>
                <a:latin typeface="Helvetica"/>
                <a:ea typeface="Helvetica"/>
                <a:cs typeface="Helvetica"/>
                <a:sym typeface="Helvetica"/>
              </a:defRPr>
            </a:pPr>
            <a:r>
              <a:rPr>
                <a:solidFill>
                  <a:srgbClr val="D5D5D5"/>
                </a:solidFill>
              </a:rPr>
              <a:t>● </a:t>
            </a:r>
            <a:r>
              <a:t>In Vitro Diagnostic Medical Device Directive (IVDMDD 98/79/EC).</a:t>
            </a:r>
          </a:p>
          <a:p>
            <a:pPr marL="1036955" marR="1494155" indent="-1036955" defTabSz="457200">
              <a:lnSpc>
                <a:spcPct val="100000"/>
              </a:lnSpc>
              <a:spcBef>
                <a:spcPts val="1600"/>
              </a:spcBef>
              <a:defRPr sz="4300" b="1" spc="0">
                <a:solidFill>
                  <a:srgbClr val="001871"/>
                </a:solidFill>
                <a:uFill>
                  <a:solidFill>
                    <a:srgbClr val="001871"/>
                  </a:solidFill>
                </a:uFill>
                <a:latin typeface="Helvetica"/>
                <a:ea typeface="Helvetica"/>
                <a:cs typeface="Helvetica"/>
                <a:sym typeface="Helvetica"/>
              </a:defRPr>
            </a:pPr>
            <a:r>
              <a:rPr>
                <a:solidFill>
                  <a:srgbClr val="D5D5D5"/>
                </a:solidFill>
              </a:rPr>
              <a:t>● (EU) 2017/745 (MDR)</a:t>
            </a:r>
          </a:p>
        </p:txBody>
      </p:sp>
      <p:grpSp>
        <p:nvGrpSpPr>
          <p:cNvPr id="175" name="Image"/>
          <p:cNvGrpSpPr/>
          <p:nvPr/>
        </p:nvGrpSpPr>
        <p:grpSpPr>
          <a:xfrm>
            <a:off x="6512979" y="728444"/>
            <a:ext cx="11358041" cy="4023197"/>
            <a:chOff x="0" y="0"/>
            <a:chExt cx="11358039" cy="4023195"/>
          </a:xfrm>
        </p:grpSpPr>
        <p:pic>
          <p:nvPicPr>
            <p:cNvPr id="174" name="Image" descr="Image"/>
            <p:cNvPicPr>
              <a:picLocks noChangeAspect="1"/>
            </p:cNvPicPr>
            <p:nvPr/>
          </p:nvPicPr>
          <p:blipFill>
            <a:blip r:embed="rId2"/>
            <a:stretch>
              <a:fillRect/>
            </a:stretch>
          </p:blipFill>
          <p:spPr>
            <a:xfrm>
              <a:off x="179605" y="179605"/>
              <a:ext cx="10998829" cy="3663986"/>
            </a:xfrm>
            <a:prstGeom prst="rect">
              <a:avLst/>
            </a:prstGeom>
            <a:ln>
              <a:noFill/>
            </a:ln>
            <a:effectLst/>
          </p:spPr>
        </p:pic>
        <p:pic>
          <p:nvPicPr>
            <p:cNvPr id="173" name="Image" descr="Image"/>
            <p:cNvPicPr>
              <a:picLocks/>
            </p:cNvPicPr>
            <p:nvPr/>
          </p:nvPicPr>
          <p:blipFill>
            <a:blip r:embed="rId3"/>
            <a:stretch>
              <a:fillRect/>
            </a:stretch>
          </p:blipFill>
          <p:spPr>
            <a:xfrm>
              <a:off x="-1" y="0"/>
              <a:ext cx="11358041" cy="4023196"/>
            </a:xfrm>
            <a:prstGeom prst="rect">
              <a:avLst/>
            </a:prstGeom>
            <a:effectLst/>
          </p:spPr>
        </p:pic>
      </p:gr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0" name="ISO 13485:2016…"/>
          <p:cNvGrpSpPr/>
          <p:nvPr/>
        </p:nvGrpSpPr>
        <p:grpSpPr>
          <a:xfrm>
            <a:off x="978741" y="-247686"/>
            <a:ext cx="22426517" cy="8811174"/>
            <a:chOff x="0" y="0"/>
            <a:chExt cx="22426516" cy="8811173"/>
          </a:xfrm>
        </p:grpSpPr>
        <p:sp>
          <p:nvSpPr>
            <p:cNvPr id="529" name="ISO 13485:2016…"/>
            <p:cNvSpPr txBox="1"/>
            <p:nvPr/>
          </p:nvSpPr>
          <p:spPr>
            <a:xfrm>
              <a:off x="215526" y="215526"/>
              <a:ext cx="21995464" cy="838012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defRPr sz="66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ISO 13485:2016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7.1, Ürün gerçekleştirmenin planlanması: </a:t>
              </a:r>
              <a:r>
                <a:rPr>
                  <a:solidFill>
                    <a:srgbClr val="5E5E5E"/>
                  </a:solidFill>
                </a:rPr>
                <a:t>… Kuruluş, ürün gerçekleştirmesinde </a:t>
              </a:r>
              <a:r>
                <a:rPr u="sng" cap="all">
                  <a:solidFill>
                    <a:schemeClr val="accent5">
                      <a:hueOff val="-152895"/>
                      <a:lumOff val="12368"/>
                    </a:schemeClr>
                  </a:solidFill>
                </a:rPr>
                <a:t>rİsk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cap="all">
                  <a:solidFill>
                    <a:schemeClr val="accent5">
                      <a:hueOff val="-152895"/>
                      <a:lumOff val="12368"/>
                    </a:schemeClr>
                  </a:solidFill>
                </a:rPr>
                <a:t>     </a:t>
              </a:r>
              <a:r>
                <a:rPr u="sng" cap="all">
                  <a:solidFill>
                    <a:schemeClr val="accent5">
                      <a:hueOff val="-152895"/>
                      <a:lumOff val="12368"/>
                    </a:schemeClr>
                  </a:solidFill>
                </a:rPr>
                <a:t>YÖNETİMİ</a:t>
              </a:r>
              <a:r>
                <a:rPr>
                  <a:solidFill>
                    <a:srgbClr val="5E5E5E"/>
                  </a:solidFill>
                </a:rPr>
                <a:t> için bir ya da daha fazla süreci belgelendirmelidir. </a:t>
              </a:r>
              <a:r>
                <a:rPr u="sng" cap="all">
                  <a:solidFill>
                    <a:schemeClr val="accent5">
                      <a:hueOff val="-152895"/>
                      <a:lumOff val="12368"/>
                    </a:schemeClr>
                  </a:solidFill>
                </a:rPr>
                <a:t>rİsk YÖNETİMİ</a:t>
              </a:r>
              <a:r>
                <a:rPr>
                  <a:solidFill>
                    <a:srgbClr val="5E5E5E"/>
                  </a:solidFill>
                </a:rPr>
                <a:t>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a:solidFill>
                    <a:srgbClr val="5E5E5E"/>
                  </a:solidFill>
                </a:rPr>
                <a:t>     çalışmalarının kayıtları saklanmalıdır</a:t>
              </a:r>
              <a:r>
                <a:t> (4.2.5’e bakınız).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4.2.5. 1. Paragraf: </a:t>
              </a:r>
              <a:r>
                <a:rPr>
                  <a:solidFill>
                    <a:srgbClr val="5E5E5E"/>
                  </a:solidFill>
                </a:rPr>
                <a:t>KYS’nin gerekliliklere uygun ve etkili bir şekilde çalıştırıldığının kanıtı olarak kayıtlar saklanmalıdır.</a:t>
              </a:r>
              <a:r>
                <a:t>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4.1.2 b: </a:t>
              </a:r>
              <a:r>
                <a:rPr>
                  <a:solidFill>
                    <a:srgbClr val="5E5E5E"/>
                  </a:solidFill>
                </a:rPr>
                <a:t>KYS için gerekli uygun süreçleri kontrol altında tutabilmek için </a:t>
              </a:r>
              <a:r>
                <a:rPr u="sng"/>
                <a:t>RİSK</a:t>
              </a:r>
              <a:r>
                <a:t>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a:t>
              </a:r>
              <a:r>
                <a:rPr u="sng"/>
                <a:t>TEMELLİ</a:t>
              </a:r>
              <a:r>
                <a:rPr>
                  <a:solidFill>
                    <a:srgbClr val="5E5E5E"/>
                  </a:solidFill>
                </a:rPr>
                <a:t> bir yaklaşım uygulanmalıdır.</a:t>
              </a:r>
              <a:endParaRPr b="0"/>
            </a:p>
          </p:txBody>
        </p:sp>
        <p:pic>
          <p:nvPicPr>
            <p:cNvPr id="528" name="ISO 13485:2016… ISO 13485:2016 — 7.1, Ürün gerçekleştirmenin planlanması: … Kuruluş, ürün gerçekleştirmesinde rİsk      YÖNETİMİ için bir ya da daha fazla süreci belgelendirmelidir. rİsk YÖNETİMİ      çalışmalarının kayıtları saklanmalıdır (4.2.5’e bakın" descr="ISO 13485:2016… ISO 13485:2016 — 7.1, Ürün gerçekleştirmenin planlanması: … Kuruluş, ürün gerçekleştirmesinde rİsk      YÖNETİMİ için bir ya da daha fazla süreci belgelendirmelidir. rİsk YÖNETİMİ      çalışmalarının kayıtları saklanmalıdır (4.2.5’e bakınız). — 4.2.5. 1. Paragraf: KYS’nin gerekliliklere uygun ve etkili bir şekilde çalıştırıldığının kanıtı olarak kayıtlar saklanmalıdır. — 4.1.2 b: KYS için gerekli uygun süreçleri kontrol altında tutabilmek için RİSK     TEMELLİ bir yaklaşım uygulanmalıdır."/>
            <p:cNvPicPr>
              <a:picLocks/>
            </p:cNvPicPr>
            <p:nvPr/>
          </p:nvPicPr>
          <p:blipFill>
            <a:blip r:embed="rId2"/>
            <a:stretch>
              <a:fillRect/>
            </a:stretch>
          </p:blipFill>
          <p:spPr>
            <a:xfrm>
              <a:off x="-1" y="-1"/>
              <a:ext cx="22426518" cy="8811174"/>
            </a:xfrm>
            <a:prstGeom prst="rect">
              <a:avLst/>
            </a:prstGeom>
            <a:effectLst/>
          </p:spPr>
        </p:pic>
      </p:grpSp>
      <p:grpSp>
        <p:nvGrpSpPr>
          <p:cNvPr id="533" name="(EU) 2017/745 — MDR…"/>
          <p:cNvGrpSpPr/>
          <p:nvPr/>
        </p:nvGrpSpPr>
        <p:grpSpPr>
          <a:xfrm>
            <a:off x="978741" y="8807635"/>
            <a:ext cx="22426517" cy="4195392"/>
            <a:chOff x="0" y="0"/>
            <a:chExt cx="22426516" cy="4195390"/>
          </a:xfrm>
        </p:grpSpPr>
        <p:sp>
          <p:nvSpPr>
            <p:cNvPr id="532" name="(EU) 2017/745 — MDR…"/>
            <p:cNvSpPr txBox="1"/>
            <p:nvPr/>
          </p:nvSpPr>
          <p:spPr>
            <a:xfrm>
              <a:off x="215526" y="215526"/>
              <a:ext cx="21995464" cy="37643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defRPr sz="66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(EU) 2017/745 — MDR </a:t>
              </a:r>
            </a:p>
            <a:p>
              <a:pPr algn="l">
                <a:defRPr sz="4100" b="1">
                  <a:ln w="12700" cap="flat">
                    <a:solidFill>
                      <a:srgbClr val="000000"/>
                    </a:solidFill>
                    <a:prstDash val="solid"/>
                    <a:miter lim="400000"/>
                  </a:ln>
                  <a:solidFill>
                    <a:schemeClr val="accent1"/>
                  </a:solidFill>
                  <a:effectLst>
                    <a:outerShdw blurRad="12700" dist="63500" dir="18900000" rotWithShape="0">
                      <a:srgbClr val="000000"/>
                    </a:outerShdw>
                  </a:effectLst>
                </a:defRPr>
              </a:pPr>
              <a:endParaRPr/>
            </a:p>
            <a:p>
              <a:pPr algn="l">
                <a:defRPr sz="55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a:solidFill>
                    <a:schemeClr val="accent1"/>
                  </a:solidFill>
                </a:rPr>
                <a:t>— Ek I S 3:</a:t>
              </a:r>
              <a:r>
                <a:t> </a:t>
              </a:r>
              <a:r>
                <a:rPr>
                  <a:solidFill>
                    <a:srgbClr val="5E5E5E"/>
                  </a:solidFill>
                </a:rPr>
                <a:t>Üreticiler, EK I’in 3. Bölümünde belirtildiği gibi bir </a:t>
              </a:r>
              <a:r>
                <a:rPr u="sng" cap="all"/>
                <a:t>rİsk YÖNETİM SİSTEMİ</a:t>
              </a:r>
              <a:r>
                <a:rPr>
                  <a:solidFill>
                    <a:srgbClr val="5E5E5E"/>
                  </a:solidFill>
                </a:rPr>
                <a:t> kurar, uygular, belgeler ve sürdürür.</a:t>
              </a:r>
            </a:p>
          </p:txBody>
        </p:sp>
        <p:pic>
          <p:nvPicPr>
            <p:cNvPr id="531" name="(EU) 2017/745 — MDR… (EU) 2017/745 — MDR — Ek I S 3: Üreticiler, EK I’in 3. Bölümünde belirtildiği gibi bir rİsk YÖNETİM SİSTEMİ kurar, uygular, belgeler ve sürdürür." descr="(EU) 2017/745 — MDR… (EU) 2017/745 — MDR — Ek I S 3: Üreticiler, EK I’in 3. Bölümünde belirtildiği gibi bir rİsk YÖNETİM SİSTEMİ kurar, uygular, belgeler ve sürdürür."/>
            <p:cNvPicPr>
              <a:picLocks/>
            </p:cNvPicPr>
            <p:nvPr/>
          </p:nvPicPr>
          <p:blipFill>
            <a:blip r:embed="rId3"/>
            <a:stretch>
              <a:fillRect/>
            </a:stretch>
          </p:blipFill>
          <p:spPr>
            <a:xfrm>
              <a:off x="-1" y="0"/>
              <a:ext cx="22426518" cy="4195391"/>
            </a:xfrm>
            <a:prstGeom prst="rect">
              <a:avLst/>
            </a:prstGeom>
            <a:effectLst/>
          </p:spPr>
        </p:pic>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MDR - ISO 13485:2016 BÜTÜNLEŞMESİ"/>
          <p:cNvSpPr txBox="1">
            <a:spLocks noGrp="1"/>
          </p:cNvSpPr>
          <p:nvPr>
            <p:ph type="title"/>
          </p:nvPr>
        </p:nvSpPr>
        <p:spPr>
          <a:prstGeom prst="rect">
            <a:avLst/>
          </a:prstGeom>
        </p:spPr>
        <p:txBody>
          <a:bodyPr/>
          <a:lstStyle/>
          <a:p>
            <a:r>
              <a:t>MDR - ISO 13485:2016 BÜTÜNLEŞMESİ</a:t>
            </a:r>
          </a:p>
        </p:txBody>
      </p:sp>
      <p:sp>
        <p:nvSpPr>
          <p:cNvPr id="536" name="Tıbbi cihazlarınızla ilgili DEĞİŞİKLİKLER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0400">
              <a:defRPr sz="4480">
                <a:solidFill>
                  <a:schemeClr val="accent1"/>
                </a:solidFill>
              </a:defRPr>
            </a:pPr>
            <a:r>
              <a:t>Tıbbi cihazlarınızla ilgili </a:t>
            </a:r>
            <a:r>
              <a:rPr u="sng">
                <a:ln w="12700" cap="flat">
                  <a:solidFill>
                    <a:srgbClr val="000000"/>
                  </a:solidFill>
                  <a:prstDash val="solid"/>
                  <a:miter lim="400000"/>
                </a:ln>
              </a:rPr>
              <a:t>DEĞİŞİKLİKLERİ</a:t>
            </a:r>
            <a:r>
              <a:t> ‘EU 2017/745’e uygun olarak </a:t>
            </a:r>
            <a:r>
              <a:rPr cap="all">
                <a:ln w="12700" cap="flat">
                  <a:solidFill>
                    <a:srgbClr val="000000"/>
                  </a:solidFill>
                  <a:prstDash val="solid"/>
                  <a:miter lim="400000"/>
                </a:ln>
              </a:rPr>
              <a:t>YÖNetİn</a:t>
            </a:r>
            <a:r>
              <a:t>.</a:t>
            </a:r>
          </a:p>
        </p:txBody>
      </p:sp>
      <p:sp>
        <p:nvSpPr>
          <p:cNvPr id="537" name="MDR, Article 10 General obligations of manufacturers (Clause 9/Risk Management + CER + PMCF)…"/>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a:defRPr b="1">
                <a:solidFill>
                  <a:schemeClr val="accent6">
                    <a:satOff val="-16844"/>
                    <a:lumOff val="-30747"/>
                  </a:schemeClr>
                </a:solidFill>
              </a:defRPr>
            </a:pPr>
            <a:r>
              <a:t>MDR, Article 10 General obligations of manufacturers (</a:t>
            </a:r>
            <a:r>
              <a:rPr u="sng"/>
              <a:t>Clause 9/Risk Management + CER + PMCF</a:t>
            </a:r>
            <a:r>
              <a:t>)</a:t>
            </a:r>
            <a:endParaRPr b="0"/>
          </a:p>
          <a:p>
            <a:pPr>
              <a:defRPr b="1">
                <a:solidFill>
                  <a:srgbClr val="5E5E5E"/>
                </a:solidFill>
              </a:defRPr>
            </a:pPr>
            <a:r>
              <a:rPr b="0"/>
              <a:t>‘</a:t>
            </a:r>
            <a:r>
              <a:rPr u="sng">
                <a:ln w="12700" cap="flat">
                  <a:solidFill>
                    <a:srgbClr val="000000"/>
                  </a:solidFill>
                  <a:prstDash val="solid"/>
                  <a:miter lim="400000"/>
                </a:ln>
                <a:solidFill>
                  <a:schemeClr val="accent1"/>
                </a:solidFill>
              </a:rPr>
              <a:t>Tasarım Kontrolleri</a:t>
            </a:r>
            <a:r>
              <a:rPr u="sng"/>
              <a:t>’ ve ‘</a:t>
            </a:r>
            <a:r>
              <a:rPr u="sng">
                <a:ln w="12700" cap="flat">
                  <a:solidFill>
                    <a:srgbClr val="000000"/>
                  </a:solidFill>
                  <a:prstDash val="solid"/>
                  <a:miter lim="400000"/>
                </a:ln>
                <a:solidFill>
                  <a:schemeClr val="accent1"/>
                </a:solidFill>
              </a:rPr>
              <a:t>Ürün Gerçekleştirme</a:t>
            </a:r>
            <a:r>
              <a:rPr u="sng"/>
              <a:t>’ süreçlerinin ‘</a:t>
            </a:r>
            <a:r>
              <a:rPr u="sng" cap="all">
                <a:ln w="12700" cap="flat">
                  <a:solidFill>
                    <a:srgbClr val="000000"/>
                  </a:solidFill>
                  <a:prstDash val="solid"/>
                  <a:miter lim="400000"/>
                </a:ln>
                <a:solidFill>
                  <a:schemeClr val="accent1"/>
                </a:solidFill>
              </a:rPr>
              <a:t>Rİsk Yönetİm</a:t>
            </a:r>
            <a:r>
              <a:rPr u="sng"/>
              <a:t>’ süreci ile </a:t>
            </a:r>
            <a:r>
              <a:rPr u="sng">
                <a:ln w="12700" cap="flat">
                  <a:solidFill>
                    <a:srgbClr val="000000"/>
                  </a:solidFill>
                  <a:prstDash val="solid"/>
                  <a:miter lim="400000"/>
                </a:ln>
                <a:solidFill>
                  <a:schemeClr val="accent1"/>
                </a:solidFill>
              </a:rPr>
              <a:t>bütünleştirilmesi gerekmektedir</a:t>
            </a:r>
            <a:r>
              <a:rPr>
                <a:ln w="12700" cap="flat">
                  <a:solidFill>
                    <a:srgbClr val="000000"/>
                  </a:solidFill>
                  <a:prstDash val="solid"/>
                  <a:miter lim="400000"/>
                </a:ln>
                <a:solidFill>
                  <a:schemeClr val="accent1"/>
                </a:solidFill>
              </a:rPr>
              <a:t>.</a:t>
            </a:r>
          </a:p>
          <a:p>
            <a:pPr>
              <a:defRPr b="1">
                <a:solidFill>
                  <a:srgbClr val="5E5E5E"/>
                </a:solidFill>
              </a:defRPr>
            </a:pPr>
            <a:r>
              <a:t>Bir tıbbi cihazla ilgili risklerin yönetilmesi ‘</a:t>
            </a:r>
            <a:r>
              <a:rPr u="sng">
                <a:ln w="12700" cap="flat">
                  <a:solidFill>
                    <a:schemeClr val="accent1">
                      <a:lumOff val="16847"/>
                    </a:schemeClr>
                  </a:solidFill>
                  <a:prstDash val="solid"/>
                  <a:miter lim="400000"/>
                </a:ln>
                <a:solidFill>
                  <a:schemeClr val="accent1"/>
                </a:solidFill>
                <a:effectLst>
                  <a:outerShdw blurRad="12700" dist="63500" dir="18900000" rotWithShape="0">
                    <a:srgbClr val="000000"/>
                  </a:outerShdw>
                </a:effectLst>
              </a:rPr>
              <a:t>TASARIM GİRDİLERİNİN BELİRLENMESİ</a:t>
            </a:r>
            <a:r>
              <a:t>’ ile başlatılır. </a:t>
            </a:r>
          </a:p>
          <a:p>
            <a:pPr marL="609599" indent="-609599">
              <a:defRPr sz="9000" b="1" u="sng">
                <a:ln w="12700" cap="flat">
                  <a:solidFill>
                    <a:srgbClr val="000000"/>
                  </a:solidFill>
                  <a:prstDash val="solid"/>
                  <a:miter lim="400000"/>
                </a:ln>
                <a:solidFill>
                  <a:schemeClr val="accent1"/>
                </a:solidFill>
              </a:defRPr>
            </a:pPr>
            <a:r>
              <a:t>Böylece, daha sürecin başında riskleri çözümleme çalışmaları devreye girer.</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1" name="ISO 13485:2016…"/>
          <p:cNvGrpSpPr/>
          <p:nvPr/>
        </p:nvGrpSpPr>
        <p:grpSpPr>
          <a:xfrm>
            <a:off x="978741" y="469865"/>
            <a:ext cx="22426517" cy="13116473"/>
            <a:chOff x="0" y="0"/>
            <a:chExt cx="22426516" cy="13116472"/>
          </a:xfrm>
        </p:grpSpPr>
        <p:sp>
          <p:nvSpPr>
            <p:cNvPr id="540" name="ISO 13485:2016…"/>
            <p:cNvSpPr txBox="1"/>
            <p:nvPr/>
          </p:nvSpPr>
          <p:spPr>
            <a:xfrm>
              <a:off x="215526" y="215526"/>
              <a:ext cx="21995464" cy="1268542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a:defRPr sz="66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ISO 13485:2016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p>
            <a:p>
              <a:pPr algn="l">
                <a:defRPr sz="64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 7.3, Tasarım ve Geliştirme: </a:t>
              </a:r>
              <a:r>
                <a:rPr>
                  <a:solidFill>
                    <a:srgbClr val="5E5E5E"/>
                  </a:solidFill>
                </a:rPr>
                <a:t>Kuruluş, tasarım ve geliştirme için prosedürler belgelemelidir.</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a:solidFill>
                  <a:srgbClr val="5E5E5E"/>
                </a:solidFill>
              </a:endParaRPr>
            </a:p>
            <a:p>
              <a:pPr algn="l">
                <a:defRPr sz="44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sz="5400">
                  <a:solidFill>
                    <a:srgbClr val="5E5E5E"/>
                  </a:solidFill>
                </a:rPr>
                <a:t>‘‘Açıklık sağlamak amacıyla bu bölüm aşağıdakiler eklenerek güncellenmiştir: bir </a:t>
              </a:r>
              <a:r>
                <a:rPr sz="5400"/>
                <a:t>genel gereklilikler</a:t>
              </a:r>
              <a:r>
                <a:rPr sz="5400">
                  <a:solidFill>
                    <a:srgbClr val="5E5E5E"/>
                  </a:solidFill>
                </a:rPr>
                <a:t> (</a:t>
              </a:r>
              <a:r>
                <a:rPr sz="5400"/>
                <a:t>7.3.1</a:t>
              </a:r>
              <a:r>
                <a:rPr sz="5400">
                  <a:solidFill>
                    <a:srgbClr val="5E5E5E"/>
                  </a:solidFill>
                </a:rPr>
                <a:t>) bölümü eklenmiş ve bentler yeniden numaralanmıştır — </a:t>
              </a:r>
              <a:r>
                <a:rPr sz="5400"/>
                <a:t>planlama</a:t>
              </a:r>
              <a:r>
                <a:rPr sz="5400">
                  <a:solidFill>
                    <a:srgbClr val="5E5E5E"/>
                  </a:solidFill>
                </a:rPr>
                <a:t> (</a:t>
              </a:r>
              <a:r>
                <a:rPr sz="5400"/>
                <a:t>7.3.2</a:t>
              </a:r>
              <a:r>
                <a:rPr sz="5400">
                  <a:solidFill>
                    <a:srgbClr val="5E5E5E"/>
                  </a:solidFill>
                </a:rPr>
                <a:t>), </a:t>
              </a:r>
              <a:r>
                <a:rPr sz="5400"/>
                <a:t>girdiler</a:t>
              </a:r>
              <a:r>
                <a:rPr sz="5400">
                  <a:solidFill>
                    <a:srgbClr val="5E5E5E"/>
                  </a:solidFill>
                </a:rPr>
                <a:t> (</a:t>
              </a:r>
              <a:r>
                <a:rPr sz="5400"/>
                <a:t>7.3.3</a:t>
              </a:r>
              <a:r>
                <a:rPr sz="5400">
                  <a:solidFill>
                    <a:srgbClr val="5E5E5E"/>
                  </a:solidFill>
                </a:rPr>
                <a:t>), </a:t>
              </a:r>
              <a:r>
                <a:rPr sz="5400"/>
                <a:t>çıktılar</a:t>
              </a:r>
              <a:r>
                <a:rPr sz="5400">
                  <a:solidFill>
                    <a:srgbClr val="5E5E5E"/>
                  </a:solidFill>
                </a:rPr>
                <a:t> (</a:t>
              </a:r>
              <a:r>
                <a:rPr sz="5400"/>
                <a:t>7.3.4</a:t>
              </a:r>
              <a:r>
                <a:rPr sz="5400">
                  <a:solidFill>
                    <a:srgbClr val="5E5E5E"/>
                  </a:solidFill>
                </a:rPr>
                <a:t>), </a:t>
              </a:r>
              <a:r>
                <a:rPr sz="5400"/>
                <a:t>gözden geçirme</a:t>
              </a:r>
              <a:r>
                <a:rPr sz="5400">
                  <a:solidFill>
                    <a:srgbClr val="5E5E5E"/>
                  </a:solidFill>
                </a:rPr>
                <a:t> (</a:t>
              </a:r>
              <a:r>
                <a:rPr sz="5400"/>
                <a:t>7.3.5</a:t>
              </a:r>
              <a:r>
                <a:rPr sz="5400">
                  <a:solidFill>
                    <a:srgbClr val="5E5E5E"/>
                  </a:solidFill>
                </a:rPr>
                <a:t>), </a:t>
              </a:r>
              <a:r>
                <a:rPr sz="5400"/>
                <a:t>doğrulama</a:t>
              </a:r>
              <a:r>
                <a:rPr sz="5400">
                  <a:solidFill>
                    <a:srgbClr val="5E5E5E"/>
                  </a:solidFill>
                </a:rPr>
                <a:t> (</a:t>
              </a:r>
              <a:r>
                <a:rPr sz="5400"/>
                <a:t>7.3.6</a:t>
              </a:r>
              <a:r>
                <a:rPr sz="5400">
                  <a:solidFill>
                    <a:srgbClr val="5E5E5E"/>
                  </a:solidFill>
                </a:rPr>
                <a:t>), </a:t>
              </a:r>
              <a:r>
                <a:rPr sz="5400"/>
                <a:t>geçerliliğin doğrulanması</a:t>
              </a:r>
              <a:r>
                <a:rPr sz="5400">
                  <a:solidFill>
                    <a:srgbClr val="5E5E5E"/>
                  </a:solidFill>
                </a:rPr>
                <a:t> (</a:t>
              </a:r>
              <a:r>
                <a:rPr sz="5400"/>
                <a:t>7.3.7</a:t>
              </a:r>
              <a:r>
                <a:rPr sz="5400">
                  <a:solidFill>
                    <a:srgbClr val="5E5E5E"/>
                  </a:solidFill>
                </a:rPr>
                <a:t>), </a:t>
              </a:r>
              <a:r>
                <a:rPr sz="5400"/>
                <a:t>transfer</a:t>
              </a:r>
              <a:r>
                <a:rPr sz="5400">
                  <a:solidFill>
                    <a:srgbClr val="5E5E5E"/>
                  </a:solidFill>
                </a:rPr>
                <a:t> (</a:t>
              </a:r>
              <a:r>
                <a:rPr sz="5400"/>
                <a:t>7.3.8</a:t>
              </a:r>
              <a:r>
                <a:rPr sz="5400">
                  <a:solidFill>
                    <a:srgbClr val="5E5E5E"/>
                  </a:solidFill>
                </a:rPr>
                <a:t>), </a:t>
              </a:r>
              <a:r>
                <a:rPr sz="5400"/>
                <a:t>değişikliklerin kontrol altına alınması</a:t>
              </a:r>
              <a:r>
                <a:rPr sz="5400">
                  <a:solidFill>
                    <a:srgbClr val="5E5E5E"/>
                  </a:solidFill>
                </a:rPr>
                <a:t> (</a:t>
              </a:r>
              <a:r>
                <a:rPr sz="5400"/>
                <a:t>7.3.9</a:t>
              </a:r>
              <a:r>
                <a:rPr sz="5400">
                  <a:solidFill>
                    <a:srgbClr val="5E5E5E"/>
                  </a:solidFill>
                </a:rPr>
                <a:t>) ve </a:t>
              </a:r>
              <a:r>
                <a:rPr sz="5400"/>
                <a:t>dosyalar</a:t>
              </a:r>
              <a:r>
                <a:rPr sz="5400">
                  <a:solidFill>
                    <a:srgbClr val="5E5E5E"/>
                  </a:solidFill>
                </a:rPr>
                <a:t> (</a:t>
              </a:r>
              <a:r>
                <a:rPr sz="5400"/>
                <a:t>7.3.10</a:t>
              </a:r>
              <a:r>
                <a:rPr sz="5400">
                  <a:solidFill>
                    <a:srgbClr val="5E5E5E"/>
                  </a:solidFill>
                </a:rPr>
                <a:t>).’’</a:t>
              </a:r>
              <a:r>
                <a:rPr>
                  <a:solidFill>
                    <a:srgbClr val="5E5E5E"/>
                  </a:solidFill>
                </a:rPr>
                <a:t> </a:t>
              </a:r>
              <a:endParaRPr sz="1200">
                <a:solidFill>
                  <a:srgbClr val="5E5E5E"/>
                </a:solidFill>
              </a:endParaRP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endParaRPr sz="1200">
                <a:solidFill>
                  <a:srgbClr val="5E5E5E"/>
                </a:solidFill>
              </a:endParaRP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a:solidFill>
                    <a:srgbClr val="5E5E5E"/>
                  </a:solidFill>
                </a:rPr>
                <a:t>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sz="4800">
                  <a:solidFill>
                    <a:schemeClr val="accent1"/>
                  </a:solidFill>
                </a:rPr>
                <a:t>— </a:t>
              </a:r>
              <a:r>
                <a:rPr sz="4600">
                  <a:solidFill>
                    <a:schemeClr val="accent1"/>
                  </a:solidFill>
                </a:rPr>
                <a:t>Bu bölümdeki gereklilikler </a:t>
              </a:r>
              <a:r>
                <a:rPr sz="4600" u="sng" cap="all">
                  <a:solidFill>
                    <a:schemeClr val="accent1"/>
                  </a:solidFill>
                </a:rPr>
                <a:t>TASARIM KONTROLLERİ</a:t>
              </a:r>
              <a:r>
                <a:rPr sz="4600" cap="all">
                  <a:solidFill>
                    <a:schemeClr val="accent1"/>
                  </a:solidFill>
                </a:rPr>
                <a:t> </a:t>
              </a:r>
              <a:r>
                <a:rPr sz="4600">
                  <a:solidFill>
                    <a:schemeClr val="accent1"/>
                  </a:solidFill>
                </a:rPr>
                <a:t>başlığı altında </a:t>
              </a:r>
            </a:p>
            <a:p>
              <a:pPr algn="l">
                <a:defRPr sz="41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sz="4600">
                  <a:solidFill>
                    <a:schemeClr val="accent1"/>
                  </a:solidFill>
                </a:rPr>
                <a:t>     toplanabilir.</a:t>
              </a:r>
              <a:r>
                <a:rPr sz="4800">
                  <a:solidFill>
                    <a:schemeClr val="accent1"/>
                  </a:solidFill>
                </a:rPr>
                <a:t> </a:t>
              </a:r>
              <a:r>
                <a:t> </a:t>
              </a:r>
              <a:endParaRPr b="0"/>
            </a:p>
          </p:txBody>
        </p:sp>
        <p:pic>
          <p:nvPicPr>
            <p:cNvPr id="539" name="ISO 13485:2016… ISO 13485:2016 — 7.3, Tasarım ve Geliştirme: Kuruluş, tasarım ve geliştirme için prosedürler belgelemelidir.‘‘Açıklık sağlamak amacıyla bu bölüm aşağıdakiler eklenerek güncellenmiştir: bir genel gereklilikler (7.3.1) bölümü eklenmiş ve be" descr="ISO 13485:2016… ISO 13485:2016 — 7.3, Tasarım ve Geliştirme: Kuruluş, tasarım ve geliştirme için prosedürler belgelemelidir.‘‘Açıklık sağlamak amacıyla bu bölüm aşağıdakiler eklenerek güncellenmiştir: bir genel gereklilikler (7.3.1) bölümü eklenmiş ve bentler yeniden numaralanmıştır — planlama (7.3.2), girdiler (7.3.3), çıktılar (7.3.4), gözden geçirme (7.3.5), doğrulama (7.3.6), geçerliliğin doğrulanması (7.3.7), transfer (7.3.8), değişikliklerin kontrol altına alınması (7.3.9) ve dosyalar (7.3.10).’’  — Bu bölümdeki gereklilikler TASARIM KONTROLLERİ başlığı altında      toplanabilir.  "/>
            <p:cNvPicPr>
              <a:picLocks/>
            </p:cNvPicPr>
            <p:nvPr/>
          </p:nvPicPr>
          <p:blipFill>
            <a:blip r:embed="rId2"/>
            <a:stretch>
              <a:fillRect/>
            </a:stretch>
          </p:blipFill>
          <p:spPr>
            <a:xfrm>
              <a:off x="-1" y="0"/>
              <a:ext cx="22426518" cy="13116473"/>
            </a:xfrm>
            <a:prstGeom prst="rect">
              <a:avLst/>
            </a:prstGeom>
            <a:effectLst/>
          </p:spPr>
        </p:pic>
      </p:gr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5" name="Screen Shot 2022-12-07 at 16.14.40.png"/>
          <p:cNvGrpSpPr/>
          <p:nvPr/>
        </p:nvGrpSpPr>
        <p:grpSpPr>
          <a:xfrm>
            <a:off x="9981399" y="1335925"/>
            <a:ext cx="14292260" cy="11447608"/>
            <a:chOff x="0" y="0"/>
            <a:chExt cx="14292259" cy="11447607"/>
          </a:xfrm>
        </p:grpSpPr>
        <p:pic>
          <p:nvPicPr>
            <p:cNvPr id="544" name="Screen Shot 2022-12-07 at 16.14.40.png" descr="Screen Shot 2022-12-07 at 16.14.40.png"/>
            <p:cNvPicPr>
              <a:picLocks noChangeAspect="1"/>
            </p:cNvPicPr>
            <p:nvPr/>
          </p:nvPicPr>
          <p:blipFill>
            <a:blip r:embed="rId2"/>
            <a:stretch>
              <a:fillRect/>
            </a:stretch>
          </p:blipFill>
          <p:spPr>
            <a:xfrm>
              <a:off x="215526" y="215526"/>
              <a:ext cx="13861207" cy="11016556"/>
            </a:xfrm>
            <a:prstGeom prst="rect">
              <a:avLst/>
            </a:prstGeom>
            <a:ln>
              <a:noFill/>
            </a:ln>
            <a:effectLst/>
          </p:spPr>
        </p:pic>
        <p:pic>
          <p:nvPicPr>
            <p:cNvPr id="543" name="Screen Shot 2022-12-07 at 16.14.40.png" descr="Screen Shot 2022-12-07 at 16.14.40.png"/>
            <p:cNvPicPr>
              <a:picLocks/>
            </p:cNvPicPr>
            <p:nvPr/>
          </p:nvPicPr>
          <p:blipFill>
            <a:blip r:embed="rId3"/>
            <a:stretch>
              <a:fillRect/>
            </a:stretch>
          </p:blipFill>
          <p:spPr>
            <a:xfrm>
              <a:off x="-1" y="0"/>
              <a:ext cx="14292261" cy="11447608"/>
            </a:xfrm>
            <a:prstGeom prst="rect">
              <a:avLst/>
            </a:prstGeom>
            <a:effectLst/>
          </p:spPr>
        </p:pic>
      </p:grpSp>
      <p:grpSp>
        <p:nvGrpSpPr>
          <p:cNvPr id="548" name="Screen Shot 2022-12-07 at 15.59.06.png"/>
          <p:cNvGrpSpPr/>
          <p:nvPr/>
        </p:nvGrpSpPr>
        <p:grpSpPr>
          <a:xfrm>
            <a:off x="166544" y="181030"/>
            <a:ext cx="9812220" cy="13353940"/>
            <a:chOff x="0" y="0"/>
            <a:chExt cx="9812218" cy="13353939"/>
          </a:xfrm>
        </p:grpSpPr>
        <p:pic>
          <p:nvPicPr>
            <p:cNvPr id="547" name="Screen Shot 2022-12-07 at 15.59.06.png" descr="Screen Shot 2022-12-07 at 15.59.06.png"/>
            <p:cNvPicPr>
              <a:picLocks noChangeAspect="1"/>
            </p:cNvPicPr>
            <p:nvPr/>
          </p:nvPicPr>
          <p:blipFill>
            <a:blip r:embed="rId4"/>
            <a:stretch>
              <a:fillRect/>
            </a:stretch>
          </p:blipFill>
          <p:spPr>
            <a:xfrm>
              <a:off x="215526" y="215526"/>
              <a:ext cx="9381168" cy="12922888"/>
            </a:xfrm>
            <a:prstGeom prst="rect">
              <a:avLst/>
            </a:prstGeom>
            <a:ln>
              <a:noFill/>
            </a:ln>
            <a:effectLst/>
          </p:spPr>
        </p:pic>
        <p:pic>
          <p:nvPicPr>
            <p:cNvPr id="546" name="Screen Shot 2022-12-07 at 15.59.06.png" descr="Screen Shot 2022-12-07 at 15.59.06.png"/>
            <p:cNvPicPr>
              <a:picLocks/>
            </p:cNvPicPr>
            <p:nvPr/>
          </p:nvPicPr>
          <p:blipFill>
            <a:blip r:embed="rId5"/>
            <a:stretch>
              <a:fillRect/>
            </a:stretch>
          </p:blipFill>
          <p:spPr>
            <a:xfrm>
              <a:off x="0" y="-1"/>
              <a:ext cx="9812220" cy="13353941"/>
            </a:xfrm>
            <a:prstGeom prst="rect">
              <a:avLst/>
            </a:prstGeom>
            <a:effectLst/>
          </p:spPr>
        </p:pic>
      </p:grpSp>
      <p:sp>
        <p:nvSpPr>
          <p:cNvPr id="549" name="Oval"/>
          <p:cNvSpPr/>
          <p:nvPr/>
        </p:nvSpPr>
        <p:spPr>
          <a:xfrm>
            <a:off x="3605324" y="12224439"/>
            <a:ext cx="2761003" cy="1270001"/>
          </a:xfrm>
          <a:prstGeom prst="ellipse">
            <a:avLst/>
          </a:prstGeom>
          <a:ln w="152400">
            <a:solidFill>
              <a:schemeClr val="accent1"/>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50" name="Line"/>
          <p:cNvSpPr/>
          <p:nvPr/>
        </p:nvSpPr>
        <p:spPr>
          <a:xfrm>
            <a:off x="4804231" y="9550610"/>
            <a:ext cx="3460923" cy="1"/>
          </a:xfrm>
          <a:prstGeom prst="line">
            <a:avLst/>
          </a:prstGeom>
          <a:ln w="127000">
            <a:solidFill>
              <a:schemeClr val="accent1"/>
            </a:solidFill>
            <a:miter lim="400000"/>
          </a:ln>
        </p:spPr>
        <p:txBody>
          <a:bodyPr lIns="50800" tIns="50800" rIns="50800" bIns="50800" anchor="ctr"/>
          <a:lstStyle/>
          <a:p>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4" name="Screen Shot 2022-12-07 at 16.19.40.png"/>
          <p:cNvGrpSpPr/>
          <p:nvPr/>
        </p:nvGrpSpPr>
        <p:grpSpPr>
          <a:xfrm>
            <a:off x="4229546" y="-53282"/>
            <a:ext cx="16227472" cy="13129052"/>
            <a:chOff x="0" y="0"/>
            <a:chExt cx="16227471" cy="13129051"/>
          </a:xfrm>
        </p:grpSpPr>
        <p:pic>
          <p:nvPicPr>
            <p:cNvPr id="553" name="Screen Shot 2022-12-07 at 16.19.40.png" descr="Screen Shot 2022-12-07 at 16.19.40.png"/>
            <p:cNvPicPr>
              <a:picLocks noChangeAspect="1"/>
            </p:cNvPicPr>
            <p:nvPr/>
          </p:nvPicPr>
          <p:blipFill>
            <a:blip r:embed="rId2"/>
            <a:stretch>
              <a:fillRect/>
            </a:stretch>
          </p:blipFill>
          <p:spPr>
            <a:xfrm>
              <a:off x="215526" y="215526"/>
              <a:ext cx="15796419" cy="12697999"/>
            </a:xfrm>
            <a:prstGeom prst="rect">
              <a:avLst/>
            </a:prstGeom>
            <a:ln>
              <a:noFill/>
            </a:ln>
            <a:effectLst/>
          </p:spPr>
        </p:pic>
        <p:pic>
          <p:nvPicPr>
            <p:cNvPr id="552" name="Screen Shot 2022-12-07 at 16.19.40.png" descr="Screen Shot 2022-12-07 at 16.19.40.png"/>
            <p:cNvPicPr>
              <a:picLocks/>
            </p:cNvPicPr>
            <p:nvPr/>
          </p:nvPicPr>
          <p:blipFill>
            <a:blip r:embed="rId3"/>
            <a:stretch>
              <a:fillRect/>
            </a:stretch>
          </p:blipFill>
          <p:spPr>
            <a:xfrm>
              <a:off x="-1" y="-1"/>
              <a:ext cx="16227473" cy="13129053"/>
            </a:xfrm>
            <a:prstGeom prst="rect">
              <a:avLst/>
            </a:prstGeom>
            <a:effectLst/>
          </p:spPr>
        </p:pic>
      </p:grpSp>
      <p:sp>
        <p:nvSpPr>
          <p:cNvPr id="555" name="ISO 13485:2016 — Medical devices — A practical guide"/>
          <p:cNvSpPr txBox="1"/>
          <p:nvPr/>
        </p:nvSpPr>
        <p:spPr>
          <a:xfrm>
            <a:off x="15856624" y="13082800"/>
            <a:ext cx="8162850"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spcBef>
                <a:spcPts val="1200"/>
              </a:spcBef>
              <a:defRPr b="1">
                <a:solidFill>
                  <a:schemeClr val="accent1"/>
                </a:solidFill>
              </a:defRPr>
            </a:lvl1pPr>
          </a:lstStyle>
          <a:p>
            <a:r>
              <a:t>ISO 13485:2016 — Medical devices — A practical guide </a:t>
            </a:r>
          </a:p>
        </p:txBody>
      </p:sp>
      <p:sp>
        <p:nvSpPr>
          <p:cNvPr id="556" name="Line"/>
          <p:cNvSpPr/>
          <p:nvPr/>
        </p:nvSpPr>
        <p:spPr>
          <a:xfrm>
            <a:off x="8258841" y="12173087"/>
            <a:ext cx="10249386" cy="1"/>
          </a:xfrm>
          <a:prstGeom prst="line">
            <a:avLst/>
          </a:prstGeom>
          <a:ln w="127000">
            <a:solidFill>
              <a:schemeClr val="accent1"/>
            </a:solidFill>
            <a:miter lim="400000"/>
          </a:ln>
        </p:spPr>
        <p:txBody>
          <a:bodyPr lIns="50800" tIns="50800" rIns="50800" bIns="50800" anchor="ctr"/>
          <a:lstStyle/>
          <a:p>
            <a:endParaRPr/>
          </a:p>
        </p:txBody>
      </p:sp>
      <p:sp>
        <p:nvSpPr>
          <p:cNvPr id="557" name="Line"/>
          <p:cNvSpPr/>
          <p:nvPr/>
        </p:nvSpPr>
        <p:spPr>
          <a:xfrm>
            <a:off x="9949241" y="12804410"/>
            <a:ext cx="4788082" cy="1"/>
          </a:xfrm>
          <a:prstGeom prst="line">
            <a:avLst/>
          </a:prstGeom>
          <a:ln w="127000">
            <a:solidFill>
              <a:schemeClr val="accent1"/>
            </a:solidFill>
            <a:miter lim="400000"/>
          </a:ln>
        </p:spPr>
        <p:txBody>
          <a:bodyPr lIns="50800" tIns="50800" rIns="50800" bIns="50800" anchor="ctr"/>
          <a:lstStyle/>
          <a:p>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Screen Shot 2020-02-21 at 13.17.38.png" descr="Screen Shot 2020-02-21 at 13.17.38.png"/>
          <p:cNvPicPr>
            <a:picLocks noChangeAspect="1"/>
          </p:cNvPicPr>
          <p:nvPr/>
        </p:nvPicPr>
        <p:blipFill>
          <a:blip r:embed="rId2"/>
          <a:stretch>
            <a:fillRect/>
          </a:stretch>
        </p:blipFill>
        <p:spPr>
          <a:xfrm>
            <a:off x="4740952" y="167232"/>
            <a:ext cx="14773833" cy="13381536"/>
          </a:xfrm>
          <a:prstGeom prst="rect">
            <a:avLst/>
          </a:prstGeom>
          <a:ln w="101600">
            <a:solidFill>
              <a:srgbClr val="017B76"/>
            </a:solidFill>
            <a:miter lim="400000"/>
          </a:ln>
        </p:spPr>
      </p:pic>
      <p:sp>
        <p:nvSpPr>
          <p:cNvPr id="560" name="Summary of…"/>
          <p:cNvSpPr txBox="1"/>
          <p:nvPr/>
        </p:nvSpPr>
        <p:spPr>
          <a:xfrm>
            <a:off x="19646506" y="8235693"/>
            <a:ext cx="1569238" cy="1304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1800" b="1">
                <a:solidFill>
                  <a:srgbClr val="017B76"/>
                </a:solidFill>
              </a:defRPr>
            </a:pPr>
            <a:r>
              <a:t>Summary of</a:t>
            </a:r>
          </a:p>
          <a:p>
            <a:pPr defTabSz="821531">
              <a:defRPr sz="1800" b="1">
                <a:solidFill>
                  <a:srgbClr val="017B76"/>
                </a:solidFill>
              </a:defRPr>
            </a:pPr>
            <a:r>
              <a:t>Safety and</a:t>
            </a:r>
          </a:p>
          <a:p>
            <a:pPr defTabSz="821531">
              <a:defRPr sz="1800" b="1">
                <a:solidFill>
                  <a:srgbClr val="017B76"/>
                </a:solidFill>
              </a:defRPr>
            </a:pPr>
            <a:r>
              <a:t>Clinical </a:t>
            </a:r>
          </a:p>
          <a:p>
            <a:pPr defTabSz="821531">
              <a:defRPr sz="1800" b="1">
                <a:solidFill>
                  <a:srgbClr val="017B76"/>
                </a:solidFill>
              </a:defRPr>
            </a:pPr>
            <a:r>
              <a:t>Performance</a:t>
            </a:r>
          </a:p>
        </p:txBody>
      </p:sp>
      <p:sp>
        <p:nvSpPr>
          <p:cNvPr id="561" name="Post…"/>
          <p:cNvSpPr txBox="1"/>
          <p:nvPr/>
        </p:nvSpPr>
        <p:spPr>
          <a:xfrm>
            <a:off x="19777951" y="11543675"/>
            <a:ext cx="1306348" cy="1546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21531">
              <a:defRPr sz="1800" b="1">
                <a:solidFill>
                  <a:srgbClr val="017B76"/>
                </a:solidFill>
              </a:defRPr>
            </a:pPr>
            <a:r>
              <a:t>Post </a:t>
            </a:r>
          </a:p>
          <a:p>
            <a:pPr defTabSz="821531">
              <a:defRPr sz="1800" b="1">
                <a:solidFill>
                  <a:srgbClr val="017B76"/>
                </a:solidFill>
              </a:defRPr>
            </a:pPr>
            <a:r>
              <a:t>Market </a:t>
            </a:r>
          </a:p>
          <a:p>
            <a:pPr defTabSz="821531">
              <a:defRPr sz="1800" b="1">
                <a:solidFill>
                  <a:srgbClr val="017B76"/>
                </a:solidFill>
              </a:defRPr>
            </a:pPr>
            <a:r>
              <a:t>Clinical </a:t>
            </a:r>
          </a:p>
          <a:p>
            <a:pPr defTabSz="821531">
              <a:defRPr sz="1800" b="1">
                <a:solidFill>
                  <a:srgbClr val="017B76"/>
                </a:solidFill>
              </a:defRPr>
            </a:pPr>
            <a:r>
              <a:t>Follow-up </a:t>
            </a:r>
            <a:endParaRPr sz="1600"/>
          </a:p>
        </p:txBody>
      </p:sp>
      <p:sp>
        <p:nvSpPr>
          <p:cNvPr id="562" name="Arrow"/>
          <p:cNvSpPr/>
          <p:nvPr/>
        </p:nvSpPr>
        <p:spPr>
          <a:xfrm>
            <a:off x="18733453" y="158053"/>
            <a:ext cx="1569238" cy="1270001"/>
          </a:xfrm>
          <a:custGeom>
            <a:avLst/>
            <a:gdLst/>
            <a:ahLst/>
            <a:cxnLst>
              <a:cxn ang="0">
                <a:pos x="wd2" y="hd2"/>
              </a:cxn>
              <a:cxn ang="5400000">
                <a:pos x="wd2" y="hd2"/>
              </a:cxn>
              <a:cxn ang="10800000">
                <a:pos x="wd2" y="hd2"/>
              </a:cxn>
              <a:cxn ang="16200000">
                <a:pos x="wd2" y="hd2"/>
              </a:cxn>
            </a:cxnLst>
            <a:rect l="0" t="0" r="r" b="b"/>
            <a:pathLst>
              <a:path w="21600" h="21600" extrusionOk="0">
                <a:moveTo>
                  <a:pt x="11188" y="14256"/>
                </a:moveTo>
                <a:lnTo>
                  <a:pt x="11188" y="21600"/>
                </a:lnTo>
                <a:lnTo>
                  <a:pt x="0" y="10800"/>
                </a:lnTo>
                <a:lnTo>
                  <a:pt x="11188" y="0"/>
                </a:lnTo>
                <a:lnTo>
                  <a:pt x="11188" y="7344"/>
                </a:lnTo>
                <a:lnTo>
                  <a:pt x="21600" y="7344"/>
                </a:lnTo>
                <a:lnTo>
                  <a:pt x="21600" y="14256"/>
                </a:lnTo>
                <a:close/>
              </a:path>
            </a:pathLst>
          </a:custGeom>
          <a:solidFill>
            <a:srgbClr val="ED220D"/>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3" name="Line"/>
          <p:cNvSpPr/>
          <p:nvPr/>
        </p:nvSpPr>
        <p:spPr>
          <a:xfrm>
            <a:off x="9317025" y="1013366"/>
            <a:ext cx="9335663" cy="1"/>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MDR - ISO 13485:2016 BÜTÜNLEŞMESİ"/>
          <p:cNvSpPr txBox="1">
            <a:spLocks noGrp="1"/>
          </p:cNvSpPr>
          <p:nvPr>
            <p:ph type="title"/>
          </p:nvPr>
        </p:nvSpPr>
        <p:spPr>
          <a:prstGeom prst="rect">
            <a:avLst/>
          </a:prstGeom>
        </p:spPr>
        <p:txBody>
          <a:bodyPr/>
          <a:lstStyle/>
          <a:p>
            <a:r>
              <a:t>MDR - ISO 13485:2016 BÜTÜNLEŞMESİ</a:t>
            </a:r>
          </a:p>
        </p:txBody>
      </p:sp>
      <p:sp>
        <p:nvSpPr>
          <p:cNvPr id="566" name="Tıbbi cihazlarınızla ilgili TASARIM ve GELİŞTİRME SÜRECİNİ ‘EU 2017/745’e uygun olarak YÖNetİn."/>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28319">
              <a:defRPr sz="3584">
                <a:solidFill>
                  <a:schemeClr val="accent1"/>
                </a:solidFill>
              </a:defRPr>
            </a:pPr>
            <a:r>
              <a:t>Tıbbi cihazlarınızla ilgili </a:t>
            </a:r>
            <a:r>
              <a:rPr u="sng">
                <a:ln w="12700" cap="flat">
                  <a:solidFill>
                    <a:srgbClr val="000000"/>
                  </a:solidFill>
                  <a:prstDash val="solid"/>
                  <a:miter lim="400000"/>
                </a:ln>
              </a:rPr>
              <a:t>TASARIM ve GELİŞTİRME SÜRECİNİ</a:t>
            </a:r>
            <a:r>
              <a:t> ‘EU 2017/745’e uygun olarak </a:t>
            </a:r>
            <a:r>
              <a:rPr cap="all">
                <a:ln w="12700" cap="flat">
                  <a:solidFill>
                    <a:srgbClr val="000000"/>
                  </a:solidFill>
                  <a:prstDash val="solid"/>
                  <a:miter lim="400000"/>
                </a:ln>
              </a:rPr>
              <a:t>YÖNetİn</a:t>
            </a:r>
            <a:r>
              <a:t>.</a:t>
            </a:r>
          </a:p>
        </p:txBody>
      </p:sp>
      <p:sp>
        <p:nvSpPr>
          <p:cNvPr id="567" name="ISO 13485:2016 — 7.3. MADDE —Tasarım ve Geliştirme…"/>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609600" indent="-609600">
              <a:defRPr sz="5600" b="1">
                <a:solidFill>
                  <a:schemeClr val="accent6">
                    <a:satOff val="-16844"/>
                    <a:lumOff val="-30747"/>
                  </a:schemeClr>
                </a:solidFill>
              </a:defRPr>
            </a:pPr>
            <a:r>
              <a:t>ISO 13485:2016 — 7.3. MADDE —Tasarım ve Geliştirme</a:t>
            </a:r>
          </a:p>
          <a:p>
            <a:pPr lvl="1">
              <a:defRPr sz="5600" b="1">
                <a:solidFill>
                  <a:srgbClr val="5E5E5E"/>
                </a:solidFill>
              </a:defRPr>
            </a:pPr>
            <a:r>
              <a:t>Uyumlaştırılmış standartların kullanılması — </a:t>
            </a:r>
            <a:r>
              <a:rPr>
                <a:solidFill>
                  <a:schemeClr val="accent5"/>
                </a:solidFill>
              </a:rPr>
              <a:t>MDR, 8. Madde</a:t>
            </a:r>
          </a:p>
          <a:p>
            <a:pPr lvl="1">
              <a:defRPr sz="5600" b="1">
                <a:solidFill>
                  <a:srgbClr val="5E5E5E"/>
                </a:solidFill>
              </a:defRPr>
            </a:pPr>
            <a:r>
              <a:t>Ortak Spesifikasyonların kullanılması — </a:t>
            </a:r>
            <a:r>
              <a:rPr>
                <a:solidFill>
                  <a:schemeClr val="accent5"/>
                </a:solidFill>
              </a:rPr>
              <a:t>MDR, 9. Madde</a:t>
            </a:r>
          </a:p>
          <a:p>
            <a:pPr lvl="1">
              <a:defRPr sz="5600" b="1">
                <a:solidFill>
                  <a:srgbClr val="5E5E5E"/>
                </a:solidFill>
              </a:defRPr>
            </a:pPr>
            <a:r>
              <a:t>Genel Güvenlilik ve Performans Gereklilikleri — </a:t>
            </a:r>
            <a:r>
              <a:rPr>
                <a:solidFill>
                  <a:schemeClr val="accent5"/>
                </a:solidFill>
              </a:rPr>
              <a:t>MDR, Ek I</a:t>
            </a:r>
          </a:p>
          <a:p>
            <a:pPr lvl="1">
              <a:defRPr sz="5600" b="1">
                <a:solidFill>
                  <a:srgbClr val="5E5E5E"/>
                </a:solidFill>
              </a:defRPr>
            </a:pPr>
            <a:r>
              <a:t>Klinik Değerlendirme — </a:t>
            </a:r>
            <a:r>
              <a:rPr>
                <a:solidFill>
                  <a:schemeClr val="accent5"/>
                </a:solidFill>
              </a:rPr>
              <a:t>MDR, 61. Madde</a:t>
            </a:r>
          </a:p>
          <a:p>
            <a:pPr lvl="1">
              <a:defRPr sz="5600" b="1">
                <a:solidFill>
                  <a:srgbClr val="5E5E5E"/>
                </a:solidFill>
              </a:defRPr>
            </a:pPr>
            <a:r>
              <a:t>Klinik Araştırma — </a:t>
            </a:r>
            <a:r>
              <a:rPr>
                <a:solidFill>
                  <a:schemeClr val="accent5"/>
                </a:solidFill>
              </a:rPr>
              <a:t>MDR, 62 - 82. Maddeler, Ek XV</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MDR - ISO 13485:2016 BÜTÜNLEŞMESİ"/>
          <p:cNvSpPr txBox="1">
            <a:spLocks noGrp="1"/>
          </p:cNvSpPr>
          <p:nvPr>
            <p:ph type="title"/>
          </p:nvPr>
        </p:nvSpPr>
        <p:spPr>
          <a:prstGeom prst="rect">
            <a:avLst/>
          </a:prstGeom>
        </p:spPr>
        <p:txBody>
          <a:bodyPr/>
          <a:lstStyle/>
          <a:p>
            <a:r>
              <a:t>MDR - ISO 13485:2016 BÜTÜNLEŞMESİ</a:t>
            </a:r>
          </a:p>
        </p:txBody>
      </p:sp>
      <p:sp>
        <p:nvSpPr>
          <p:cNvPr id="570" name="Tıbbi cihazlarınızla ilgili ÜRÜNLERİN TANIMLANMASINI ‘EU 2017/745’e uygun olarak YÖNetİn.…"/>
          <p:cNvSpPr txBox="1">
            <a:spLocks noGrp="1"/>
          </p:cNvSpPr>
          <p:nvPr>
            <p:ph type="body" idx="21"/>
          </p:nvPr>
        </p:nvSpPr>
        <p:spPr>
          <a:xfrm>
            <a:off x="1206500" y="2245962"/>
            <a:ext cx="21971000" cy="121512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pPr defTabSz="544830">
              <a:defRPr sz="3696">
                <a:solidFill>
                  <a:schemeClr val="accent1"/>
                </a:solidFill>
              </a:defRPr>
            </a:pPr>
            <a:r>
              <a:t>Tıbbi cihazlarınızla ilgili </a:t>
            </a:r>
            <a:r>
              <a:rPr u="sng">
                <a:ln w="12700" cap="flat">
                  <a:solidFill>
                    <a:srgbClr val="000000"/>
                  </a:solidFill>
                  <a:prstDash val="solid"/>
                  <a:miter lim="400000"/>
                </a:ln>
              </a:rPr>
              <a:t>ÜRÜNLERİN TANIMLANMASINI</a:t>
            </a:r>
            <a:r>
              <a:t> ‘EU 2017/745’e uygun olarak </a:t>
            </a:r>
            <a:r>
              <a:rPr cap="all">
                <a:ln w="12700" cap="flat">
                  <a:solidFill>
                    <a:srgbClr val="000000"/>
                  </a:solidFill>
                  <a:prstDash val="solid"/>
                  <a:miter lim="400000"/>
                </a:ln>
              </a:rPr>
              <a:t>YÖNetİn</a:t>
            </a:r>
            <a:r>
              <a:t>.</a:t>
            </a:r>
          </a:p>
          <a:p>
            <a:pPr algn="ctr" defTabSz="544830">
              <a:defRPr sz="3696">
                <a:solidFill>
                  <a:schemeClr val="accent1"/>
                </a:solidFill>
              </a:defRPr>
            </a:pPr>
            <a:r>
              <a:t>Bölüm III, 25. - 34. Maddeler</a:t>
            </a:r>
          </a:p>
        </p:txBody>
      </p:sp>
      <p:sp>
        <p:nvSpPr>
          <p:cNvPr id="571" name="ISO 13485:2016 — 7.5.8. MADDE — Ürünlerin Tanımlanması…"/>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585216" indent="-585216" defTabSz="2340805">
              <a:spcBef>
                <a:spcPts val="4300"/>
              </a:spcBef>
              <a:defRPr sz="5856" b="1">
                <a:solidFill>
                  <a:schemeClr val="accent6">
                    <a:satOff val="-16844"/>
                    <a:lumOff val="-30747"/>
                  </a:schemeClr>
                </a:solidFill>
              </a:defRPr>
            </a:pPr>
            <a:r>
              <a:t>ISO 13485:2016 — 7.5.8. MADDE — Ürünlerin Tanımlanması</a:t>
            </a:r>
          </a:p>
          <a:p>
            <a:pPr marL="1170431" lvl="1" indent="-585215" defTabSz="2340805">
              <a:spcBef>
                <a:spcPts val="4300"/>
              </a:spcBef>
              <a:defRPr sz="5856" b="1">
                <a:solidFill>
                  <a:srgbClr val="5E5E5E"/>
                </a:solidFill>
              </a:defRPr>
            </a:pPr>
            <a:r>
              <a:t>Kuruluş, ‘</a:t>
            </a:r>
            <a:r>
              <a:rPr>
                <a:ln w="12700" cap="flat">
                  <a:solidFill>
                    <a:srgbClr val="000000"/>
                  </a:solidFill>
                  <a:prstDash val="solid"/>
                  <a:miter lim="400000"/>
                </a:ln>
                <a:solidFill>
                  <a:schemeClr val="accent1"/>
                </a:solidFill>
              </a:rPr>
              <a:t>ürünlerin tanımlanması</a:t>
            </a:r>
            <a:r>
              <a:t>’ için prosedürler hazırlamalıdır.</a:t>
            </a:r>
          </a:p>
          <a:p>
            <a:pPr marL="1170431" lvl="1" indent="-585215" defTabSz="2340805">
              <a:spcBef>
                <a:spcPts val="4300"/>
              </a:spcBef>
              <a:defRPr sz="5856" b="1">
                <a:solidFill>
                  <a:srgbClr val="5E5E5E"/>
                </a:solidFill>
              </a:defRPr>
            </a:pPr>
            <a:r>
              <a:t>Kuruluş, ‘</a:t>
            </a:r>
            <a:r>
              <a:rPr>
                <a:ln w="12700" cap="flat">
                  <a:solidFill>
                    <a:srgbClr val="000000"/>
                  </a:solidFill>
                  <a:prstDash val="solid"/>
                  <a:miter lim="400000"/>
                </a:ln>
                <a:solidFill>
                  <a:schemeClr val="accent1"/>
                </a:solidFill>
              </a:rPr>
              <a:t>ürün gerçekleştirme süreci</a:t>
            </a:r>
            <a:r>
              <a:t>’ boyunca ürünleri uygun yöntemleri kullanarak tanımlamalıdır.</a:t>
            </a:r>
          </a:p>
          <a:p>
            <a:pPr marL="1170431" lvl="1" indent="-585215" defTabSz="2340805">
              <a:spcBef>
                <a:spcPts val="4300"/>
              </a:spcBef>
              <a:defRPr sz="5856" b="1">
                <a:solidFill>
                  <a:srgbClr val="5E5E5E"/>
                </a:solidFill>
              </a:defRPr>
            </a:pPr>
            <a:r>
              <a:t>Kuruluş, ürün gerçekleştirme süreci boyunca ürünlerin statüsünü </a:t>
            </a:r>
            <a:r>
              <a:rPr>
                <a:ln w="12700" cap="flat">
                  <a:solidFill>
                    <a:srgbClr val="000000"/>
                  </a:solidFill>
                  <a:prstDash val="solid"/>
                  <a:miter lim="400000"/>
                </a:ln>
                <a:solidFill>
                  <a:schemeClr val="accent1"/>
                </a:solidFill>
              </a:rPr>
              <a:t>‘izleme ve ölçüm’ gereklilikleri’</a:t>
            </a:r>
            <a:r>
              <a:t> yönünden izlemelidir.</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MDR - ISO 13485:2016 BÜTÜNLEŞMESİ"/>
          <p:cNvSpPr txBox="1">
            <a:spLocks noGrp="1"/>
          </p:cNvSpPr>
          <p:nvPr>
            <p:ph type="title"/>
          </p:nvPr>
        </p:nvSpPr>
        <p:spPr>
          <a:prstGeom prst="rect">
            <a:avLst/>
          </a:prstGeom>
        </p:spPr>
        <p:txBody>
          <a:bodyPr/>
          <a:lstStyle/>
          <a:p>
            <a:r>
              <a:t>MDR - ISO 13485:2016 BÜTÜNLEŞMESİ</a:t>
            </a:r>
          </a:p>
        </p:txBody>
      </p:sp>
      <p:sp>
        <p:nvSpPr>
          <p:cNvPr id="574" name="Tıbbi cihazlarınızla ilgili ÜRÜNLERİN TANIMLANMASINI ‘EU 2017/745’e uygun olarak YÖNetİn.…"/>
          <p:cNvSpPr txBox="1">
            <a:spLocks noGrp="1"/>
          </p:cNvSpPr>
          <p:nvPr>
            <p:ph type="body" idx="21"/>
          </p:nvPr>
        </p:nvSpPr>
        <p:spPr>
          <a:xfrm>
            <a:off x="1206500" y="2245962"/>
            <a:ext cx="21971000" cy="124094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pPr algn="ctr" defTabSz="495300">
              <a:defRPr sz="3780">
                <a:solidFill>
                  <a:schemeClr val="accent1"/>
                </a:solidFill>
              </a:defRPr>
            </a:pPr>
            <a:r>
              <a:t>Tıbbi cihazlarınızla ilgili </a:t>
            </a:r>
            <a:r>
              <a:rPr u="sng">
                <a:ln w="12700" cap="flat">
                  <a:solidFill>
                    <a:srgbClr val="000000"/>
                  </a:solidFill>
                  <a:prstDash val="solid"/>
                  <a:miter lim="400000"/>
                </a:ln>
              </a:rPr>
              <a:t>ÜRÜNLERİN TANIMLANMASINI</a:t>
            </a:r>
            <a:r>
              <a:t> ‘EU 2017/745’e uygun olarak </a:t>
            </a:r>
            <a:r>
              <a:rPr cap="all">
                <a:ln w="12700" cap="flat">
                  <a:solidFill>
                    <a:srgbClr val="000000"/>
                  </a:solidFill>
                  <a:prstDash val="solid"/>
                  <a:miter lim="400000"/>
                </a:ln>
              </a:rPr>
              <a:t>YÖNetİn</a:t>
            </a:r>
            <a:r>
              <a:t>.</a:t>
            </a:r>
          </a:p>
          <a:p>
            <a:pPr algn="ctr" defTabSz="495300">
              <a:defRPr sz="3780">
                <a:solidFill>
                  <a:schemeClr val="accent1"/>
                </a:solidFill>
              </a:defRPr>
            </a:pPr>
            <a:r>
              <a:t>Bölüm III, 25. - 34. Maddeler</a:t>
            </a:r>
          </a:p>
        </p:txBody>
      </p:sp>
      <p:sp>
        <p:nvSpPr>
          <p:cNvPr id="575" name="ISO 13485:2016 — 7.5.8. MADDE — Ürünlerin Tanımlanması…"/>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a:defRPr b="1">
                <a:solidFill>
                  <a:schemeClr val="accent6">
                    <a:satOff val="-16844"/>
                    <a:lumOff val="-30747"/>
                  </a:schemeClr>
                </a:solidFill>
              </a:defRPr>
            </a:pPr>
            <a:r>
              <a:t>ISO 13485:2016 — 7.5.8. MADDE — Ürünlerin Tanımlanması</a:t>
            </a:r>
          </a:p>
          <a:p>
            <a:pPr>
              <a:defRPr b="1">
                <a:solidFill>
                  <a:srgbClr val="5E5E5E"/>
                </a:solidFill>
              </a:defRPr>
            </a:pPr>
            <a:r>
              <a:t>‘</a:t>
            </a:r>
            <a:r>
              <a:rPr>
                <a:ln w="12700" cap="flat">
                  <a:solidFill>
                    <a:srgbClr val="000000"/>
                  </a:solidFill>
                  <a:prstDash val="solid"/>
                  <a:miter lim="400000"/>
                </a:ln>
                <a:solidFill>
                  <a:schemeClr val="accent1"/>
                </a:solidFill>
              </a:rPr>
              <a:t>Ürün statüsünü tanımlayan düzenleme</a:t>
            </a:r>
            <a:r>
              <a:t>’ üretim, depolama, kurulum ve servis hizmetleri boyunca </a:t>
            </a:r>
            <a:r>
              <a:rPr u="sng"/>
              <a:t>kesintiye uğramadan sürdürülmelidir</a:t>
            </a:r>
            <a:r>
              <a:t>; böylece, yalnız gerekli kontrol ve testlerden geçmiş / ‘yetkili onayı’ almış ürünlerin salıverilmesi, kullanılması ya da kurulumu sağlanmalıdır.</a:t>
            </a:r>
          </a:p>
          <a:p>
            <a:pPr>
              <a:defRPr b="1">
                <a:solidFill>
                  <a:srgbClr val="5E5E5E"/>
                </a:solidFill>
              </a:defRPr>
            </a:pPr>
            <a:r>
              <a:t>Eğer, yasal bir gereklilik ise kuruluş, tıbbi cihaza ‘</a:t>
            </a:r>
            <a:r>
              <a:rPr u="sng">
                <a:ln w="12700" cap="flat">
                  <a:solidFill>
                    <a:srgbClr val="000000"/>
                  </a:solidFill>
                  <a:prstDash val="solid"/>
                  <a:miter lim="400000"/>
                </a:ln>
                <a:solidFill>
                  <a:schemeClr val="accent1"/>
                </a:solidFill>
                <a:effectLst>
                  <a:outerShdw blurRad="12700" dist="63500" dir="18900000" rotWithShape="0">
                    <a:srgbClr val="000000"/>
                  </a:outerShdw>
                </a:effectLst>
              </a:rPr>
              <a:t>tekil cihaz tanımı</a:t>
            </a:r>
            <a:r>
              <a:t>’ atayan bir sistemi belgelemelidir. </a:t>
            </a:r>
          </a:p>
          <a:p>
            <a:pPr>
              <a:defRPr b="1">
                <a:solidFill>
                  <a:srgbClr val="5E5E5E"/>
                </a:solidFill>
              </a:defRPr>
            </a:pPr>
            <a:r>
              <a:t>Kuruluş, ‘</a:t>
            </a:r>
            <a:r>
              <a:rPr u="sng">
                <a:ln w="12700" cap="flat">
                  <a:solidFill>
                    <a:srgbClr val="000000"/>
                  </a:solidFill>
                  <a:prstDash val="solid"/>
                  <a:miter lim="400000"/>
                </a:ln>
                <a:solidFill>
                  <a:schemeClr val="accent1"/>
                </a:solidFill>
                <a:effectLst>
                  <a:outerShdw blurRad="12700" dist="63500" dir="18900000" rotWithShape="0">
                    <a:srgbClr val="000000"/>
                  </a:outerShdw>
                </a:effectLst>
              </a:rPr>
              <a:t>geri gönderilen</a:t>
            </a:r>
            <a:r>
              <a:t>’ tıbbi cihazları tanımlayan ve uygun diğer cihazlardan ‘</a:t>
            </a:r>
            <a:r>
              <a:rPr u="sng">
                <a:ln w="12700" cap="flat">
                  <a:solidFill>
                    <a:srgbClr val="000000"/>
                  </a:solidFill>
                  <a:prstDash val="solid"/>
                  <a:miter lim="400000"/>
                </a:ln>
                <a:solidFill>
                  <a:schemeClr val="accent1"/>
                </a:solidFill>
                <a:effectLst>
                  <a:outerShdw blurRad="12700" dist="63500" dir="18900000" rotWithShape="0">
                    <a:srgbClr val="000000"/>
                  </a:outerShdw>
                </a:effectLst>
              </a:rPr>
              <a:t>ayrıştıran</a:t>
            </a:r>
            <a:r>
              <a:t>’ prosedürleri belgelemelidir.</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MDR - ISO 13485:2016 BÜTÜNLEŞMESİ"/>
          <p:cNvSpPr txBox="1">
            <a:spLocks noGrp="1"/>
          </p:cNvSpPr>
          <p:nvPr>
            <p:ph type="title"/>
          </p:nvPr>
        </p:nvSpPr>
        <p:spPr>
          <a:prstGeom prst="rect">
            <a:avLst/>
          </a:prstGeom>
        </p:spPr>
        <p:txBody>
          <a:bodyPr/>
          <a:lstStyle/>
          <a:p>
            <a:r>
              <a:t>MDR - ISO 13485:2016 BÜTÜNLEŞMESİ</a:t>
            </a:r>
          </a:p>
        </p:txBody>
      </p:sp>
      <p:sp>
        <p:nvSpPr>
          <p:cNvPr id="578" name="Tıbbi cihazlarınızla ilgili ÜRÜNLERİN TANIMLANMASINI ‘EU 2017/745’e uygun olarak YÖNetİn.…"/>
          <p:cNvSpPr txBox="1">
            <a:spLocks noGrp="1"/>
          </p:cNvSpPr>
          <p:nvPr>
            <p:ph type="body" idx="21"/>
          </p:nvPr>
        </p:nvSpPr>
        <p:spPr>
          <a:xfrm>
            <a:off x="1206500" y="2245962"/>
            <a:ext cx="21971000" cy="124782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p>
            <a:pPr defTabSz="561340">
              <a:defRPr sz="3808">
                <a:solidFill>
                  <a:schemeClr val="accent1"/>
                </a:solidFill>
              </a:defRPr>
            </a:pPr>
            <a:r>
              <a:t>Tıbbi cihazlarınızla ilgili </a:t>
            </a:r>
            <a:r>
              <a:rPr u="sng">
                <a:ln w="12700" cap="flat">
                  <a:solidFill>
                    <a:srgbClr val="000000"/>
                  </a:solidFill>
                  <a:prstDash val="solid"/>
                  <a:miter lim="400000"/>
                </a:ln>
              </a:rPr>
              <a:t>ÜRÜNLERİN TANIMLANMASINI</a:t>
            </a:r>
            <a:r>
              <a:t> ‘EU 2017/745’e uygun olarak </a:t>
            </a:r>
            <a:r>
              <a:rPr cap="all">
                <a:ln w="12700" cap="flat">
                  <a:solidFill>
                    <a:srgbClr val="000000"/>
                  </a:solidFill>
                  <a:prstDash val="solid"/>
                  <a:miter lim="400000"/>
                </a:ln>
              </a:rPr>
              <a:t>YÖNetİn</a:t>
            </a:r>
            <a:r>
              <a:t>.</a:t>
            </a:r>
          </a:p>
          <a:p>
            <a:pPr algn="ctr" defTabSz="561340">
              <a:defRPr sz="3808">
                <a:solidFill>
                  <a:schemeClr val="accent1"/>
                </a:solidFill>
              </a:defRPr>
            </a:pPr>
            <a:r>
              <a:t>Bölüm III, 25. - 34. Maddeler</a:t>
            </a:r>
          </a:p>
        </p:txBody>
      </p:sp>
      <p:sp>
        <p:nvSpPr>
          <p:cNvPr id="579" name="ISO 13485:2016 — 7.5.9. MADDE — Ürünlerin İzlenmesi…"/>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548639" indent="-548639" defTabSz="2194505">
              <a:spcBef>
                <a:spcPts val="4000"/>
              </a:spcBef>
              <a:defRPr sz="4319" b="1">
                <a:solidFill>
                  <a:schemeClr val="accent6">
                    <a:satOff val="-16844"/>
                    <a:lumOff val="-30747"/>
                  </a:schemeClr>
                </a:solidFill>
              </a:defRPr>
            </a:pPr>
            <a:r>
              <a:t>ISO 13485:2016 — 7.5.9. MADDE — Ürünlerin İzlenmesi</a:t>
            </a:r>
          </a:p>
          <a:p>
            <a:pPr marL="548639" indent="-548639" defTabSz="2194505">
              <a:spcBef>
                <a:spcPts val="4000"/>
              </a:spcBef>
              <a:defRPr sz="4319" b="1">
                <a:solidFill>
                  <a:srgbClr val="5E5E5E"/>
                </a:solidFill>
              </a:defRPr>
            </a:pPr>
            <a:r>
              <a:t>Kuruluş, ‘</a:t>
            </a:r>
            <a:r>
              <a:rPr>
                <a:ln w="12700" cap="flat">
                  <a:solidFill>
                    <a:srgbClr val="000000"/>
                  </a:solidFill>
                  <a:prstDash val="solid"/>
                  <a:miter lim="400000"/>
                </a:ln>
                <a:solidFill>
                  <a:schemeClr val="accent1"/>
                </a:solidFill>
              </a:rPr>
              <a:t>ürünlerin izlenmesi</a:t>
            </a:r>
            <a:r>
              <a:t>’ için prosedürler hazırlamalıdır.</a:t>
            </a:r>
          </a:p>
          <a:p>
            <a:pPr marL="548639" indent="-548639" defTabSz="2194505">
              <a:spcBef>
                <a:spcPts val="4000"/>
              </a:spcBef>
              <a:defRPr sz="4319" b="1">
                <a:solidFill>
                  <a:srgbClr val="5E5E5E"/>
                </a:solidFill>
              </a:defRPr>
            </a:pPr>
            <a:r>
              <a:t>Bu prosedürler, uygulanan Regülasyonun gereklerine uygun olarak ‘</a:t>
            </a:r>
            <a:r>
              <a:rPr>
                <a:ln w="12700" cap="flat">
                  <a:solidFill>
                    <a:srgbClr val="000000"/>
                  </a:solidFill>
                  <a:prstDash val="solid"/>
                  <a:miter lim="400000"/>
                </a:ln>
                <a:solidFill>
                  <a:schemeClr val="accent1"/>
                </a:solidFill>
              </a:rPr>
              <a:t>izlenebilirliğin</a:t>
            </a:r>
            <a:r>
              <a:t>’ kapsamını ‘</a:t>
            </a:r>
            <a:r>
              <a:rPr>
                <a:ln w="12700" cap="flat">
                  <a:solidFill>
                    <a:srgbClr val="000000"/>
                  </a:solidFill>
                  <a:prstDash val="solid"/>
                  <a:miter lim="400000"/>
                </a:ln>
                <a:solidFill>
                  <a:schemeClr val="accent1"/>
                </a:solidFill>
              </a:rPr>
              <a:t>tutulması gereken kayıtları</a:t>
            </a:r>
            <a:r>
              <a:t>’ tanımlamalıdır. </a:t>
            </a:r>
          </a:p>
          <a:p>
            <a:pPr marL="548639" indent="-548639" defTabSz="2194505">
              <a:spcBef>
                <a:spcPts val="4000"/>
              </a:spcBef>
              <a:defRPr sz="4319" b="1">
                <a:solidFill>
                  <a:srgbClr val="5E5E5E"/>
                </a:solidFill>
              </a:defRPr>
            </a:pPr>
            <a:r>
              <a:t>İzlenebilirliği gerçekleştirmek için tutulması gereken kayıtlar arasında </a:t>
            </a:r>
            <a:r>
              <a:rPr>
                <a:ln w="12700" cap="flat">
                  <a:solidFill>
                    <a:srgbClr val="000000"/>
                  </a:solidFill>
                  <a:prstDash val="solid"/>
                  <a:miter lim="400000"/>
                </a:ln>
                <a:solidFill>
                  <a:schemeClr val="accent1"/>
                </a:solidFill>
              </a:rPr>
              <a:t>hammadde, parça</a:t>
            </a:r>
            <a:r>
              <a:t> ve eğer gerekiyorsa </a:t>
            </a:r>
            <a:r>
              <a:rPr>
                <a:ln w="12700" cap="flat">
                  <a:solidFill>
                    <a:srgbClr val="000000"/>
                  </a:solidFill>
                  <a:prstDash val="solid"/>
                  <a:miter lim="400000"/>
                </a:ln>
                <a:solidFill>
                  <a:schemeClr val="accent1"/>
                </a:solidFill>
              </a:rPr>
              <a:t>çalışma ortamı koşullarının kayıtları</a:t>
            </a:r>
            <a:r>
              <a:t> bulunmalıdır.</a:t>
            </a:r>
          </a:p>
          <a:p>
            <a:pPr marL="548639" indent="-548639" defTabSz="2194505">
              <a:spcBef>
                <a:spcPts val="4000"/>
              </a:spcBef>
              <a:defRPr sz="4319" b="1">
                <a:solidFill>
                  <a:srgbClr val="5E5E5E"/>
                </a:solidFill>
              </a:defRPr>
            </a:pPr>
            <a:r>
              <a:t>Kuruluş, dağıtım hizmeti sunan tedarikçilerin ya da dağıtıcıların izlenebilirliği sağlamak ve denetimlere olanaklı kılmak için </a:t>
            </a:r>
            <a:r>
              <a:rPr>
                <a:ln w="12700" cap="flat">
                  <a:solidFill>
                    <a:srgbClr val="000000"/>
                  </a:solidFill>
                  <a:prstDash val="solid"/>
                  <a:miter lim="400000"/>
                </a:ln>
                <a:solidFill>
                  <a:schemeClr val="accent1"/>
                </a:solidFill>
                <a:effectLst>
                  <a:outerShdw blurRad="11430" dist="57150" dir="18900000" rotWithShape="0">
                    <a:srgbClr val="000000"/>
                  </a:outerShdw>
                </a:effectLst>
              </a:rPr>
              <a:t>tıbbi cihazların dağıtım kayıtlarını tutmalıdır.</a:t>
            </a:r>
          </a:p>
          <a:p>
            <a:pPr marL="548639" indent="-548639" defTabSz="2194505">
              <a:spcBef>
                <a:spcPts val="4000"/>
              </a:spcBef>
              <a:defRPr sz="4319" b="1">
                <a:solidFill>
                  <a:srgbClr val="5E5E5E"/>
                </a:solidFill>
              </a:defRPr>
            </a:pPr>
            <a:r>
              <a:t>Taşınan ambalajların gönderi belgelerinde ‘</a:t>
            </a:r>
            <a:r>
              <a:rPr>
                <a:ln w="12700" cap="flat">
                  <a:solidFill>
                    <a:srgbClr val="000000"/>
                  </a:solidFill>
                  <a:prstDash val="solid"/>
                  <a:miter lim="400000"/>
                </a:ln>
                <a:solidFill>
                  <a:schemeClr val="accent1"/>
                </a:solidFill>
                <a:effectLst>
                  <a:outerShdw blurRad="11430" dist="57150" dir="18900000" rotWithShape="0">
                    <a:srgbClr val="000000"/>
                  </a:outerShdw>
                </a:effectLst>
              </a:rPr>
              <a:t>ad ve adresler</a:t>
            </a:r>
            <a:r>
              <a:t>’ yer almalıdır.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ıbbi Cihaz…"/>
          <p:cNvSpPr txBox="1">
            <a:spLocks noGrp="1"/>
          </p:cNvSpPr>
          <p:nvPr>
            <p:ph type="title"/>
          </p:nvPr>
        </p:nvSpPr>
        <p:spPr>
          <a:prstGeom prst="rect">
            <a:avLst/>
          </a:prstGeom>
        </p:spPr>
        <p:txBody>
          <a:bodyPr/>
          <a:lstStyle/>
          <a:p>
            <a:pPr defTabSz="2365188">
              <a:defRPr sz="11252" spc="-225"/>
            </a:pPr>
            <a:r>
              <a:t>Tıbbi Cihaz</a:t>
            </a:r>
          </a:p>
          <a:p>
            <a:pPr defTabSz="2365188">
              <a:defRPr sz="11252" spc="-225">
                <a:solidFill>
                  <a:schemeClr val="accent5">
                    <a:hueOff val="-152895"/>
                    <a:lumOff val="12368"/>
                  </a:schemeClr>
                </a:solidFill>
              </a:defRPr>
            </a:pPr>
            <a:r>
              <a:t>KALİTE YÖNETİM SİSTEMİ (KYS)</a:t>
            </a:r>
          </a:p>
          <a:p>
            <a:pPr defTabSz="2365188">
              <a:defRPr sz="11252" spc="-225">
                <a:ln w="12700" cap="flat">
                  <a:solidFill>
                    <a:schemeClr val="accent5">
                      <a:hueOff val="-152895"/>
                      <a:lumOff val="12368"/>
                    </a:schemeClr>
                  </a:solidFill>
                  <a:prstDash val="solid"/>
                  <a:miter lim="400000"/>
                </a:ln>
                <a:effectLst>
                  <a:outerShdw blurRad="12319" dist="61595" dir="18900000" rotWithShape="0">
                    <a:srgbClr val="000000"/>
                  </a:outerShdw>
                </a:effectLst>
              </a:defRPr>
            </a:pPr>
            <a:r>
              <a:t>Nedir?</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MDR - ISO 13485:2016 BÜTÜNLEŞMESİ"/>
          <p:cNvSpPr txBox="1">
            <a:spLocks noGrp="1"/>
          </p:cNvSpPr>
          <p:nvPr>
            <p:ph type="title"/>
          </p:nvPr>
        </p:nvSpPr>
        <p:spPr>
          <a:prstGeom prst="rect">
            <a:avLst/>
          </a:prstGeom>
        </p:spPr>
        <p:txBody>
          <a:bodyPr/>
          <a:lstStyle/>
          <a:p>
            <a:r>
              <a:t>MDR - ISO 13485:2016 BÜTÜNLEŞMESİ</a:t>
            </a:r>
          </a:p>
        </p:txBody>
      </p:sp>
      <p:sp>
        <p:nvSpPr>
          <p:cNvPr id="582" name="Tıbbi cihazlarınızla ilgili ÜRÜNLERİN TANIMLANMASINI ‘EU 2017/745’e uygun olarak YÖNetİn.…"/>
          <p:cNvSpPr txBox="1">
            <a:spLocks noGrp="1"/>
          </p:cNvSpPr>
          <p:nvPr>
            <p:ph type="body" idx="21"/>
          </p:nvPr>
        </p:nvSpPr>
        <p:spPr>
          <a:xfrm>
            <a:off x="1206500" y="2245962"/>
            <a:ext cx="21971000" cy="128650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561340">
              <a:defRPr sz="3808">
                <a:solidFill>
                  <a:schemeClr val="accent1"/>
                </a:solidFill>
              </a:defRPr>
            </a:pPr>
            <a:r>
              <a:t>Tıbbi cihazlarınızla ilgili </a:t>
            </a:r>
            <a:r>
              <a:rPr u="sng">
                <a:ln w="12700" cap="flat">
                  <a:solidFill>
                    <a:srgbClr val="000000"/>
                  </a:solidFill>
                  <a:prstDash val="solid"/>
                  <a:miter lim="400000"/>
                </a:ln>
              </a:rPr>
              <a:t>ÜRÜNLERİN TANIMLANMASINI</a:t>
            </a:r>
            <a:r>
              <a:t> ‘EU 2017/745’e uygun olarak </a:t>
            </a:r>
            <a:r>
              <a:rPr cap="all">
                <a:ln w="12700" cap="flat">
                  <a:solidFill>
                    <a:srgbClr val="000000"/>
                  </a:solidFill>
                  <a:prstDash val="solid"/>
                  <a:miter lim="400000"/>
                </a:ln>
              </a:rPr>
              <a:t>YÖNetİn</a:t>
            </a:r>
            <a:r>
              <a:t>.</a:t>
            </a:r>
          </a:p>
          <a:p>
            <a:pPr algn="ctr" defTabSz="561340">
              <a:defRPr sz="3808">
                <a:solidFill>
                  <a:schemeClr val="accent1"/>
                </a:solidFill>
              </a:defRPr>
            </a:pPr>
            <a:r>
              <a:t>Bölüm III, 25. - 34. Maddeler</a:t>
            </a:r>
          </a:p>
        </p:txBody>
      </p:sp>
      <p:sp>
        <p:nvSpPr>
          <p:cNvPr id="583" name="ISO 13485:2016 — 7.5.8./7.5.9. MADDELER — Ürünlerin Tanımlanması ve İzlenmesi…"/>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a:defRPr b="1">
                <a:solidFill>
                  <a:schemeClr val="accent6">
                    <a:satOff val="-16844"/>
                    <a:lumOff val="-30747"/>
                  </a:schemeClr>
                </a:solidFill>
              </a:defRPr>
            </a:pPr>
            <a:r>
              <a:t>ISO 13485:2016 — 7.5.8./7.5.9. MADDELER — Ürünlerin Tanımlanması ve İzlenmesi</a:t>
            </a:r>
          </a:p>
          <a:p>
            <a:pPr>
              <a:defRPr b="1">
                <a:solidFill>
                  <a:srgbClr val="5E5E5E"/>
                </a:solidFill>
              </a:defRPr>
            </a:pPr>
            <a:r>
              <a:t>İthalatçıların ve Dağıtıcıların yükümlülükleri — </a:t>
            </a:r>
            <a:r>
              <a:rPr>
                <a:solidFill>
                  <a:schemeClr val="accent5"/>
                </a:solidFill>
              </a:rPr>
              <a:t>MDR, 13. ve 14. Maddeler</a:t>
            </a:r>
          </a:p>
          <a:p>
            <a:pPr>
              <a:defRPr b="1">
                <a:solidFill>
                  <a:srgbClr val="5E5E5E"/>
                </a:solidFill>
              </a:defRPr>
            </a:pPr>
            <a:r>
              <a:t>Tedarik Zinciri içinde Tanımlama — </a:t>
            </a:r>
            <a:r>
              <a:rPr>
                <a:solidFill>
                  <a:schemeClr val="accent5"/>
                </a:solidFill>
              </a:rPr>
              <a:t>MDR, 25. Madde</a:t>
            </a:r>
          </a:p>
          <a:p>
            <a:pPr>
              <a:defRPr b="1">
                <a:solidFill>
                  <a:srgbClr val="5E5E5E"/>
                </a:solidFill>
              </a:defRPr>
            </a:pPr>
            <a:r>
              <a:t>Tekil Ürün Tanımlama sistemi — </a:t>
            </a:r>
            <a:r>
              <a:rPr>
                <a:solidFill>
                  <a:schemeClr val="accent5"/>
                </a:solidFill>
              </a:rPr>
              <a:t>MDR, 27. Madde, Ek VI - C</a:t>
            </a:r>
          </a:p>
          <a:p>
            <a:pPr>
              <a:defRPr b="1">
                <a:solidFill>
                  <a:srgbClr val="5E5E5E"/>
                </a:solidFill>
              </a:defRPr>
            </a:pPr>
            <a:r>
              <a:t>Cihazların ve Ekonomik Operatörlerin kaydı; UDI — </a:t>
            </a:r>
            <a:r>
              <a:rPr>
                <a:solidFill>
                  <a:schemeClr val="accent5"/>
                </a:solidFill>
              </a:rPr>
              <a:t>Ek VI - A</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MDR - ISO 13485:2016 BÜTÜNLEŞMESİ"/>
          <p:cNvSpPr txBox="1">
            <a:spLocks noGrp="1"/>
          </p:cNvSpPr>
          <p:nvPr>
            <p:ph type="title"/>
          </p:nvPr>
        </p:nvSpPr>
        <p:spPr>
          <a:prstGeom prst="rect">
            <a:avLst/>
          </a:prstGeom>
        </p:spPr>
        <p:txBody>
          <a:bodyPr/>
          <a:lstStyle/>
          <a:p>
            <a:r>
              <a:t>MDR - ISO 13485:2016 BÜTÜNLEŞMESİ</a:t>
            </a:r>
          </a:p>
        </p:txBody>
      </p:sp>
      <p:sp>
        <p:nvSpPr>
          <p:cNvPr id="586" name="ISO 13485:2016 — 8. MADDE — Ölçüm, İnceleme ve İyileştirme…"/>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609600" indent="-609600">
              <a:defRPr sz="5600" b="1">
                <a:solidFill>
                  <a:schemeClr val="accent6">
                    <a:satOff val="-16844"/>
                    <a:lumOff val="-30747"/>
                  </a:schemeClr>
                </a:solidFill>
              </a:defRPr>
            </a:pPr>
            <a:r>
              <a:t>ISO 13485:2016 — 8. MADDE — Ölçüm, İnceleme ve İyileştirme</a:t>
            </a:r>
          </a:p>
          <a:p>
            <a:pPr marL="609600" indent="-609600">
              <a:defRPr sz="5600" b="1">
                <a:solidFill>
                  <a:srgbClr val="5E5E5E"/>
                </a:solidFill>
              </a:defRPr>
            </a:pPr>
            <a:r>
              <a:t>Kuruluş, ‘</a:t>
            </a:r>
            <a:r>
              <a:rPr>
                <a:ln w="12700" cap="flat">
                  <a:solidFill>
                    <a:srgbClr val="000000"/>
                  </a:solidFill>
                  <a:prstDash val="solid"/>
                  <a:miter lim="400000"/>
                </a:ln>
                <a:solidFill>
                  <a:schemeClr val="accent1"/>
                </a:solidFill>
              </a:rPr>
              <a:t>ürünlerin uygunluğunu göstermek</a:t>
            </a:r>
            <a:r>
              <a:t>’, ‘</a:t>
            </a:r>
            <a:r>
              <a:rPr>
                <a:ln w="12700" cap="flat">
                  <a:solidFill>
                    <a:srgbClr val="000000"/>
                  </a:solidFill>
                  <a:prstDash val="solid"/>
                  <a:miter lim="400000"/>
                </a:ln>
                <a:solidFill>
                  <a:schemeClr val="accent1"/>
                </a:solidFill>
              </a:rPr>
              <a:t>Kalite Yönetim Sisteminin uyumluluğunu göstermek</a:t>
            </a:r>
            <a:r>
              <a:t>’ ve ‘</a:t>
            </a:r>
            <a:r>
              <a:rPr>
                <a:ln w="12700" cap="flat">
                  <a:solidFill>
                    <a:srgbClr val="000000"/>
                  </a:solidFill>
                  <a:prstDash val="solid"/>
                  <a:miter lim="400000"/>
                </a:ln>
                <a:solidFill>
                  <a:schemeClr val="accent1"/>
                </a:solidFill>
              </a:rPr>
              <a:t>Kalite Yönetim Sisteminin etkililiğini göstermek</a:t>
            </a:r>
            <a:r>
              <a:t>’ amacıyla </a:t>
            </a:r>
            <a:r>
              <a:rPr>
                <a:ln w="12700" cap="flat">
                  <a:solidFill>
                    <a:srgbClr val="000000"/>
                  </a:solidFill>
                  <a:prstDash val="solid"/>
                  <a:miter lim="400000"/>
                </a:ln>
                <a:effectLst>
                  <a:outerShdw blurRad="12700" dist="63500" dir="18900000" rotWithShape="0">
                    <a:srgbClr val="000000"/>
                  </a:outerShdw>
                </a:effectLst>
              </a:rPr>
              <a:t>izleme, ölçme, analiz</a:t>
            </a:r>
            <a:r>
              <a:t> ve </a:t>
            </a:r>
            <a:r>
              <a:rPr>
                <a:ln w="12700" cap="flat">
                  <a:solidFill>
                    <a:srgbClr val="000000"/>
                  </a:solidFill>
                  <a:prstDash val="solid"/>
                  <a:miter lim="400000"/>
                </a:ln>
                <a:effectLst>
                  <a:outerShdw blurRad="12700" dist="63500" dir="18900000" rotWithShape="0">
                    <a:srgbClr val="000000"/>
                  </a:outerShdw>
                </a:effectLst>
              </a:rPr>
              <a:t>iyileştimelerin</a:t>
            </a:r>
            <a:r>
              <a:t> planlanması ve çalıştırılması için prosedürler hazırlamalıdır.</a:t>
            </a:r>
          </a:p>
          <a:p>
            <a:pPr marL="609600" indent="-609600">
              <a:defRPr sz="5600" b="1">
                <a:solidFill>
                  <a:srgbClr val="5E5E5E"/>
                </a:solidFill>
              </a:defRPr>
            </a:pPr>
            <a:r>
              <a:t>Bunların gerçekleştirilebilmesi için uygun yöntemler belirlenmelidir; istatistiksel teknikler ve bunların kapsamlı kullanımı gözetilmelidir.</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MDR - ISO 13485:2016 BÜTÜNLEŞMESİ"/>
          <p:cNvSpPr txBox="1">
            <a:spLocks noGrp="1"/>
          </p:cNvSpPr>
          <p:nvPr>
            <p:ph type="title"/>
          </p:nvPr>
        </p:nvSpPr>
        <p:spPr>
          <a:prstGeom prst="rect">
            <a:avLst/>
          </a:prstGeom>
        </p:spPr>
        <p:txBody>
          <a:bodyPr/>
          <a:lstStyle/>
          <a:p>
            <a:r>
              <a:t>MDR - ISO 13485:2016 BÜTÜNLEŞMESİ</a:t>
            </a:r>
          </a:p>
        </p:txBody>
      </p:sp>
      <p:sp>
        <p:nvSpPr>
          <p:cNvPr id="589" name="ISO 13485:2016 — 8. MADDE — Ölçüm, İnceleme ve İyileştirme…"/>
          <p:cNvSpPr txBox="1">
            <a:spLocks noGrp="1"/>
          </p:cNvSpPr>
          <p:nvPr>
            <p:ph type="body" idx="1"/>
          </p:nvPr>
        </p:nvSpPr>
        <p:spPr>
          <a:xfrm>
            <a:off x="1206500" y="3727804"/>
            <a:ext cx="21971000" cy="9603740"/>
          </a:xfrm>
          <a:prstGeom prst="rect">
            <a:avLst/>
          </a:prstGeom>
          <a:solidFill>
            <a:srgbClr val="D5D5D5"/>
          </a:solidFill>
          <a:ln w="9525">
            <a:round/>
          </a:ln>
        </p:spPr>
        <p:txBody>
          <a:bodyPr/>
          <a:lstStyle/>
          <a:p>
            <a:pPr marL="609600" indent="-609600">
              <a:defRPr sz="5500" b="1">
                <a:solidFill>
                  <a:schemeClr val="accent6">
                    <a:satOff val="-16844"/>
                    <a:lumOff val="-30747"/>
                  </a:schemeClr>
                </a:solidFill>
              </a:defRPr>
            </a:pPr>
            <a:r>
              <a:t>ISO 13485:2016 — 8. MADDE — Ölçüm, İnceleme ve İyileştirme</a:t>
            </a:r>
          </a:p>
          <a:p>
            <a:pPr marL="609600" indent="-609600">
              <a:defRPr sz="5500" b="1">
                <a:solidFill>
                  <a:srgbClr val="5E5E5E"/>
                </a:solidFill>
              </a:defRPr>
            </a:pPr>
            <a:r>
              <a:t>Piyasaya arz sonrası gözetim — </a:t>
            </a:r>
            <a:r>
              <a:rPr>
                <a:solidFill>
                  <a:schemeClr val="accent5"/>
                </a:solidFill>
              </a:rPr>
              <a:t>MDR, 83 - 86. Maddeler, Ek III</a:t>
            </a:r>
          </a:p>
          <a:p>
            <a:pPr marL="609600" indent="-609600">
              <a:defRPr sz="5500" b="1">
                <a:solidFill>
                  <a:srgbClr val="5E5E5E"/>
                </a:solidFill>
              </a:defRPr>
            </a:pPr>
            <a:r>
              <a:t>Vijilans ve Eğilim Raporlaması — </a:t>
            </a:r>
            <a:r>
              <a:rPr>
                <a:solidFill>
                  <a:schemeClr val="accent5"/>
                </a:solidFill>
              </a:rPr>
              <a:t>MDR, 87 - 89. Maddeler</a:t>
            </a:r>
          </a:p>
          <a:p>
            <a:pPr marL="609600" indent="-609600">
              <a:defRPr sz="5500" b="1">
                <a:solidFill>
                  <a:srgbClr val="5E5E5E"/>
                </a:solidFill>
              </a:defRPr>
            </a:pPr>
            <a:r>
              <a:t>Genel Güvenlilik ve Performans Gereklilikleri — </a:t>
            </a:r>
            <a:r>
              <a:rPr>
                <a:solidFill>
                  <a:schemeClr val="accent5"/>
                </a:solidFill>
              </a:rPr>
              <a:t>MDR, Ek I</a:t>
            </a:r>
          </a:p>
          <a:p>
            <a:pPr marL="609600" indent="-609600">
              <a:defRPr sz="5500" b="1">
                <a:solidFill>
                  <a:srgbClr val="5E5E5E"/>
                </a:solidFill>
              </a:defRPr>
            </a:pPr>
            <a:r>
              <a:t>Klinik Değerlendirme — </a:t>
            </a:r>
            <a:r>
              <a:rPr>
                <a:solidFill>
                  <a:schemeClr val="accent5"/>
                </a:solidFill>
              </a:rPr>
              <a:t>MDR, 61. Madde</a:t>
            </a:r>
          </a:p>
          <a:p>
            <a:pPr marL="609600" indent="-609600">
              <a:defRPr sz="5500" b="1">
                <a:solidFill>
                  <a:srgbClr val="5E5E5E"/>
                </a:solidFill>
              </a:defRPr>
            </a:pPr>
            <a:r>
              <a:t>Klinik Araştırma — </a:t>
            </a:r>
            <a:r>
              <a:rPr>
                <a:solidFill>
                  <a:schemeClr val="accent5"/>
                </a:solidFill>
              </a:rPr>
              <a:t>MDR, 62 - 82. Maddeler, Ek XV</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MDR - ISO 13485:2016 BÜTÜNLEŞMESİ"/>
          <p:cNvSpPr txBox="1">
            <a:spLocks noGrp="1"/>
          </p:cNvSpPr>
          <p:nvPr>
            <p:ph type="title"/>
          </p:nvPr>
        </p:nvSpPr>
        <p:spPr>
          <a:prstGeom prst="rect">
            <a:avLst/>
          </a:prstGeom>
        </p:spPr>
        <p:txBody>
          <a:bodyPr/>
          <a:lstStyle/>
          <a:p>
            <a:r>
              <a:t>MDR - ISO 13485:2016 BÜTÜNLEŞMESİ</a:t>
            </a:r>
          </a:p>
        </p:txBody>
      </p:sp>
      <p:sp>
        <p:nvSpPr>
          <p:cNvPr id="592" name="‘EU 2017/745 - 10 (f) KLİNİK DEĞERLENDİRME ve PMCF."/>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lvl="1" indent="457200" defTabSz="825500">
              <a:lnSpc>
                <a:spcPct val="100000"/>
              </a:lnSpc>
              <a:spcBef>
                <a:spcPts val="0"/>
              </a:spcBef>
              <a:buSzTx/>
              <a:buNone/>
              <a:defRPr sz="5500" b="1">
                <a:solidFill>
                  <a:schemeClr val="accent1"/>
                </a:solidFill>
              </a:defRPr>
            </a:pPr>
            <a:r>
              <a:t>‘EU 2017/745 - 10 (f) </a:t>
            </a:r>
            <a:r>
              <a:rPr u="sng">
                <a:ln w="12700" cap="flat">
                  <a:solidFill>
                    <a:srgbClr val="000000"/>
                  </a:solidFill>
                  <a:prstDash val="solid"/>
                  <a:miter lim="400000"/>
                </a:ln>
              </a:rPr>
              <a:t>KLİNİK DEĞERLENDİRME ve PMCF</a:t>
            </a:r>
            <a:r>
              <a:t>.</a:t>
            </a:r>
          </a:p>
        </p:txBody>
      </p:sp>
      <p:sp>
        <p:nvSpPr>
          <p:cNvPr id="593"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endParaRPr>
              <a:solidFill>
                <a:srgbClr val="000000"/>
              </a:solidFill>
            </a:endParaRPr>
          </a:p>
          <a:p>
            <a:pPr marL="1664208" lvl="2" indent="-554736" defTabSz="2218888">
              <a:spcBef>
                <a:spcPts val="4000"/>
              </a:spcBef>
              <a:defRPr sz="4368" b="1">
                <a:solidFill>
                  <a:srgbClr val="5E5E5E"/>
                </a:solidFill>
              </a:defRPr>
            </a:pPr>
            <a:r>
              <a:t>(f)  </a:t>
            </a:r>
            <a:r>
              <a:rPr u="sng">
                <a:ln w="12700" cap="flat">
                  <a:solidFill>
                    <a:srgbClr val="000000"/>
                  </a:solidFill>
                  <a:prstDash val="solid"/>
                  <a:miter lim="400000"/>
                </a:ln>
                <a:solidFill>
                  <a:schemeClr val="accent1"/>
                </a:solidFill>
              </a:rPr>
              <a:t>clinical evaluation</a:t>
            </a:r>
            <a:r>
              <a:t> in accordance with </a:t>
            </a:r>
            <a:r>
              <a:rPr u="sng">
                <a:ln w="12700" cap="flat">
                  <a:solidFill>
                    <a:srgbClr val="000000"/>
                  </a:solidFill>
                  <a:prstDash val="solid"/>
                  <a:miter lim="400000"/>
                </a:ln>
                <a:solidFill>
                  <a:schemeClr val="accent5"/>
                </a:solidFill>
                <a:effectLst>
                  <a:outerShdw blurRad="11557" dist="57785" dir="18900000" rotWithShape="0">
                    <a:srgbClr val="000000"/>
                  </a:outerShdw>
                </a:effectLst>
              </a:rPr>
              <a:t>Article 61 and Annex XIV,</a:t>
            </a:r>
            <a:r>
              <a:t> </a:t>
            </a:r>
            <a:r>
              <a:rPr u="sng">
                <a:ln w="12700" cap="flat">
                  <a:solidFill>
                    <a:srgbClr val="000000"/>
                  </a:solidFill>
                  <a:prstDash val="solid"/>
                  <a:miter lim="400000"/>
                </a:ln>
                <a:solidFill>
                  <a:schemeClr val="accent1"/>
                </a:solidFill>
              </a:rPr>
              <a:t>including PMCF;</a:t>
            </a:r>
            <a:r>
              <a:t>’’ </a:t>
            </a:r>
          </a:p>
        </p:txBody>
      </p:sp>
      <p:grpSp>
        <p:nvGrpSpPr>
          <p:cNvPr id="596" name="TCY, 10. Madde — Üreticilerin Genel Yükümlülükleri (9. Bent, devamı)…"/>
          <p:cNvGrpSpPr/>
          <p:nvPr/>
        </p:nvGrpSpPr>
        <p:grpSpPr>
          <a:xfrm>
            <a:off x="1026894" y="8345405"/>
            <a:ext cx="22330212" cy="3473772"/>
            <a:chOff x="0" y="0"/>
            <a:chExt cx="22330210" cy="3473770"/>
          </a:xfrm>
        </p:grpSpPr>
        <p:sp>
          <p:nvSpPr>
            <p:cNvPr id="595" name="TCY, 10. Madde — Üreticilerin Genel Yükümlülükleri (9. Bent, devamı)…"/>
            <p:cNvSpPr txBox="1"/>
            <p:nvPr/>
          </p:nvSpPr>
          <p:spPr>
            <a:xfrm>
              <a:off x="179605" y="179605"/>
              <a:ext cx="21971001" cy="311456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‘‘e) </a:t>
              </a:r>
              <a:r>
                <a:rPr>
                  <a:ln w="12700" cap="flat">
                    <a:solidFill>
                      <a:srgbClr val="000000"/>
                    </a:solidFill>
                    <a:prstDash val="solid"/>
                    <a:miter lim="400000"/>
                  </a:ln>
                  <a:solidFill>
                    <a:schemeClr val="accent1"/>
                  </a:solidFill>
                </a:rPr>
                <a:t>Piyasaya arz sonrası klinik takip dâhil</a:t>
              </a:r>
              <a:r>
                <a:t> olmak üzere, 61 inci madde ve Ek XIV uyarınca </a:t>
              </a:r>
              <a:r>
                <a:rPr>
                  <a:ln w="12700" cap="flat">
                    <a:solidFill>
                      <a:srgbClr val="000000"/>
                    </a:solidFill>
                    <a:prstDash val="solid"/>
                    <a:miter lim="400000"/>
                  </a:ln>
                  <a:solidFill>
                    <a:schemeClr val="accent1"/>
                  </a:solidFill>
                </a:rPr>
                <a:t>klinik değerlendirmeye,</a:t>
              </a:r>
              <a:r>
                <a:t>’’ </a:t>
              </a:r>
            </a:p>
          </p:txBody>
        </p:sp>
        <p:pic>
          <p:nvPicPr>
            <p:cNvPr id="594" name="TCY, 10. Madde — Üreticilerin Genel Yükümlülükleri (9. Bent, devamı)… TCY, 10. Madde — Üreticilerin Genel Yükümlülükleri (9. Bent, devamı)‘‘e) Piyasaya arz sonrası klinik takip dâhil olmak üzere, 61 inci madde ve Ek XIV uyarınca klinik değerlendirmeye,’" descr="TCY, 10. Madde — Üreticilerin Genel Yükümlülükleri (9. Bent, devamı)… TCY, 10. Madde — Üreticilerin Genel Yükümlülükleri (9. Bent, devamı)‘‘e) Piyasaya arz sonrası klinik takip dâhil olmak üzere, 61 inci madde ve Ek XIV uyarınca klinik değerlendirmeye,’’ "/>
            <p:cNvPicPr>
              <a:picLocks/>
            </p:cNvPicPr>
            <p:nvPr/>
          </p:nvPicPr>
          <p:blipFill>
            <a:blip r:embed="rId2"/>
            <a:stretch>
              <a:fillRect/>
            </a:stretch>
          </p:blipFill>
          <p:spPr>
            <a:xfrm>
              <a:off x="-1" y="0"/>
              <a:ext cx="22330212" cy="3473771"/>
            </a:xfrm>
            <a:prstGeom prst="rect">
              <a:avLst/>
            </a:prstGeom>
            <a:effectLst/>
          </p:spPr>
        </p:pic>
      </p:grpSp>
      <p:grpSp>
        <p:nvGrpSpPr>
          <p:cNvPr id="599" name="MDR’a uygunluk için değerlendir ve düzenle."/>
          <p:cNvGrpSpPr/>
          <p:nvPr/>
        </p:nvGrpSpPr>
        <p:grpSpPr>
          <a:xfrm>
            <a:off x="997318" y="11989058"/>
            <a:ext cx="14973673" cy="1533487"/>
            <a:chOff x="0" y="0"/>
            <a:chExt cx="14973672" cy="1533485"/>
          </a:xfrm>
        </p:grpSpPr>
        <p:sp>
          <p:nvSpPr>
            <p:cNvPr id="598" name="MDR’a uygunluk için değerlendir ve düzenle."/>
            <p:cNvSpPr txBox="1"/>
            <p:nvPr/>
          </p:nvSpPr>
          <p:spPr>
            <a:xfrm>
              <a:off x="179605" y="179605"/>
              <a:ext cx="14614462" cy="1174276"/>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597"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4973673" cy="1533486"/>
            </a:xfrm>
            <a:prstGeom prst="rect">
              <a:avLst/>
            </a:prstGeom>
            <a:effectLst/>
          </p:spPr>
        </p:pic>
      </p:grpSp>
      <p:grpSp>
        <p:nvGrpSpPr>
          <p:cNvPr id="602" name="ISO 13485:2016 — 7.3.7. MADDE"/>
          <p:cNvGrpSpPr/>
          <p:nvPr/>
        </p:nvGrpSpPr>
        <p:grpSpPr>
          <a:xfrm>
            <a:off x="15829399" y="12000806"/>
            <a:ext cx="7863602" cy="1382991"/>
            <a:chOff x="0" y="0"/>
            <a:chExt cx="7863600" cy="1382990"/>
          </a:xfrm>
        </p:grpSpPr>
        <p:sp>
          <p:nvSpPr>
            <p:cNvPr id="601" name="ISO 13485:2016 — 7.3.7. MADDE"/>
            <p:cNvSpPr txBox="1"/>
            <p:nvPr/>
          </p:nvSpPr>
          <p:spPr>
            <a:xfrm>
              <a:off x="215526" y="215526"/>
              <a:ext cx="7432549" cy="951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7.3.7. MADDE</a:t>
              </a:r>
            </a:p>
          </p:txBody>
        </p:sp>
        <p:pic>
          <p:nvPicPr>
            <p:cNvPr id="600" name="ISO 13485:2016 — 7.3.7. MADDE ISO 13485:2016 — 7.3.7. MADDE" descr="ISO 13485:2016 — 7.3.7. MADDE ISO 13485:2016 — 7.3.7. MADDE"/>
            <p:cNvPicPr>
              <a:picLocks/>
            </p:cNvPicPr>
            <p:nvPr/>
          </p:nvPicPr>
          <p:blipFill>
            <a:blip r:embed="rId4"/>
            <a:stretch>
              <a:fillRect/>
            </a:stretch>
          </p:blipFill>
          <p:spPr>
            <a:xfrm>
              <a:off x="-1" y="0"/>
              <a:ext cx="7863602" cy="1382991"/>
            </a:xfrm>
            <a:prstGeom prst="rect">
              <a:avLst/>
            </a:prstGeom>
            <a:effectLst/>
          </p:spPr>
        </p:pic>
      </p:gr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6" name="ISO 13485:2016 — 7.3.7. MADDE…"/>
          <p:cNvGrpSpPr/>
          <p:nvPr/>
        </p:nvGrpSpPr>
        <p:grpSpPr>
          <a:xfrm>
            <a:off x="762339" y="597353"/>
            <a:ext cx="23370440" cy="12736966"/>
            <a:chOff x="0" y="0"/>
            <a:chExt cx="23370438" cy="12736965"/>
          </a:xfrm>
        </p:grpSpPr>
        <p:sp>
          <p:nvSpPr>
            <p:cNvPr id="605" name="ISO 13485:2016 — 7.3.7. MADDE…"/>
            <p:cNvSpPr txBox="1"/>
            <p:nvPr/>
          </p:nvSpPr>
          <p:spPr>
            <a:xfrm>
              <a:off x="215526" y="215526"/>
              <a:ext cx="22939386" cy="1230591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7700" b="1">
                  <a:ln w="12700" cap="flat">
                    <a:solidFill>
                      <a:srgbClr val="000000"/>
                    </a:solidFill>
                    <a:prstDash val="solid"/>
                    <a:miter lim="400000"/>
                  </a:ln>
                  <a:solidFill>
                    <a:schemeClr val="accent6"/>
                  </a:solidFill>
                  <a:effectLst>
                    <a:outerShdw blurRad="12700" dist="63500" dir="18900000" rotWithShape="0">
                      <a:srgbClr val="000000"/>
                    </a:outerShdw>
                  </a:effectLst>
                </a:defRPr>
              </a:pPr>
              <a:r>
                <a:t>ISO 13485:2016 — 7.3.7. MADDE</a:t>
              </a:r>
            </a:p>
            <a:p>
              <a: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pPr>
              <a:endParaRPr/>
            </a:p>
            <a:p>
              <a:pPr algn="l" defTabSz="457200">
                <a:spcBef>
                  <a:spcPts val="1200"/>
                </a:spcBef>
                <a:defRPr sz="7000" b="1">
                  <a:solidFill>
                    <a:srgbClr val="000000"/>
                  </a:solidFill>
                </a:defRPr>
              </a:pPr>
              <a:r>
                <a:t>‘‘</a:t>
              </a:r>
              <a:r>
                <a:rPr>
                  <a:ln w="12700" cap="flat">
                    <a:solidFill>
                      <a:srgbClr val="000000"/>
                    </a:solidFill>
                    <a:prstDash val="solid"/>
                    <a:miter lim="400000"/>
                  </a:ln>
                  <a:solidFill>
                    <a:srgbClr val="5E5E5E"/>
                  </a:solidFill>
                  <a:effectLst>
                    <a:outerShdw blurRad="12700" dist="63500" dir="18900000" rotWithShape="0">
                      <a:srgbClr val="000000"/>
                    </a:outerShdw>
                  </a:effectLst>
                </a:rPr>
                <a:t>Tasarım ve Geliştirme Validasyonu</a:t>
              </a:r>
              <a:r>
                <a:t>’’nun bir parçası olarak kuruluş, tıbbi cihaz üzerinde </a:t>
              </a:r>
              <a:r>
                <a:rPr u="sng">
                  <a:ln w="12700" cap="flat">
                    <a:solidFill>
                      <a:srgbClr val="000000"/>
                    </a:solidFill>
                    <a:prstDash val="solid"/>
                    <a:miter lim="400000"/>
                  </a:ln>
                  <a:solidFill>
                    <a:srgbClr val="5E5E5E"/>
                  </a:solidFill>
                </a:rPr>
                <a:t>ilgili regülasyon gerekleri doğrultusunda</a:t>
              </a:r>
              <a:r>
                <a:t> </a:t>
              </a:r>
              <a:r>
                <a:rPr u="sng" cap="all">
                  <a:ln w="12700" cap="flat">
                    <a:solidFill>
                      <a:srgbClr val="000000"/>
                    </a:solidFill>
                    <a:prstDash val="solid"/>
                    <a:miter lim="400000"/>
                  </a:ln>
                  <a:solidFill>
                    <a:schemeClr val="accent5"/>
                  </a:solidFill>
                </a:rPr>
                <a:t>klİnİk değerlendİrme</a:t>
              </a:r>
              <a:r>
                <a:t> ya da </a:t>
              </a:r>
              <a:r>
                <a:rPr u="sng" cap="all">
                  <a:ln w="12700" cap="flat">
                    <a:solidFill>
                      <a:srgbClr val="000000"/>
                    </a:solidFill>
                    <a:prstDash val="solid"/>
                    <a:miter lim="400000"/>
                  </a:ln>
                  <a:solidFill>
                    <a:schemeClr val="accent5"/>
                  </a:solidFill>
                </a:rPr>
                <a:t>performans değerlendİrmelerİ</a:t>
              </a:r>
              <a:r>
                <a:t> yapmalıdır. </a:t>
              </a:r>
            </a:p>
            <a:p>
              <a:pPr algn="l" defTabSz="457200">
                <a:spcBef>
                  <a:spcPts val="1200"/>
                </a:spcBef>
                <a:defRPr sz="7000" b="1">
                  <a:solidFill>
                    <a:srgbClr val="000000"/>
                  </a:solidFill>
                </a:defRPr>
              </a:pPr>
              <a:endParaRPr/>
            </a:p>
            <a:p>
              <a:pPr algn="l" defTabSz="457200">
                <a:spcBef>
                  <a:spcPts val="1200"/>
                </a:spcBef>
                <a:defRPr sz="7000" b="1">
                  <a:solidFill>
                    <a:srgbClr val="000000"/>
                  </a:solidFill>
                </a:defRPr>
              </a:pPr>
              <a:r>
                <a:rPr u="sng"/>
                <a:t>Klinik değerlendirme amacıyla kullanılan bir tıbbi cihaz müşteri kullanımına sunulmamalıdır</a:t>
              </a:r>
              <a:r>
                <a:t>. </a:t>
              </a:r>
            </a:p>
          </p:txBody>
        </p:sp>
        <p:pic>
          <p:nvPicPr>
            <p:cNvPr id="604" name="ISO 13485:2016 — 7.3.7. MADDE… ISO 13485:2016 — 7.3.7. MADDE‘‘Tasarım ve Geliştirme Validasyonu’’nun bir parçası olarak kuruluş, tıbbi cihaz üzerinde ilgili regülasyon gerekleri doğrultusunda klİnİk değerlendİrme ya da performans değerlendİrmelerİ yapmal" descr="ISO 13485:2016 — 7.3.7. MADDE… ISO 13485:2016 — 7.3.7. MADDE‘‘Tasarım ve Geliştirme Validasyonu’’nun bir parçası olarak kuruluş, tıbbi cihaz üzerinde ilgili regülasyon gerekleri doğrultusunda klİnİk değerlendİrme ya da performans değerlendİrmelerİ yapmalıdır. Klinik değerlendirme amacıyla kullanılan bir tıbbi cihaz müşteri kullanımına sunulmamalıdır. "/>
            <p:cNvPicPr>
              <a:picLocks/>
            </p:cNvPicPr>
            <p:nvPr/>
          </p:nvPicPr>
          <p:blipFill>
            <a:blip r:embed="rId2"/>
            <a:stretch>
              <a:fillRect/>
            </a:stretch>
          </p:blipFill>
          <p:spPr>
            <a:xfrm>
              <a:off x="-1" y="-1"/>
              <a:ext cx="23370440" cy="12736967"/>
            </a:xfrm>
            <a:prstGeom prst="rect">
              <a:avLst/>
            </a:prstGeom>
            <a:effectLst/>
          </p:spPr>
        </p:pic>
      </p:gr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MDR - ISO 13485:2016 BÜTÜNLEŞMESİ"/>
          <p:cNvSpPr txBox="1">
            <a:spLocks noGrp="1"/>
          </p:cNvSpPr>
          <p:nvPr>
            <p:ph type="title"/>
          </p:nvPr>
        </p:nvSpPr>
        <p:spPr>
          <a:prstGeom prst="rect">
            <a:avLst/>
          </a:prstGeom>
        </p:spPr>
        <p:txBody>
          <a:bodyPr/>
          <a:lstStyle/>
          <a:p>
            <a:r>
              <a:t>MDR - ISO 13485:2016 BÜTÜNLEŞMESİ</a:t>
            </a:r>
          </a:p>
        </p:txBody>
      </p:sp>
      <p:sp>
        <p:nvSpPr>
          <p:cNvPr id="609" name="‘EU 2017/745 - 10 (g) ÜRÜN GERÇEKLEŞTİRME."/>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2017/745 - 10 (g) </a:t>
            </a:r>
            <a:r>
              <a:rPr u="sng">
                <a:ln w="12700" cap="flat">
                  <a:solidFill>
                    <a:srgbClr val="000000"/>
                  </a:solidFill>
                  <a:prstDash val="solid"/>
                  <a:miter lim="400000"/>
                </a:ln>
              </a:rPr>
              <a:t>ÜRÜN GERÇEKLEŞTİRME</a:t>
            </a:r>
            <a:r>
              <a:t>.</a:t>
            </a:r>
          </a:p>
        </p:txBody>
      </p:sp>
      <p:sp>
        <p:nvSpPr>
          <p:cNvPr id="610"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p>
          <a:p>
            <a:pPr marL="1664208" lvl="2" indent="-554736" defTabSz="2218888">
              <a:spcBef>
                <a:spcPts val="4000"/>
              </a:spcBef>
              <a:defRPr sz="4368" b="1">
                <a:solidFill>
                  <a:srgbClr val="5E5E5E"/>
                </a:solidFill>
              </a:defRPr>
            </a:pPr>
            <a:r>
              <a:t>(g)  </a:t>
            </a:r>
            <a:r>
              <a:rPr u="sng">
                <a:ln w="12700" cap="flat">
                  <a:solidFill>
                    <a:srgbClr val="000000"/>
                  </a:solidFill>
                  <a:prstDash val="solid"/>
                  <a:miter lim="400000"/>
                </a:ln>
                <a:solidFill>
                  <a:schemeClr val="accent1"/>
                </a:solidFill>
              </a:rPr>
              <a:t>product realization</a:t>
            </a:r>
            <a:r>
              <a:rPr>
                <a:ln w="12700" cap="flat">
                  <a:solidFill>
                    <a:srgbClr val="000000"/>
                  </a:solidFill>
                  <a:prstDash val="solid"/>
                  <a:miter lim="400000"/>
                </a:ln>
                <a:solidFill>
                  <a:schemeClr val="accent1"/>
                </a:solidFill>
              </a:rPr>
              <a:t>,</a:t>
            </a:r>
            <a:r>
              <a:t> including </a:t>
            </a:r>
            <a:r>
              <a:rPr cap="all"/>
              <a:t>planning, design, development, production</a:t>
            </a:r>
            <a:r>
              <a:t> and </a:t>
            </a:r>
            <a:r>
              <a:rPr cap="all"/>
              <a:t>service provision</a:t>
            </a:r>
            <a:r>
              <a:t>; </a:t>
            </a:r>
          </a:p>
        </p:txBody>
      </p:sp>
      <p:grpSp>
        <p:nvGrpSpPr>
          <p:cNvPr id="613" name="TCY, 10. Madde — Üreticilerin Genel Yükümlülükleri (9. Bent, devamı)…"/>
          <p:cNvGrpSpPr/>
          <p:nvPr/>
        </p:nvGrpSpPr>
        <p:grpSpPr>
          <a:xfrm>
            <a:off x="1026894" y="8345405"/>
            <a:ext cx="22330212" cy="3578426"/>
            <a:chOff x="0" y="0"/>
            <a:chExt cx="22330210" cy="3578425"/>
          </a:xfrm>
        </p:grpSpPr>
        <p:sp>
          <p:nvSpPr>
            <p:cNvPr id="612" name="TCY, 10. Madde — Üreticilerin Genel Yükümlülükleri (9. Bent, devamı)…"/>
            <p:cNvSpPr txBox="1"/>
            <p:nvPr/>
          </p:nvSpPr>
          <p:spPr>
            <a:xfrm>
              <a:off x="179605" y="179605"/>
              <a:ext cx="21971001" cy="3219216"/>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 f) </a:t>
              </a:r>
              <a:r>
                <a:rPr cap="all"/>
                <a:t>Planlaması, tasarımı, gelİştİrmesİ, üretİmİ</a:t>
              </a:r>
              <a:r>
                <a:t> ve </a:t>
              </a:r>
              <a:r>
                <a:rPr cap="all"/>
                <a:t>hİzmet sunumu dâhİl</a:t>
              </a:r>
              <a:r>
                <a:t> olmak üzere </a:t>
              </a:r>
              <a:r>
                <a:rPr u="sng">
                  <a:ln w="12700" cap="flat">
                    <a:solidFill>
                      <a:srgbClr val="000000"/>
                    </a:solidFill>
                    <a:prstDash val="solid"/>
                    <a:miter lim="400000"/>
                  </a:ln>
                  <a:solidFill>
                    <a:schemeClr val="accent1"/>
                  </a:solidFill>
                </a:rPr>
                <a:t>ürün gerçekleştirmeye</a:t>
              </a:r>
              <a:r>
                <a:rPr>
                  <a:ln w="12700" cap="flat">
                    <a:solidFill>
                      <a:srgbClr val="000000"/>
                    </a:solidFill>
                    <a:prstDash val="solid"/>
                    <a:miter lim="400000"/>
                  </a:ln>
                  <a:solidFill>
                    <a:schemeClr val="accent1"/>
                  </a:solidFill>
                </a:rPr>
                <a:t>,</a:t>
              </a:r>
              <a:r>
                <a:t>’’ </a:t>
              </a:r>
            </a:p>
          </p:txBody>
        </p:sp>
        <p:pic>
          <p:nvPicPr>
            <p:cNvPr id="611" name="TCY, 10. Madde — Üreticilerin Genel Yükümlülükleri (9. Bent, devamı)… TCY, 10. Madde — Üreticilerin Genel Yükümlülükleri (9. Bent, devamı)‘‘ f) Planlaması, tasarımı, gelİştİrmesİ, üretİmİ ve hİzmet sunumu dâhİl olmak üzere ürün gerçekleştirmeye,’’ " descr="TCY, 10. Madde — Üreticilerin Genel Yükümlülükleri (9. Bent, devamı)… TCY, 10. Madde — Üreticilerin Genel Yükümlülükleri (9. Bent, devamı)‘‘ f) Planlaması, tasarımı, gelİştİrmesİ, üretİmİ ve hİzmet sunumu dâhİl olmak üzere ürün gerçekleştirmeye,’’ "/>
            <p:cNvPicPr>
              <a:picLocks/>
            </p:cNvPicPr>
            <p:nvPr/>
          </p:nvPicPr>
          <p:blipFill>
            <a:blip r:embed="rId2"/>
            <a:stretch>
              <a:fillRect/>
            </a:stretch>
          </p:blipFill>
          <p:spPr>
            <a:xfrm>
              <a:off x="-1" y="0"/>
              <a:ext cx="22330212" cy="3578426"/>
            </a:xfrm>
            <a:prstGeom prst="rect">
              <a:avLst/>
            </a:prstGeom>
            <a:effectLst/>
          </p:spPr>
        </p:pic>
      </p:grpSp>
      <p:grpSp>
        <p:nvGrpSpPr>
          <p:cNvPr id="616" name="MDR’a uygunluk için değerlendir ve düzenle."/>
          <p:cNvGrpSpPr/>
          <p:nvPr/>
        </p:nvGrpSpPr>
        <p:grpSpPr>
          <a:xfrm>
            <a:off x="946518" y="12014458"/>
            <a:ext cx="14973673" cy="1533487"/>
            <a:chOff x="0" y="0"/>
            <a:chExt cx="14973672" cy="1533485"/>
          </a:xfrm>
        </p:grpSpPr>
        <p:sp>
          <p:nvSpPr>
            <p:cNvPr id="615" name="MDR’a uygunluk için değerlendir ve düzenle."/>
            <p:cNvSpPr txBox="1"/>
            <p:nvPr/>
          </p:nvSpPr>
          <p:spPr>
            <a:xfrm>
              <a:off x="179605" y="179605"/>
              <a:ext cx="14614462" cy="1174276"/>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614"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4973673" cy="1533486"/>
            </a:xfrm>
            <a:prstGeom prst="rect">
              <a:avLst/>
            </a:prstGeom>
            <a:effectLst/>
          </p:spPr>
        </p:pic>
      </p:grpSp>
      <p:grpSp>
        <p:nvGrpSpPr>
          <p:cNvPr id="619" name="ISO 13485:2016 — 7. MADDE"/>
          <p:cNvGrpSpPr/>
          <p:nvPr/>
        </p:nvGrpSpPr>
        <p:grpSpPr>
          <a:xfrm>
            <a:off x="16075170" y="11937674"/>
            <a:ext cx="7448260" cy="1407655"/>
            <a:chOff x="0" y="0"/>
            <a:chExt cx="7448259" cy="1407653"/>
          </a:xfrm>
        </p:grpSpPr>
        <p:sp>
          <p:nvSpPr>
            <p:cNvPr id="618" name="ISO 13485:2016 — 7. MADDE"/>
            <p:cNvSpPr txBox="1"/>
            <p:nvPr/>
          </p:nvSpPr>
          <p:spPr>
            <a:xfrm>
              <a:off x="215526" y="215526"/>
              <a:ext cx="7017208" cy="97660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8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 MADDE</a:t>
              </a:r>
            </a:p>
          </p:txBody>
        </p:sp>
        <p:pic>
          <p:nvPicPr>
            <p:cNvPr id="617" name="ISO 13485:2016 — 7. MADDE ISO 13485:2016 — 7. MADDE" descr="ISO 13485:2016 — 7. MADDE ISO 13485:2016 — 7. MADDE"/>
            <p:cNvPicPr>
              <a:picLocks/>
            </p:cNvPicPr>
            <p:nvPr/>
          </p:nvPicPr>
          <p:blipFill>
            <a:blip r:embed="rId4"/>
            <a:stretch>
              <a:fillRect/>
            </a:stretch>
          </p:blipFill>
          <p:spPr>
            <a:xfrm>
              <a:off x="0" y="0"/>
              <a:ext cx="7448260" cy="1407654"/>
            </a:xfrm>
            <a:prstGeom prst="rect">
              <a:avLst/>
            </a:prstGeom>
            <a:effectLst/>
          </p:spPr>
        </p:pic>
      </p:gr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MDR - ISO 13485:2016 BÜTÜNLEŞMESİ"/>
          <p:cNvSpPr txBox="1">
            <a:spLocks noGrp="1"/>
          </p:cNvSpPr>
          <p:nvPr>
            <p:ph type="title"/>
          </p:nvPr>
        </p:nvSpPr>
        <p:spPr>
          <a:xfrm>
            <a:off x="1206500" y="152400"/>
            <a:ext cx="21971000" cy="1433163"/>
          </a:xfrm>
          <a:prstGeom prst="rect">
            <a:avLst/>
          </a:prstGeom>
        </p:spPr>
        <p:txBody>
          <a:bodyPr/>
          <a:lstStyle/>
          <a:p>
            <a:r>
              <a:t>MDR - ISO 13485:2016 BÜTÜNLEŞMESİ</a:t>
            </a:r>
          </a:p>
        </p:txBody>
      </p:sp>
      <p:sp>
        <p:nvSpPr>
          <p:cNvPr id="622" name="‘EU 2017/745 - 10 (h) DOĞRULAMA ve GEÇERLİLİĞİN DOĞRULANMASI."/>
          <p:cNvSpPr txBox="1">
            <a:spLocks noGrp="1"/>
          </p:cNvSpPr>
          <p:nvPr>
            <p:ph type="body" idx="21"/>
          </p:nvPr>
        </p:nvSpPr>
        <p:spPr>
          <a:xfrm>
            <a:off x="1206500" y="14458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751205">
              <a:defRPr sz="5005">
                <a:solidFill>
                  <a:schemeClr val="accent1"/>
                </a:solidFill>
              </a:defRPr>
            </a:pPr>
            <a:r>
              <a:t>‘EU 2017/745 - 10 (h) </a:t>
            </a:r>
            <a:r>
              <a:rPr u="sng">
                <a:ln w="12700" cap="flat">
                  <a:solidFill>
                    <a:srgbClr val="000000"/>
                  </a:solidFill>
                  <a:prstDash val="solid"/>
                  <a:miter lim="400000"/>
                </a:ln>
              </a:rPr>
              <a:t>DOĞRULAMA ve GEÇERLİLİĞİN DOĞRULANMASI</a:t>
            </a:r>
            <a:r>
              <a:t>.</a:t>
            </a:r>
          </a:p>
        </p:txBody>
      </p:sp>
      <p:sp>
        <p:nvSpPr>
          <p:cNvPr id="623" name="MDR, Article 10 General obligations of manufacturers (Clause 9, continued)…"/>
          <p:cNvSpPr txBox="1">
            <a:spLocks noGrp="1"/>
          </p:cNvSpPr>
          <p:nvPr>
            <p:ph type="body" sz="half" idx="1"/>
          </p:nvPr>
        </p:nvSpPr>
        <p:spPr>
          <a:xfrm>
            <a:off x="1206500" y="2927704"/>
            <a:ext cx="21971000" cy="4485243"/>
          </a:xfrm>
          <a:prstGeom prst="rect">
            <a:avLst/>
          </a:prstGeom>
          <a:ln w="9525">
            <a:round/>
          </a:ln>
        </p:spPr>
        <p:txBody>
          <a:bodyPr/>
          <a:lstStyle/>
          <a:p>
            <a:pPr marL="548639" indent="-548639" defTabSz="2194505">
              <a:spcBef>
                <a:spcPts val="4000"/>
              </a:spcBef>
              <a:defRPr sz="4319" b="1">
                <a:solidFill>
                  <a:schemeClr val="accent6">
                    <a:satOff val="-16844"/>
                    <a:lumOff val="-30747"/>
                  </a:schemeClr>
                </a:solidFill>
              </a:defRPr>
            </a:pPr>
            <a:r>
              <a:t>MDR, Article 10 General obligations of manufacturers (Clause 9, </a:t>
            </a:r>
            <a:r>
              <a:rPr i="1" u="sng"/>
              <a:t>continued</a:t>
            </a:r>
            <a:r>
              <a:t>)</a:t>
            </a:r>
            <a:endParaRPr b="0"/>
          </a:p>
          <a:p>
            <a:pPr marL="1097279" lvl="1" indent="-548639" defTabSz="2194505">
              <a:spcBef>
                <a:spcPts val="4000"/>
              </a:spcBef>
              <a:defRPr sz="4319" b="1">
                <a:solidFill>
                  <a:srgbClr val="5E5E5E"/>
                </a:solidFill>
              </a:defRPr>
            </a:pPr>
            <a:r>
              <a:rPr b="0"/>
              <a:t>‘‘</a:t>
            </a:r>
            <a:r>
              <a:t>The quality management system shall address at least the following aspects: </a:t>
            </a:r>
          </a:p>
          <a:p>
            <a:pPr marL="1645919" lvl="2" indent="-548639" defTabSz="2194505">
              <a:spcBef>
                <a:spcPts val="4000"/>
              </a:spcBef>
              <a:defRPr sz="4319" b="1">
                <a:solidFill>
                  <a:srgbClr val="5E5E5E"/>
                </a:solidFill>
              </a:defRPr>
            </a:pPr>
            <a:r>
              <a:t>(h)  </a:t>
            </a:r>
            <a:r>
              <a:rPr u="sng">
                <a:ln w="12700" cap="flat">
                  <a:solidFill>
                    <a:srgbClr val="000000"/>
                  </a:solidFill>
                  <a:prstDash val="solid"/>
                  <a:miter lim="400000"/>
                </a:ln>
                <a:solidFill>
                  <a:schemeClr val="accent1"/>
                </a:solidFill>
              </a:rPr>
              <a:t>verification of the UDI assignments</a:t>
            </a:r>
            <a:r>
              <a:t> made in accordance with Article 27(3) to all relevant devices and </a:t>
            </a:r>
            <a:r>
              <a:rPr u="sng">
                <a:ln w="12700" cap="flat">
                  <a:solidFill>
                    <a:srgbClr val="000000"/>
                  </a:solidFill>
                  <a:prstDash val="solid"/>
                  <a:miter lim="400000"/>
                </a:ln>
                <a:solidFill>
                  <a:schemeClr val="accent1"/>
                </a:solidFill>
              </a:rPr>
              <a:t>ensuring consistency and validity of information</a:t>
            </a:r>
            <a:r>
              <a:t> provided in accordance with Article 29;’’ </a:t>
            </a:r>
          </a:p>
        </p:txBody>
      </p:sp>
      <p:grpSp>
        <p:nvGrpSpPr>
          <p:cNvPr id="626" name="TCY, 10. Madde — Üreticilerin Genel Yükümlülükleri (9. Bent, devamı)…"/>
          <p:cNvGrpSpPr/>
          <p:nvPr/>
        </p:nvGrpSpPr>
        <p:grpSpPr>
          <a:xfrm>
            <a:off x="1026894" y="7545305"/>
            <a:ext cx="22330212" cy="4488715"/>
            <a:chOff x="0" y="0"/>
            <a:chExt cx="22330210" cy="4488713"/>
          </a:xfrm>
        </p:grpSpPr>
        <p:sp>
          <p:nvSpPr>
            <p:cNvPr id="625" name="TCY, 10. Madde — Üreticilerin Genel Yükümlülükleri (9. Bent, devamı)…"/>
            <p:cNvSpPr txBox="1"/>
            <p:nvPr/>
          </p:nvSpPr>
          <p:spPr>
            <a:xfrm>
              <a:off x="179605" y="179605"/>
              <a:ext cx="21971001" cy="412950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‘‘g) İlgili tüm cihazlara 27 nci maddenin üçüncü fıkrası uyarınca yapılan </a:t>
              </a:r>
              <a:r>
                <a:rPr u="sng">
                  <a:ln w="12700" cap="flat">
                    <a:solidFill>
                      <a:srgbClr val="000000"/>
                    </a:solidFill>
                    <a:prstDash val="solid"/>
                    <a:miter lim="400000"/>
                  </a:ln>
                  <a:solidFill>
                    <a:schemeClr val="accent1"/>
                  </a:solidFill>
                </a:rPr>
                <a:t>UDI tahsisinin doğrulanmasına</a:t>
              </a:r>
              <a:r>
                <a:t> ve 29 uncu madde uyarınca </a:t>
              </a:r>
              <a:r>
                <a:rPr u="sng">
                  <a:ln w="12700" cap="flat">
                    <a:solidFill>
                      <a:srgbClr val="000000"/>
                    </a:solidFill>
                    <a:prstDash val="solid"/>
                    <a:miter lim="400000"/>
                  </a:ln>
                  <a:solidFill>
                    <a:schemeClr val="accent1"/>
                  </a:solidFill>
                </a:rPr>
                <a:t>verilen bilgilerin tutarlılığının ve geçerliliğinin sağlanmasına,</a:t>
              </a:r>
              <a:r>
                <a:t>’’ </a:t>
              </a:r>
            </a:p>
          </p:txBody>
        </p:sp>
        <p:pic>
          <p:nvPicPr>
            <p:cNvPr id="624" name="TCY, 10. Madde — Üreticilerin Genel Yükümlülükleri (9. Bent, devamı)… TCY, 10. Madde — Üreticilerin Genel Yükümlülükleri (9. Bent, devamı)‘‘g) İlgili tüm cihazlara 27 nci maddenin üçüncü fıkrası uyarınca yapılan UDI tahsisinin doğrulanmasına ve 29 uncu" descr="TCY, 10. Madde — Üreticilerin Genel Yükümlülükleri (9. Bent, devamı)… TCY, 10. Madde — Üreticilerin Genel Yükümlülükleri (9. Bent, devamı)‘‘g) İlgili tüm cihazlara 27 nci maddenin üçüncü fıkrası uyarınca yapılan UDI tahsisinin doğrulanmasına ve 29 uncu madde uyarınca verilen bilgilerin tutarlılığının ve geçerliliğinin sağlanmasına,’’ "/>
            <p:cNvPicPr>
              <a:picLocks/>
            </p:cNvPicPr>
            <p:nvPr/>
          </p:nvPicPr>
          <p:blipFill>
            <a:blip r:embed="rId2"/>
            <a:stretch>
              <a:fillRect/>
            </a:stretch>
          </p:blipFill>
          <p:spPr>
            <a:xfrm>
              <a:off x="-1" y="0"/>
              <a:ext cx="22330212" cy="4488714"/>
            </a:xfrm>
            <a:prstGeom prst="rect">
              <a:avLst/>
            </a:prstGeom>
            <a:effectLst/>
          </p:spPr>
        </p:pic>
      </p:grpSp>
      <p:grpSp>
        <p:nvGrpSpPr>
          <p:cNvPr id="629" name="YENİ GEREKLİLİK / SÜREÇ"/>
          <p:cNvGrpSpPr/>
          <p:nvPr/>
        </p:nvGrpSpPr>
        <p:grpSpPr>
          <a:xfrm>
            <a:off x="1009274" y="12154158"/>
            <a:ext cx="9514159" cy="1533487"/>
            <a:chOff x="0" y="0"/>
            <a:chExt cx="9514158" cy="1533485"/>
          </a:xfrm>
        </p:grpSpPr>
        <p:sp>
          <p:nvSpPr>
            <p:cNvPr id="628" name="YENİ GEREKLİLİK / SÜREÇ"/>
            <p:cNvSpPr txBox="1"/>
            <p:nvPr/>
          </p:nvSpPr>
          <p:spPr>
            <a:xfrm>
              <a:off x="179605" y="179605"/>
              <a:ext cx="9154948" cy="1174276"/>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300" b="1">
                  <a:ln w="12700" cap="flat">
                    <a:solidFill>
                      <a:srgbClr val="000000"/>
                    </a:solidFill>
                    <a:prstDash val="solid"/>
                    <a:miter lim="400000"/>
                  </a:ln>
                  <a:solidFill>
                    <a:schemeClr val="accent4">
                      <a:hueOff val="-476017"/>
                      <a:lumOff val="-10042"/>
                    </a:schemeClr>
                  </a:solidFill>
                  <a:effectLst>
                    <a:outerShdw blurRad="12700" dist="63500" dir="18900000" rotWithShape="0">
                      <a:srgbClr val="000000"/>
                    </a:outerShdw>
                  </a:effectLst>
                </a:defRPr>
              </a:lvl1pPr>
            </a:lstStyle>
            <a:p>
              <a:r>
                <a:t>YENİ GEREKLİLİK / SÜREÇ</a:t>
              </a:r>
            </a:p>
          </p:txBody>
        </p:sp>
        <p:pic>
          <p:nvPicPr>
            <p:cNvPr id="627" name="YENİ GEREKLİLİK / SÜREÇ YENİ GEREKLİLİK / SÜREÇ" descr="YENİ GEREKLİLİK / SÜREÇ YENİ GEREKLİLİK / SÜREÇ"/>
            <p:cNvPicPr>
              <a:picLocks/>
            </p:cNvPicPr>
            <p:nvPr/>
          </p:nvPicPr>
          <p:blipFill>
            <a:blip r:embed="rId3"/>
            <a:stretch>
              <a:fillRect/>
            </a:stretch>
          </p:blipFill>
          <p:spPr>
            <a:xfrm>
              <a:off x="-1" y="0"/>
              <a:ext cx="9514159" cy="1533486"/>
            </a:xfrm>
            <a:prstGeom prst="rect">
              <a:avLst/>
            </a:prstGeom>
            <a:effectLst/>
          </p:spPr>
        </p:pic>
      </p:grpSp>
      <p:grpSp>
        <p:nvGrpSpPr>
          <p:cNvPr id="632" name="ISO 13485:2016 — 7.5.8 ve 7.5.9. MADDELER"/>
          <p:cNvGrpSpPr/>
          <p:nvPr/>
        </p:nvGrpSpPr>
        <p:grpSpPr>
          <a:xfrm>
            <a:off x="11055999" y="12186061"/>
            <a:ext cx="12253978" cy="1469681"/>
            <a:chOff x="0" y="0"/>
            <a:chExt cx="12253976" cy="1469679"/>
          </a:xfrm>
        </p:grpSpPr>
        <p:sp>
          <p:nvSpPr>
            <p:cNvPr id="631" name="ISO 13485:2016 — 7.5.8 ve 7.5.9. MADDELER"/>
            <p:cNvSpPr txBox="1"/>
            <p:nvPr/>
          </p:nvSpPr>
          <p:spPr>
            <a:xfrm>
              <a:off x="215526" y="215526"/>
              <a:ext cx="11822926" cy="103862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7.5.8 ve 7.5.9. MADDELER</a:t>
              </a:r>
            </a:p>
          </p:txBody>
        </p:sp>
        <p:pic>
          <p:nvPicPr>
            <p:cNvPr id="630" name="ISO 13485:2016 — 7.5.8 ve 7.5.9. MADDELER ISO 13485:2016 — 7.5.8 ve 7.5.9. MADDELER" descr="ISO 13485:2016 — 7.5.8 ve 7.5.9. MADDELER ISO 13485:2016 — 7.5.8 ve 7.5.9. MADDELER"/>
            <p:cNvPicPr>
              <a:picLocks/>
            </p:cNvPicPr>
            <p:nvPr/>
          </p:nvPicPr>
          <p:blipFill>
            <a:blip r:embed="rId4"/>
            <a:stretch>
              <a:fillRect/>
            </a:stretch>
          </p:blipFill>
          <p:spPr>
            <a:xfrm>
              <a:off x="0" y="0"/>
              <a:ext cx="12253977" cy="1469680"/>
            </a:xfrm>
            <a:prstGeom prst="rect">
              <a:avLst/>
            </a:prstGeom>
            <a:effectLst/>
          </p:spPr>
        </p:pic>
      </p:gr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MDR - ISO 13485:2016 BÜTÜNLEŞMESİ"/>
          <p:cNvSpPr txBox="1">
            <a:spLocks noGrp="1"/>
          </p:cNvSpPr>
          <p:nvPr>
            <p:ph type="title"/>
          </p:nvPr>
        </p:nvSpPr>
        <p:spPr>
          <a:prstGeom prst="rect">
            <a:avLst/>
          </a:prstGeom>
        </p:spPr>
        <p:txBody>
          <a:bodyPr/>
          <a:lstStyle/>
          <a:p>
            <a:r>
              <a:t>MDR - ISO 13485:2016 BÜTÜNLEŞMESİ</a:t>
            </a:r>
          </a:p>
        </p:txBody>
      </p:sp>
      <p:sp>
        <p:nvSpPr>
          <p:cNvPr id="635" name="‘EU 2017/745 - 10 (i) PİYASAYA ARZ SONRSI GÖZETİM SİSTEMİNİN KURULMAS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68655">
              <a:defRPr sz="4455">
                <a:solidFill>
                  <a:schemeClr val="accent1"/>
                </a:solidFill>
              </a:defRPr>
            </a:pPr>
            <a:r>
              <a:t>‘EU 2017/745 - 10 (i) </a:t>
            </a:r>
            <a:r>
              <a:rPr u="sng">
                <a:ln w="12700" cap="flat">
                  <a:solidFill>
                    <a:srgbClr val="000000"/>
                  </a:solidFill>
                  <a:prstDash val="solid"/>
                  <a:miter lim="400000"/>
                </a:ln>
              </a:rPr>
              <a:t>PİYASAYA ARZ SONRSI GÖZETİM SİSTEMİNİN KURULMASI</a:t>
            </a:r>
            <a:r>
              <a:t>.</a:t>
            </a:r>
          </a:p>
        </p:txBody>
      </p:sp>
      <p:sp>
        <p:nvSpPr>
          <p:cNvPr id="636"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endParaRPr>
              <a:solidFill>
                <a:srgbClr val="000000"/>
              </a:solidFill>
            </a:endParaRPr>
          </a:p>
          <a:p>
            <a:pPr marL="1664208" lvl="2" indent="-554736" defTabSz="2218888">
              <a:spcBef>
                <a:spcPts val="4000"/>
              </a:spcBef>
              <a:defRPr sz="4368" b="1">
                <a:solidFill>
                  <a:srgbClr val="5E5E5E"/>
                </a:solidFill>
              </a:defRPr>
            </a:pPr>
            <a:r>
              <a:t>(i)  </a:t>
            </a:r>
            <a:r>
              <a:rPr cap="all"/>
              <a:t>setting-up, implementation</a:t>
            </a:r>
            <a:r>
              <a:t> and </a:t>
            </a:r>
            <a:r>
              <a:rPr cap="all"/>
              <a:t>maintenance</a:t>
            </a:r>
            <a:r>
              <a:t> of a </a:t>
            </a:r>
            <a:r>
              <a:rPr u="sng">
                <a:ln w="12700" cap="flat">
                  <a:solidFill>
                    <a:srgbClr val="000000"/>
                  </a:solidFill>
                  <a:prstDash val="solid"/>
                  <a:miter lim="400000"/>
                </a:ln>
                <a:solidFill>
                  <a:schemeClr val="accent1"/>
                </a:solidFill>
              </a:rPr>
              <a:t>post-market surveillance system</a:t>
            </a:r>
            <a:r>
              <a:t>, in accordance with Article 83;’’ </a:t>
            </a:r>
          </a:p>
        </p:txBody>
      </p:sp>
      <p:grpSp>
        <p:nvGrpSpPr>
          <p:cNvPr id="639" name="TCY, 10. Madde — Üreticilerin Genel Yükümlülükleri (9. Bent, devamı)…"/>
          <p:cNvGrpSpPr/>
          <p:nvPr/>
        </p:nvGrpSpPr>
        <p:grpSpPr>
          <a:xfrm>
            <a:off x="1026894" y="8345405"/>
            <a:ext cx="22330212" cy="3645572"/>
            <a:chOff x="0" y="0"/>
            <a:chExt cx="22330210" cy="3645570"/>
          </a:xfrm>
        </p:grpSpPr>
        <p:sp>
          <p:nvSpPr>
            <p:cNvPr id="638" name="TCY, 10. Madde — Üreticilerin Genel Yükümlülükleri (9. Bent, devamı)…"/>
            <p:cNvSpPr txBox="1"/>
            <p:nvPr/>
          </p:nvSpPr>
          <p:spPr>
            <a:xfrm>
              <a:off x="179605" y="179605"/>
              <a:ext cx="21971001" cy="3286361"/>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‘‘ğ) 81 inci madde uyarınca </a:t>
              </a:r>
              <a:r>
                <a:rPr>
                  <a:ln w="12700" cap="flat">
                    <a:solidFill>
                      <a:srgbClr val="000000"/>
                    </a:solidFill>
                    <a:prstDash val="solid"/>
                    <a:miter lim="400000"/>
                  </a:ln>
                  <a:solidFill>
                    <a:schemeClr val="accent1"/>
                  </a:solidFill>
                </a:rPr>
                <a:t>piyasaya arz sonrası gözetim sisteminin</a:t>
              </a:r>
              <a:r>
                <a:t> </a:t>
              </a:r>
              <a:r>
                <a:rPr cap="all"/>
                <a:t>kurulmasına, uygulanmasına</a:t>
              </a:r>
              <a:r>
                <a:t> ve </a:t>
              </a:r>
              <a:r>
                <a:rPr cap="all"/>
                <a:t>sürdürülmesİne,</a:t>
              </a:r>
              <a:r>
                <a:t>’’ </a:t>
              </a:r>
            </a:p>
          </p:txBody>
        </p:sp>
        <p:pic>
          <p:nvPicPr>
            <p:cNvPr id="637" name="TCY, 10. Madde — Üreticilerin Genel Yükümlülükleri (9. Bent, devamı)… TCY, 10. Madde — Üreticilerin Genel Yükümlülükleri (9. Bent, devamı)‘‘ğ) 81 inci madde uyarınca piyasaya arz sonrası gözetim sisteminin kurulmasına, uygulanmasına ve sürdürülmesİne,’’" descr="TCY, 10. Madde — Üreticilerin Genel Yükümlülükleri (9. Bent, devamı)… TCY, 10. Madde — Üreticilerin Genel Yükümlülükleri (9. Bent, devamı)‘‘ğ) 81 inci madde uyarınca piyasaya arz sonrası gözetim sisteminin kurulmasına, uygulanmasına ve sürdürülmesİne,’’ "/>
            <p:cNvPicPr>
              <a:picLocks/>
            </p:cNvPicPr>
            <p:nvPr/>
          </p:nvPicPr>
          <p:blipFill>
            <a:blip r:embed="rId2"/>
            <a:stretch>
              <a:fillRect/>
            </a:stretch>
          </p:blipFill>
          <p:spPr>
            <a:xfrm>
              <a:off x="-1" y="0"/>
              <a:ext cx="22330212" cy="3645571"/>
            </a:xfrm>
            <a:prstGeom prst="rect">
              <a:avLst/>
            </a:prstGeom>
            <a:effectLst/>
          </p:spPr>
        </p:pic>
      </p:grpSp>
      <p:grpSp>
        <p:nvGrpSpPr>
          <p:cNvPr id="642" name="MDR’a uygunluk için değerlendir ve düzenle."/>
          <p:cNvGrpSpPr/>
          <p:nvPr/>
        </p:nvGrpSpPr>
        <p:grpSpPr>
          <a:xfrm>
            <a:off x="1002493" y="12145782"/>
            <a:ext cx="12016922" cy="1347039"/>
            <a:chOff x="0" y="0"/>
            <a:chExt cx="12016921" cy="1347037"/>
          </a:xfrm>
        </p:grpSpPr>
        <p:sp>
          <p:nvSpPr>
            <p:cNvPr id="641" name="MDR’a uygunluk için değerlendir ve düzenle."/>
            <p:cNvSpPr txBox="1"/>
            <p:nvPr/>
          </p:nvSpPr>
          <p:spPr>
            <a:xfrm>
              <a:off x="179605" y="179605"/>
              <a:ext cx="11657712" cy="987828"/>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2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640"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2016923" cy="1347038"/>
            </a:xfrm>
            <a:prstGeom prst="rect">
              <a:avLst/>
            </a:prstGeom>
            <a:effectLst/>
          </p:spPr>
        </p:pic>
      </p:grpSp>
      <p:grpSp>
        <p:nvGrpSpPr>
          <p:cNvPr id="645" name="ISO 13485:2016 — 8.2.1 ve 8.2.2 MADDELER"/>
          <p:cNvGrpSpPr/>
          <p:nvPr/>
        </p:nvGrpSpPr>
        <p:grpSpPr>
          <a:xfrm>
            <a:off x="13072712" y="12127806"/>
            <a:ext cx="10405176" cy="1382991"/>
            <a:chOff x="0" y="0"/>
            <a:chExt cx="10405174" cy="1382990"/>
          </a:xfrm>
        </p:grpSpPr>
        <p:sp>
          <p:nvSpPr>
            <p:cNvPr id="644" name="ISO 13485:2016 — 8.2.1 ve 8.2.2 MADDELER"/>
            <p:cNvSpPr txBox="1"/>
            <p:nvPr/>
          </p:nvSpPr>
          <p:spPr>
            <a:xfrm>
              <a:off x="215526" y="215526"/>
              <a:ext cx="9974124" cy="951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8.2.1 ve 8.2.2 MADDELER</a:t>
              </a:r>
            </a:p>
          </p:txBody>
        </p:sp>
        <p:pic>
          <p:nvPicPr>
            <p:cNvPr id="643" name="ISO 13485:2016 — 8.2.1 ve 8.2.2 MADDELER ISO 13485:2016 — 8.2.1 ve 8.2.2 MADDELER" descr="ISO 13485:2016 — 8.2.1 ve 8.2.2 MADDELER ISO 13485:2016 — 8.2.1 ve 8.2.2 MADDELER"/>
            <p:cNvPicPr>
              <a:picLocks/>
            </p:cNvPicPr>
            <p:nvPr/>
          </p:nvPicPr>
          <p:blipFill>
            <a:blip r:embed="rId4"/>
            <a:stretch>
              <a:fillRect/>
            </a:stretch>
          </p:blipFill>
          <p:spPr>
            <a:xfrm>
              <a:off x="0" y="0"/>
              <a:ext cx="10405176" cy="1382991"/>
            </a:xfrm>
            <a:prstGeom prst="rect">
              <a:avLst/>
            </a:prstGeom>
            <a:effectLst/>
          </p:spPr>
        </p:pic>
      </p:gr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MDR - ISO 13485:2016 BÜTÜNLEŞMESİ"/>
          <p:cNvSpPr txBox="1">
            <a:spLocks noGrp="1"/>
          </p:cNvSpPr>
          <p:nvPr>
            <p:ph type="title"/>
          </p:nvPr>
        </p:nvSpPr>
        <p:spPr>
          <a:prstGeom prst="rect">
            <a:avLst/>
          </a:prstGeom>
        </p:spPr>
        <p:txBody>
          <a:bodyPr/>
          <a:lstStyle/>
          <a:p>
            <a:r>
              <a:t>MDR - ISO 13485:2016 BÜTÜNLEŞMESİ</a:t>
            </a:r>
          </a:p>
        </p:txBody>
      </p:sp>
      <p:sp>
        <p:nvSpPr>
          <p:cNvPr id="648" name="‘EU 2017/745 - 10 (j) İLETİŞİMİN YÜRÜTÜLMES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2017/745 - 10 (j) </a:t>
            </a:r>
            <a:r>
              <a:rPr u="sng">
                <a:ln w="12700" cap="flat">
                  <a:solidFill>
                    <a:srgbClr val="000000"/>
                  </a:solidFill>
                  <a:prstDash val="solid"/>
                  <a:miter lim="400000"/>
                </a:ln>
              </a:rPr>
              <a:t>İLETİŞİMİN YÜRÜTÜLMESİ</a:t>
            </a:r>
            <a:r>
              <a:t>.</a:t>
            </a:r>
          </a:p>
        </p:txBody>
      </p:sp>
      <p:sp>
        <p:nvSpPr>
          <p:cNvPr id="649"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p>
          <a:p>
            <a:pPr marL="1664208" lvl="2" indent="-554736" defTabSz="2218888">
              <a:spcBef>
                <a:spcPts val="4000"/>
              </a:spcBef>
              <a:defRPr sz="4368" b="1">
                <a:solidFill>
                  <a:srgbClr val="5E5E5E"/>
                </a:solidFill>
              </a:defRPr>
            </a:pPr>
            <a:r>
              <a:t>(j)  </a:t>
            </a:r>
            <a:r>
              <a:rPr>
                <a:ln w="12700" cap="flat">
                  <a:solidFill>
                    <a:srgbClr val="000000"/>
                  </a:solidFill>
                  <a:prstDash val="solid"/>
                  <a:miter lim="400000"/>
                </a:ln>
                <a:solidFill>
                  <a:schemeClr val="accent1"/>
                </a:solidFill>
              </a:rPr>
              <a:t>handling communication</a:t>
            </a:r>
            <a:r>
              <a:t> with competent authorities, notified bodies, other economic operators, customers and/or other stakeholders;’’ </a:t>
            </a:r>
          </a:p>
        </p:txBody>
      </p:sp>
      <p:grpSp>
        <p:nvGrpSpPr>
          <p:cNvPr id="652" name="TCY, 10. Madde — Üreticilerin Genel Yükümlülükleri (9. Bent, devamı)…"/>
          <p:cNvGrpSpPr/>
          <p:nvPr/>
        </p:nvGrpSpPr>
        <p:grpSpPr>
          <a:xfrm>
            <a:off x="1026894" y="8345405"/>
            <a:ext cx="22330212" cy="3656070"/>
            <a:chOff x="0" y="0"/>
            <a:chExt cx="22330210" cy="3656068"/>
          </a:xfrm>
        </p:grpSpPr>
        <p:sp>
          <p:nvSpPr>
            <p:cNvPr id="651" name="TCY, 10. Madde — Üreticilerin Genel Yükümlülükleri (9. Bent, devamı)…"/>
            <p:cNvSpPr txBox="1"/>
            <p:nvPr/>
          </p:nvSpPr>
          <p:spPr>
            <a:xfrm>
              <a:off x="179605" y="179605"/>
              <a:ext cx="21971001" cy="3296859"/>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‘‘h) Yetkili otoriteler, onaylanmış kuruluşlar, diğer iktisadi işletmeciler, müşteriler ve/veya diğer paydaşlar ile </a:t>
              </a:r>
              <a:r>
                <a:rPr u="sng">
                  <a:ln w="12700" cap="flat">
                    <a:solidFill>
                      <a:srgbClr val="000000"/>
                    </a:solidFill>
                    <a:prstDash val="solid"/>
                    <a:miter lim="400000"/>
                  </a:ln>
                  <a:solidFill>
                    <a:schemeClr val="accent1"/>
                  </a:solidFill>
                </a:rPr>
                <a:t>iletişimin yürütülmesine,</a:t>
              </a:r>
              <a:r>
                <a:t>’’</a:t>
              </a:r>
            </a:p>
          </p:txBody>
        </p:sp>
        <p:pic>
          <p:nvPicPr>
            <p:cNvPr id="650" name="TCY, 10. Madde — Üreticilerin Genel Yükümlülükleri (9. Bent, devamı)… TCY, 10. Madde — Üreticilerin Genel Yükümlülükleri (9. Bent, devamı)‘‘h) Yetkili otoriteler, onaylanmış kuruluşlar, diğer iktisadi işletmeciler, müşteriler ve/veya diğer paydaşl" descr="TCY, 10. Madde — Üreticilerin Genel Yükümlülükleri (9. Bent, devamı)… TCY, 10. Madde — Üreticilerin Genel Yükümlülükleri (9. Bent, devamı)‘‘h) Yetkili otoriteler, onaylanmış kuruluşlar, diğer iktisadi işletmeciler, müşteriler ve/veya diğer paydaşlar ile iletişimin yürütülmesine,’’"/>
            <p:cNvPicPr>
              <a:picLocks/>
            </p:cNvPicPr>
            <p:nvPr/>
          </p:nvPicPr>
          <p:blipFill>
            <a:blip r:embed="rId2"/>
            <a:stretch>
              <a:fillRect/>
            </a:stretch>
          </p:blipFill>
          <p:spPr>
            <a:xfrm>
              <a:off x="-1" y="0"/>
              <a:ext cx="22330212" cy="3656069"/>
            </a:xfrm>
            <a:prstGeom prst="rect">
              <a:avLst/>
            </a:prstGeom>
            <a:effectLst/>
          </p:spPr>
        </p:pic>
      </p:grpSp>
      <p:grpSp>
        <p:nvGrpSpPr>
          <p:cNvPr id="655" name="YENİ GEREKLİLİK / SÜREÇ"/>
          <p:cNvGrpSpPr/>
          <p:nvPr/>
        </p:nvGrpSpPr>
        <p:grpSpPr>
          <a:xfrm>
            <a:off x="982503" y="12078695"/>
            <a:ext cx="10177302" cy="1582813"/>
            <a:chOff x="0" y="0"/>
            <a:chExt cx="10177300" cy="1582812"/>
          </a:xfrm>
        </p:grpSpPr>
        <p:sp>
          <p:nvSpPr>
            <p:cNvPr id="654" name="YENİ GEREKLİLİK / SÜREÇ"/>
            <p:cNvSpPr txBox="1"/>
            <p:nvPr/>
          </p:nvSpPr>
          <p:spPr>
            <a:xfrm>
              <a:off x="179605" y="179605"/>
              <a:ext cx="9818091" cy="122360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700" b="1">
                  <a:ln w="12700" cap="flat">
                    <a:solidFill>
                      <a:srgbClr val="000000"/>
                    </a:solidFill>
                    <a:prstDash val="solid"/>
                    <a:miter lim="400000"/>
                  </a:ln>
                  <a:solidFill>
                    <a:schemeClr val="accent4">
                      <a:hueOff val="-476017"/>
                      <a:lumOff val="-10042"/>
                    </a:schemeClr>
                  </a:solidFill>
                  <a:effectLst>
                    <a:outerShdw blurRad="12700" dist="63500" dir="18900000" rotWithShape="0">
                      <a:srgbClr val="000000"/>
                    </a:outerShdw>
                  </a:effectLst>
                </a:defRPr>
              </a:lvl1pPr>
            </a:lstStyle>
            <a:p>
              <a:r>
                <a:t>YENİ GEREKLİLİK / SÜREÇ</a:t>
              </a:r>
            </a:p>
          </p:txBody>
        </p:sp>
        <p:pic>
          <p:nvPicPr>
            <p:cNvPr id="653" name="YENİ GEREKLİLİK / SÜREÇ YENİ GEREKLİLİK / SÜREÇ" descr="YENİ GEREKLİLİK / SÜREÇ YENİ GEREKLİLİK / SÜREÇ"/>
            <p:cNvPicPr>
              <a:picLocks/>
            </p:cNvPicPr>
            <p:nvPr/>
          </p:nvPicPr>
          <p:blipFill>
            <a:blip r:embed="rId3"/>
            <a:stretch>
              <a:fillRect/>
            </a:stretch>
          </p:blipFill>
          <p:spPr>
            <a:xfrm>
              <a:off x="0" y="0"/>
              <a:ext cx="10177301" cy="1582813"/>
            </a:xfrm>
            <a:prstGeom prst="rect">
              <a:avLst/>
            </a:prstGeom>
            <a:effectLst/>
          </p:spPr>
        </p:pic>
      </p:grpSp>
      <p:grpSp>
        <p:nvGrpSpPr>
          <p:cNvPr id="658" name="ISO 13485:2016 — 8.2.3. MADDE"/>
          <p:cNvGrpSpPr/>
          <p:nvPr/>
        </p:nvGrpSpPr>
        <p:grpSpPr>
          <a:xfrm>
            <a:off x="11607919" y="12023539"/>
            <a:ext cx="11759962" cy="1693124"/>
            <a:chOff x="0" y="0"/>
            <a:chExt cx="11759960" cy="1693122"/>
          </a:xfrm>
        </p:grpSpPr>
        <p:sp>
          <p:nvSpPr>
            <p:cNvPr id="657" name="ISO 13485:2016 — 8.2.3. MADDE"/>
            <p:cNvSpPr txBox="1"/>
            <p:nvPr/>
          </p:nvSpPr>
          <p:spPr>
            <a:xfrm>
              <a:off x="215526" y="215526"/>
              <a:ext cx="11328909" cy="1262071"/>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8.2.3. MADDE</a:t>
              </a:r>
            </a:p>
          </p:txBody>
        </p:sp>
        <p:pic>
          <p:nvPicPr>
            <p:cNvPr id="656" name="ISO 13485:2016 — 8.2.3. MADDE ISO 13485:2016 — 8.2.3. MADDE" descr="ISO 13485:2016 — 8.2.3. MADDE ISO 13485:2016 — 8.2.3. MADDE"/>
            <p:cNvPicPr>
              <a:picLocks/>
            </p:cNvPicPr>
            <p:nvPr/>
          </p:nvPicPr>
          <p:blipFill>
            <a:blip r:embed="rId4"/>
            <a:stretch>
              <a:fillRect/>
            </a:stretch>
          </p:blipFill>
          <p:spPr>
            <a:xfrm>
              <a:off x="-1" y="-1"/>
              <a:ext cx="11759962" cy="1693124"/>
            </a:xfrm>
            <a:prstGeom prst="rect">
              <a:avLst/>
            </a:prstGeom>
            <a:effectLst/>
          </p:spPr>
        </p:pic>
      </p:gr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MDR - ISO 13485:2016 BÜTÜNLEŞMESİ"/>
          <p:cNvSpPr txBox="1">
            <a:spLocks noGrp="1"/>
          </p:cNvSpPr>
          <p:nvPr>
            <p:ph type="title"/>
          </p:nvPr>
        </p:nvSpPr>
        <p:spPr>
          <a:prstGeom prst="rect">
            <a:avLst/>
          </a:prstGeom>
        </p:spPr>
        <p:txBody>
          <a:bodyPr/>
          <a:lstStyle/>
          <a:p>
            <a:r>
              <a:t>MDR - ISO 13485:2016 BÜTÜNLEŞMESİ</a:t>
            </a:r>
          </a:p>
        </p:txBody>
      </p:sp>
      <p:sp>
        <p:nvSpPr>
          <p:cNvPr id="661" name="‘EU 2017/745 - 10 (k) VİJİLANS SÜREÇ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2017/745 - 10 (k) </a:t>
            </a:r>
            <a:r>
              <a:rPr u="sng">
                <a:ln w="12700" cap="flat">
                  <a:solidFill>
                    <a:srgbClr val="000000"/>
                  </a:solidFill>
                  <a:prstDash val="solid"/>
                  <a:miter lim="400000"/>
                </a:ln>
              </a:rPr>
              <a:t>VİJİLANS SÜREÇLERİ</a:t>
            </a:r>
            <a:r>
              <a:t>.</a:t>
            </a:r>
          </a:p>
        </p:txBody>
      </p:sp>
      <p:sp>
        <p:nvSpPr>
          <p:cNvPr id="662"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p>
          <a:p>
            <a:pPr marL="1664208" lvl="2" indent="-554736" defTabSz="2218888">
              <a:spcBef>
                <a:spcPts val="4000"/>
              </a:spcBef>
              <a:defRPr sz="4368" b="1">
                <a:solidFill>
                  <a:srgbClr val="5E5E5E"/>
                </a:solidFill>
              </a:defRPr>
            </a:pPr>
            <a:r>
              <a:t>(k)  processes for reporting of serious incidents and field safety corrective actions in the context of </a:t>
            </a:r>
            <a:r>
              <a:rPr>
                <a:ln w="12700" cap="flat">
                  <a:solidFill>
                    <a:srgbClr val="000000"/>
                  </a:solidFill>
                  <a:prstDash val="solid"/>
                  <a:miter lim="400000"/>
                </a:ln>
                <a:solidFill>
                  <a:schemeClr val="accent1"/>
                </a:solidFill>
              </a:rPr>
              <a:t>vigilance</a:t>
            </a:r>
            <a:r>
              <a:t>;’’ </a:t>
            </a:r>
          </a:p>
        </p:txBody>
      </p:sp>
      <p:grpSp>
        <p:nvGrpSpPr>
          <p:cNvPr id="665" name="TCY, 10. Madde — Üreticilerin Genel Yükümlülükleri (9. Bent, devamı)…"/>
          <p:cNvGrpSpPr/>
          <p:nvPr/>
        </p:nvGrpSpPr>
        <p:grpSpPr>
          <a:xfrm>
            <a:off x="1026894" y="8345405"/>
            <a:ext cx="22330212" cy="3556664"/>
            <a:chOff x="0" y="0"/>
            <a:chExt cx="22330210" cy="3556663"/>
          </a:xfrm>
        </p:grpSpPr>
        <p:sp>
          <p:nvSpPr>
            <p:cNvPr id="664" name="TCY, 10. Madde — Üreticilerin Genel Yükümlülükleri (9. Bent, devamı)…"/>
            <p:cNvSpPr txBox="1"/>
            <p:nvPr/>
          </p:nvSpPr>
          <p:spPr>
            <a:xfrm>
              <a:off x="179605" y="179605"/>
              <a:ext cx="21971001" cy="3197454"/>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‘‘ı)</a:t>
              </a:r>
              <a:r>
                <a:rPr>
                  <a:ln w="12700" cap="flat">
                    <a:solidFill>
                      <a:srgbClr val="000000"/>
                    </a:solidFill>
                    <a:prstDash val="solid"/>
                    <a:miter lim="400000"/>
                  </a:ln>
                  <a:solidFill>
                    <a:schemeClr val="accent1"/>
                  </a:solidFill>
                </a:rPr>
                <a:t> Vijilans</a:t>
              </a:r>
              <a:r>
                <a:t> kapsamında ciddi olumsuz olayların ve saha güvenliği düzeltici faaliyetlerinin raporlanmasına yönelik süreçlere,’’ </a:t>
              </a:r>
            </a:p>
          </p:txBody>
        </p:sp>
        <p:pic>
          <p:nvPicPr>
            <p:cNvPr id="663" name="TCY, 10. Madde — Üreticilerin Genel Yükümlülükleri (9. Bent, devamı)… TCY, 10. Madde — Üreticilerin Genel Yükümlülükleri (9. Bent, devamı)‘‘ı) Vijilans kapsamında ciddi olumsuz olayların ve saha güvenliği düzeltici faaliyetlerinin raporlanmasına yönelik" descr="TCY, 10. Madde — Üreticilerin Genel Yükümlülükleri (9. Bent, devamı)… TCY, 10. Madde — Üreticilerin Genel Yükümlülükleri (9. Bent, devamı)‘‘ı) Vijilans kapsamında ciddi olumsuz olayların ve saha güvenliği düzeltici faaliyetlerinin raporlanmasına yönelik süreçlere,’’ "/>
            <p:cNvPicPr>
              <a:picLocks/>
            </p:cNvPicPr>
            <p:nvPr/>
          </p:nvPicPr>
          <p:blipFill>
            <a:blip r:embed="rId2"/>
            <a:stretch>
              <a:fillRect/>
            </a:stretch>
          </p:blipFill>
          <p:spPr>
            <a:xfrm>
              <a:off x="-1" y="0"/>
              <a:ext cx="22330212" cy="3556664"/>
            </a:xfrm>
            <a:prstGeom prst="rect">
              <a:avLst/>
            </a:prstGeom>
            <a:effectLst/>
          </p:spPr>
        </p:pic>
      </p:grpSp>
      <p:grpSp>
        <p:nvGrpSpPr>
          <p:cNvPr id="668" name="MDR’a uygunluk için değerlendir ve düzenle."/>
          <p:cNvGrpSpPr/>
          <p:nvPr/>
        </p:nvGrpSpPr>
        <p:grpSpPr>
          <a:xfrm>
            <a:off x="958107" y="12102437"/>
            <a:ext cx="13629695" cy="1433729"/>
            <a:chOff x="0" y="0"/>
            <a:chExt cx="13629693" cy="1433727"/>
          </a:xfrm>
        </p:grpSpPr>
        <p:sp>
          <p:nvSpPr>
            <p:cNvPr id="667" name="MDR’a uygunluk için değerlendir ve düzenle."/>
            <p:cNvSpPr txBox="1"/>
            <p:nvPr/>
          </p:nvSpPr>
          <p:spPr>
            <a:xfrm>
              <a:off x="179604" y="179605"/>
              <a:ext cx="13270486" cy="1074518"/>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8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666"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0" y="0"/>
              <a:ext cx="13629694" cy="1433728"/>
            </a:xfrm>
            <a:prstGeom prst="rect">
              <a:avLst/>
            </a:prstGeom>
            <a:effectLst/>
          </p:spPr>
        </p:pic>
      </p:grpSp>
      <p:grpSp>
        <p:nvGrpSpPr>
          <p:cNvPr id="671" name="ISO 13485:2016 — 8.2.3. MADDE"/>
          <p:cNvGrpSpPr/>
          <p:nvPr/>
        </p:nvGrpSpPr>
        <p:grpSpPr>
          <a:xfrm>
            <a:off x="14419445" y="12084461"/>
            <a:ext cx="9032510" cy="1469681"/>
            <a:chOff x="0" y="0"/>
            <a:chExt cx="9032508" cy="1469679"/>
          </a:xfrm>
        </p:grpSpPr>
        <p:sp>
          <p:nvSpPr>
            <p:cNvPr id="670" name="ISO 13485:2016 — 8.2.3. MADDE"/>
            <p:cNvSpPr txBox="1"/>
            <p:nvPr/>
          </p:nvSpPr>
          <p:spPr>
            <a:xfrm>
              <a:off x="215525" y="215526"/>
              <a:ext cx="8601458" cy="103862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8.2.3. MADDE</a:t>
              </a:r>
            </a:p>
          </p:txBody>
        </p:sp>
        <p:pic>
          <p:nvPicPr>
            <p:cNvPr id="669" name="ISO 13485:2016 — 8.2.3. MADDE ISO 13485:2016 — 8.2.3. MADDE" descr="ISO 13485:2016 — 8.2.3. MADDE ISO 13485:2016 — 8.2.3. MADDE"/>
            <p:cNvPicPr>
              <a:picLocks/>
            </p:cNvPicPr>
            <p:nvPr/>
          </p:nvPicPr>
          <p:blipFill>
            <a:blip r:embed="rId4"/>
            <a:stretch>
              <a:fillRect/>
            </a:stretch>
          </p:blipFill>
          <p:spPr>
            <a:xfrm>
              <a:off x="-1" y="0"/>
              <a:ext cx="9032510" cy="1469680"/>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ıbbi Cihaz KALİTE YÖNETİM SİSTEMİ (KYS) Nedir?…"/>
          <p:cNvSpPr txBox="1">
            <a:spLocks noGrp="1"/>
          </p:cNvSpPr>
          <p:nvPr>
            <p:ph type="title"/>
          </p:nvPr>
        </p:nvSpPr>
        <p:spPr>
          <a:xfrm>
            <a:off x="1206496" y="3187700"/>
            <a:ext cx="21971004" cy="8150246"/>
          </a:xfrm>
          <a:prstGeom prst="rect">
            <a:avLst/>
          </a:prstGeom>
        </p:spPr>
        <p:txBody>
          <a:bodyPr/>
          <a:lstStyle/>
          <a:p>
            <a:pPr>
              <a:defRPr sz="7400" spc="-148">
                <a:ln w="12700" cap="flat">
                  <a:solidFill>
                    <a:srgbClr val="000000"/>
                  </a:solidFill>
                  <a:prstDash val="solid"/>
                  <a:miter lim="400000"/>
                </a:ln>
              </a:defRPr>
            </a:pPr>
            <a:r>
              <a:t>Tıbbi Cihaz KALİTE YÖNETİM SİSTEMİ (KYS) Nedir?</a:t>
            </a:r>
          </a:p>
          <a:p>
            <a:pPr>
              <a:defRPr>
                <a:ln w="12700" cap="flat">
                  <a:solidFill>
                    <a:schemeClr val="accent5">
                      <a:hueOff val="-152895"/>
                      <a:lumOff val="12368"/>
                    </a:schemeClr>
                  </a:solidFill>
                  <a:prstDash val="solid"/>
                  <a:miter lim="400000"/>
                </a:ln>
                <a:effectLst>
                  <a:outerShdw blurRad="12700" dist="63500" dir="18900000" rotWithShape="0">
                    <a:srgbClr val="000000"/>
                  </a:outerShdw>
                </a:effectLst>
              </a:defRPr>
            </a:pPr>
            <a:endParaRPr/>
          </a:p>
          <a:p>
            <a:pPr algn="ctr">
              <a:defRPr sz="12000" spc="-239">
                <a:ln w="12700" cap="flat">
                  <a:solidFill>
                    <a:schemeClr val="accent5">
                      <a:hueOff val="-152895"/>
                      <a:lumOff val="12368"/>
                    </a:schemeClr>
                  </a:solidFill>
                  <a:prstDash val="solid"/>
                  <a:miter lim="400000"/>
                </a:ln>
                <a:solidFill>
                  <a:schemeClr val="accent5">
                    <a:hueOff val="-152895"/>
                    <a:lumOff val="12368"/>
                  </a:schemeClr>
                </a:solidFill>
                <a:effectLst>
                  <a:outerShdw blurRad="12700" dist="63500" dir="18900000" rotWithShape="0">
                    <a:srgbClr val="000000"/>
                  </a:outerShdw>
                </a:effectLst>
              </a:defRPr>
            </a:pPr>
            <a:r>
              <a:t>YAPTIĞINI YAZ, YAZDIĞINI YAP.</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MDR - ISO 13485:2016 BÜTÜNLEŞMESİ"/>
          <p:cNvSpPr txBox="1">
            <a:spLocks noGrp="1"/>
          </p:cNvSpPr>
          <p:nvPr>
            <p:ph type="title"/>
          </p:nvPr>
        </p:nvSpPr>
        <p:spPr>
          <a:prstGeom prst="rect">
            <a:avLst/>
          </a:prstGeom>
        </p:spPr>
        <p:txBody>
          <a:bodyPr/>
          <a:lstStyle/>
          <a:p>
            <a:r>
              <a:t>MDR - ISO 13485:2016 BÜTÜNLEŞMESİ</a:t>
            </a:r>
          </a:p>
        </p:txBody>
      </p:sp>
      <p:sp>
        <p:nvSpPr>
          <p:cNvPr id="674" name="‘EU 2017/745 - 10 (k) VİJİLANS SÜREÇ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2017/745 - 10 (k) </a:t>
            </a:r>
            <a:r>
              <a:rPr u="sng">
                <a:ln w="12700" cap="flat">
                  <a:solidFill>
                    <a:srgbClr val="000000"/>
                  </a:solidFill>
                  <a:prstDash val="solid"/>
                  <a:miter lim="400000"/>
                </a:ln>
              </a:rPr>
              <a:t>VİJİLANS SÜREÇLERİ</a:t>
            </a:r>
            <a:r>
              <a:t>.</a:t>
            </a:r>
          </a:p>
        </p:txBody>
      </p:sp>
      <p:sp>
        <p:nvSpPr>
          <p:cNvPr id="675"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 </a:t>
            </a:r>
          </a:p>
          <a:p>
            <a:pPr marL="1664208" lvl="2" indent="-554736" defTabSz="2218888">
              <a:spcBef>
                <a:spcPts val="4000"/>
              </a:spcBef>
              <a:defRPr sz="4368" b="1">
                <a:solidFill>
                  <a:srgbClr val="5E5E5E"/>
                </a:solidFill>
              </a:defRPr>
            </a:pPr>
            <a:r>
              <a:t>(l)  </a:t>
            </a:r>
            <a:r>
              <a:rPr u="sng">
                <a:ln w="12700" cap="flat">
                  <a:solidFill>
                    <a:srgbClr val="000000"/>
                  </a:solidFill>
                  <a:prstDash val="solid"/>
                  <a:miter lim="400000"/>
                </a:ln>
                <a:solidFill>
                  <a:schemeClr val="accent1"/>
                </a:solidFill>
              </a:rPr>
              <a:t>management of corrective and preventive actions</a:t>
            </a:r>
            <a:r>
              <a:t> </a:t>
            </a:r>
            <a:r>
              <a:rPr u="sng">
                <a:ln w="12700" cap="flat">
                  <a:solidFill>
                    <a:srgbClr val="000000"/>
                  </a:solidFill>
                  <a:prstDash val="solid"/>
                  <a:miter lim="400000"/>
                </a:ln>
                <a:solidFill>
                  <a:schemeClr val="accent1"/>
                </a:solidFill>
              </a:rPr>
              <a:t>and verification of their effectiveness;’’</a:t>
            </a:r>
            <a:r>
              <a:t> </a:t>
            </a:r>
          </a:p>
        </p:txBody>
      </p:sp>
      <p:grpSp>
        <p:nvGrpSpPr>
          <p:cNvPr id="678" name="TCY, 10. Madde — Üreticilerin Genel Yükümlülükleri (9. Bent, devamı)…"/>
          <p:cNvGrpSpPr/>
          <p:nvPr/>
        </p:nvGrpSpPr>
        <p:grpSpPr>
          <a:xfrm>
            <a:off x="1026894" y="8345405"/>
            <a:ext cx="22330212" cy="3680238"/>
            <a:chOff x="0" y="0"/>
            <a:chExt cx="22330210" cy="3680236"/>
          </a:xfrm>
        </p:grpSpPr>
        <p:sp>
          <p:nvSpPr>
            <p:cNvPr id="677" name="TCY, 10. Madde — Üreticilerin Genel Yükümlülükleri (9. Bent, devamı)…"/>
            <p:cNvSpPr txBox="1"/>
            <p:nvPr/>
          </p:nvSpPr>
          <p:spPr>
            <a:xfrm>
              <a:off x="179605" y="179605"/>
              <a:ext cx="21971001" cy="3321027"/>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‘‘i) </a:t>
              </a:r>
              <a:r>
                <a:rPr u="sng">
                  <a:ln w="12700" cap="flat">
                    <a:solidFill>
                      <a:srgbClr val="000000"/>
                    </a:solidFill>
                    <a:prstDash val="solid"/>
                    <a:miter lim="400000"/>
                  </a:ln>
                  <a:solidFill>
                    <a:schemeClr val="accent1"/>
                  </a:solidFill>
                </a:rPr>
                <a:t>Düzeltici ve önleyici eylemlerin yönetimine ve bunların etkinliklerinin doğrulanmasına,’’</a:t>
              </a:r>
              <a:r>
                <a:t> </a:t>
              </a:r>
            </a:p>
          </p:txBody>
        </p:sp>
        <p:pic>
          <p:nvPicPr>
            <p:cNvPr id="676" name="TCY, 10. Madde — Üreticilerin Genel Yükümlülükleri (9. Bent, devamı)… TCY, 10. Madde — Üreticilerin Genel Yükümlülükleri (9. Bent, devamı)‘‘i) Düzeltici ve önleyici eylemlerin yönetimine ve bunların etkinliklerinin doğrulanmasına,’’ " descr="TCY, 10. Madde — Üreticilerin Genel Yükümlülükleri (9. Bent, devamı)… TCY, 10. Madde — Üreticilerin Genel Yükümlülükleri (9. Bent, devamı)‘‘i) Düzeltici ve önleyici eylemlerin yönetimine ve bunların etkinliklerinin doğrulanmasına,’’ "/>
            <p:cNvPicPr>
              <a:picLocks/>
            </p:cNvPicPr>
            <p:nvPr/>
          </p:nvPicPr>
          <p:blipFill>
            <a:blip r:embed="rId2"/>
            <a:stretch>
              <a:fillRect/>
            </a:stretch>
          </p:blipFill>
          <p:spPr>
            <a:xfrm>
              <a:off x="-1" y="0"/>
              <a:ext cx="22330212" cy="3680237"/>
            </a:xfrm>
            <a:prstGeom prst="rect">
              <a:avLst/>
            </a:prstGeom>
            <a:effectLst/>
          </p:spPr>
        </p:pic>
      </p:grpSp>
      <p:grpSp>
        <p:nvGrpSpPr>
          <p:cNvPr id="681" name="MDR’a uygunluk için değerlendir ve düzenle."/>
          <p:cNvGrpSpPr/>
          <p:nvPr/>
        </p:nvGrpSpPr>
        <p:grpSpPr>
          <a:xfrm>
            <a:off x="926293" y="12133082"/>
            <a:ext cx="12016922" cy="1347039"/>
            <a:chOff x="0" y="0"/>
            <a:chExt cx="12016921" cy="1347037"/>
          </a:xfrm>
        </p:grpSpPr>
        <p:sp>
          <p:nvSpPr>
            <p:cNvPr id="680" name="MDR’a uygunluk için değerlendir ve düzenle."/>
            <p:cNvSpPr txBox="1"/>
            <p:nvPr/>
          </p:nvSpPr>
          <p:spPr>
            <a:xfrm>
              <a:off x="179605" y="179605"/>
              <a:ext cx="11657712" cy="987828"/>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2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679"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2016923" cy="1347038"/>
            </a:xfrm>
            <a:prstGeom prst="rect">
              <a:avLst/>
            </a:prstGeom>
            <a:effectLst/>
          </p:spPr>
        </p:pic>
      </p:grpSp>
      <p:grpSp>
        <p:nvGrpSpPr>
          <p:cNvPr id="684" name="ISO 13485:2016 — 8.5.2. ve 8.5.3. MADDELER"/>
          <p:cNvGrpSpPr/>
          <p:nvPr/>
        </p:nvGrpSpPr>
        <p:grpSpPr>
          <a:xfrm>
            <a:off x="12767811" y="12115106"/>
            <a:ext cx="10659379" cy="1382991"/>
            <a:chOff x="0" y="0"/>
            <a:chExt cx="10659378" cy="1382990"/>
          </a:xfrm>
        </p:grpSpPr>
        <p:sp>
          <p:nvSpPr>
            <p:cNvPr id="683" name="ISO 13485:2016 — 8.5.2. ve 8.5.3. MADDELER"/>
            <p:cNvSpPr txBox="1"/>
            <p:nvPr/>
          </p:nvSpPr>
          <p:spPr>
            <a:xfrm>
              <a:off x="215526" y="215526"/>
              <a:ext cx="10228327" cy="95193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36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8.5.2. ve 8.5.3. MADDELER</a:t>
              </a:r>
            </a:p>
          </p:txBody>
        </p:sp>
        <p:pic>
          <p:nvPicPr>
            <p:cNvPr id="682" name="ISO 13485:2016 — 8.5.2. ve 8.5.3. MADDELER ISO 13485:2016 — 8.5.2. ve 8.5.3. MADDELER" descr="ISO 13485:2016 — 8.5.2. ve 8.5.3. MADDELER ISO 13485:2016 — 8.5.2. ve 8.5.3. MADDELER"/>
            <p:cNvPicPr>
              <a:picLocks/>
            </p:cNvPicPr>
            <p:nvPr/>
          </p:nvPicPr>
          <p:blipFill>
            <a:blip r:embed="rId4"/>
            <a:stretch>
              <a:fillRect/>
            </a:stretch>
          </p:blipFill>
          <p:spPr>
            <a:xfrm>
              <a:off x="0" y="0"/>
              <a:ext cx="10659379" cy="1382991"/>
            </a:xfrm>
            <a:prstGeom prst="rect">
              <a:avLst/>
            </a:prstGeom>
            <a:effectLst/>
          </p:spPr>
        </p:pic>
      </p:gr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MDR - ISO 13485:2016 BÜTÜNLEŞMESİ"/>
          <p:cNvSpPr txBox="1">
            <a:spLocks noGrp="1"/>
          </p:cNvSpPr>
          <p:nvPr>
            <p:ph type="title"/>
          </p:nvPr>
        </p:nvSpPr>
        <p:spPr>
          <a:prstGeom prst="rect">
            <a:avLst/>
          </a:prstGeom>
        </p:spPr>
        <p:txBody>
          <a:bodyPr/>
          <a:lstStyle/>
          <a:p>
            <a:r>
              <a:t>MDR - ISO 13485:2016 BÜTÜNLEŞMESİ</a:t>
            </a:r>
          </a:p>
        </p:txBody>
      </p:sp>
      <p:sp>
        <p:nvSpPr>
          <p:cNvPr id="687" name="‘EU 2017/745 - 10 (k) ÇIKTILARIN İZLENMESİ VE ÖLÇÜMÜ."/>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a:solidFill>
                  <a:schemeClr val="accent1"/>
                </a:solidFill>
              </a:defRPr>
            </a:pPr>
            <a:r>
              <a:t>‘EU 2017/745 - 10 (k) </a:t>
            </a:r>
            <a:r>
              <a:rPr u="sng">
                <a:ln w="12700" cap="flat">
                  <a:solidFill>
                    <a:srgbClr val="000000"/>
                  </a:solidFill>
                  <a:prstDash val="solid"/>
                  <a:miter lim="400000"/>
                </a:ln>
              </a:rPr>
              <a:t>ÇIKTILARIN İZLENMESİ VE ÖLÇÜMÜ</a:t>
            </a:r>
            <a:r>
              <a:t>.</a:t>
            </a:r>
          </a:p>
        </p:txBody>
      </p:sp>
      <p:sp>
        <p:nvSpPr>
          <p:cNvPr id="688" name="MDR, Article 10 General obligations of manufacturers (Clause 9, continued)…"/>
          <p:cNvSpPr txBox="1">
            <a:spLocks noGrp="1"/>
          </p:cNvSpPr>
          <p:nvPr>
            <p:ph type="body" sz="half" idx="1"/>
          </p:nvPr>
        </p:nvSpPr>
        <p:spPr>
          <a:xfrm>
            <a:off x="1206500" y="3727804"/>
            <a:ext cx="21971000" cy="4485243"/>
          </a:xfrm>
          <a:prstGeom prst="rect">
            <a:avLst/>
          </a:prstGeom>
          <a:ln w="9525">
            <a:round/>
          </a:ln>
        </p:spPr>
        <p:txBody>
          <a:bodyPr/>
          <a:lstStyle/>
          <a:p>
            <a:pPr marL="554736" indent="-554736" defTabSz="2218888">
              <a:spcBef>
                <a:spcPts val="4000"/>
              </a:spcBef>
              <a:defRPr sz="4368" b="1">
                <a:solidFill>
                  <a:schemeClr val="accent6">
                    <a:satOff val="-16844"/>
                    <a:lumOff val="-30747"/>
                  </a:schemeClr>
                </a:solidFill>
              </a:defRPr>
            </a:pPr>
            <a:r>
              <a:t>MDR, Article 10 General obligations of manufacturers (Clause 9, </a:t>
            </a:r>
            <a:r>
              <a:rPr i="1" u="sng"/>
              <a:t>continued</a:t>
            </a:r>
            <a:r>
              <a:t>)</a:t>
            </a:r>
            <a:endParaRPr b="0"/>
          </a:p>
          <a:p>
            <a:pPr marL="1109472" lvl="1" indent="-554736" defTabSz="2218888">
              <a:spcBef>
                <a:spcPts val="4000"/>
              </a:spcBef>
              <a:defRPr sz="4368" b="1">
                <a:solidFill>
                  <a:srgbClr val="5E5E5E"/>
                </a:solidFill>
              </a:defRPr>
            </a:pPr>
            <a:r>
              <a:rPr b="0"/>
              <a:t>‘‘</a:t>
            </a:r>
            <a:r>
              <a:t>The quality management system shall address at least the following aspects:</a:t>
            </a:r>
            <a:endParaRPr>
              <a:solidFill>
                <a:srgbClr val="000000"/>
              </a:solidFill>
            </a:endParaRPr>
          </a:p>
          <a:p>
            <a:pPr marL="1664208" lvl="2" indent="-554736" defTabSz="2218888">
              <a:spcBef>
                <a:spcPts val="4000"/>
              </a:spcBef>
              <a:defRPr sz="4368" b="1">
                <a:solidFill>
                  <a:srgbClr val="5E5E5E"/>
                </a:solidFill>
              </a:defRPr>
            </a:pPr>
            <a:r>
              <a:t>(m)  </a:t>
            </a:r>
            <a:r>
              <a:rPr u="sng">
                <a:ln w="12700" cap="flat">
                  <a:solidFill>
                    <a:srgbClr val="000000"/>
                  </a:solidFill>
                  <a:prstDash val="solid"/>
                  <a:miter lim="400000"/>
                </a:ln>
                <a:solidFill>
                  <a:schemeClr val="accent1"/>
                </a:solidFill>
              </a:rPr>
              <a:t>processes for monitoring and measurement of output, data analysis and product improvement.</a:t>
            </a:r>
            <a:r>
              <a:t>’’ </a:t>
            </a:r>
          </a:p>
        </p:txBody>
      </p:sp>
      <p:grpSp>
        <p:nvGrpSpPr>
          <p:cNvPr id="691" name="TCY, 10. Madde — Üreticilerin Genel Yükümlülükleri (9. Bent, devamı)…"/>
          <p:cNvGrpSpPr/>
          <p:nvPr/>
        </p:nvGrpSpPr>
        <p:grpSpPr>
          <a:xfrm>
            <a:off x="1026894" y="8345405"/>
            <a:ext cx="22330212" cy="3758756"/>
            <a:chOff x="0" y="0"/>
            <a:chExt cx="22330210" cy="3758755"/>
          </a:xfrm>
        </p:grpSpPr>
        <p:sp>
          <p:nvSpPr>
            <p:cNvPr id="690" name="TCY, 10. Madde — Üreticilerin Genel Yükümlülükleri (9. Bent, devamı)…"/>
            <p:cNvSpPr txBox="1"/>
            <p:nvPr/>
          </p:nvSpPr>
          <p:spPr>
            <a:xfrm>
              <a:off x="179605" y="179605"/>
              <a:ext cx="21971001" cy="339954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4800" b="1">
                  <a:solidFill>
                    <a:schemeClr val="accent6">
                      <a:satOff val="-16844"/>
                      <a:lumOff val="-30747"/>
                    </a:schemeClr>
                  </a:solidFill>
                </a:defRPr>
              </a:pPr>
              <a:r>
                <a:t>TCY, 10. Madde — Üreticilerin Genel Yükümlülükleri (9. Bent, </a:t>
              </a:r>
              <a:r>
                <a:rPr i="1" u="sng"/>
                <a:t>devamı</a:t>
              </a:r>
              <a:r>
                <a:t>)</a:t>
              </a:r>
              <a:endParaRPr b="0"/>
            </a:p>
            <a:p>
              <a:pPr marL="609600" indent="-609600" algn="l">
                <a:lnSpc>
                  <a:spcPct val="90000"/>
                </a:lnSpc>
                <a:spcBef>
                  <a:spcPts val="4500"/>
                </a:spcBef>
                <a:buSzPct val="123000"/>
                <a:buChar char="•"/>
                <a:defRPr sz="4800" b="1"/>
              </a:pPr>
              <a:r>
                <a:t>‘‘j) </a:t>
              </a:r>
              <a:r>
                <a:rPr>
                  <a:ln w="12700" cap="flat">
                    <a:solidFill>
                      <a:srgbClr val="000000"/>
                    </a:solidFill>
                    <a:prstDash val="solid"/>
                    <a:miter lim="400000"/>
                  </a:ln>
                  <a:solidFill>
                    <a:schemeClr val="accent1"/>
                  </a:solidFill>
                </a:rPr>
                <a:t>Çıktıların izlenmesine ve ölçümüne,</a:t>
              </a:r>
              <a:r>
                <a:rPr u="sng">
                  <a:ln w="12700" cap="flat">
                    <a:solidFill>
                      <a:srgbClr val="000000"/>
                    </a:solidFill>
                    <a:prstDash val="solid"/>
                    <a:miter lim="400000"/>
                  </a:ln>
                  <a:solidFill>
                    <a:schemeClr val="accent1"/>
                  </a:solidFill>
                </a:rPr>
                <a:t> veri analizine ve ürün geliştirme süreçlerine, ilişkin hususları içerir.’’ </a:t>
              </a:r>
            </a:p>
          </p:txBody>
        </p:sp>
        <p:pic>
          <p:nvPicPr>
            <p:cNvPr id="689" name="TCY, 10. Madde — Üreticilerin Genel Yükümlülükleri (9. Bent, devamı)… TCY, 10. Madde — Üreticilerin Genel Yükümlülükleri (9. Bent, devamı)‘‘j) Çıktıların izlenmesine ve ölçümüne, veri analizine ve ürün geliştirme süreçlerine, ilişkin hususları içerir.’" descr="TCY, 10. Madde — Üreticilerin Genel Yükümlülükleri (9. Bent, devamı)… TCY, 10. Madde — Üreticilerin Genel Yükümlülükleri (9. Bent, devamı)‘‘j) Çıktıların izlenmesine ve ölçümüne, veri analizine ve ürün geliştirme süreçlerine, ilişkin hususları içerir.’’ "/>
            <p:cNvPicPr>
              <a:picLocks/>
            </p:cNvPicPr>
            <p:nvPr/>
          </p:nvPicPr>
          <p:blipFill>
            <a:blip r:embed="rId2"/>
            <a:stretch>
              <a:fillRect/>
            </a:stretch>
          </p:blipFill>
          <p:spPr>
            <a:xfrm>
              <a:off x="-1" y="0"/>
              <a:ext cx="22330212" cy="3758756"/>
            </a:xfrm>
            <a:prstGeom prst="rect">
              <a:avLst/>
            </a:prstGeom>
            <a:effectLst/>
          </p:spPr>
        </p:pic>
      </p:grpSp>
      <p:grpSp>
        <p:nvGrpSpPr>
          <p:cNvPr id="694" name="MDR’a uygunluk için değerlendir ve düzenle."/>
          <p:cNvGrpSpPr/>
          <p:nvPr/>
        </p:nvGrpSpPr>
        <p:grpSpPr>
          <a:xfrm>
            <a:off x="1041704" y="12197503"/>
            <a:ext cx="13360900" cy="1421397"/>
            <a:chOff x="0" y="0"/>
            <a:chExt cx="13360899" cy="1421395"/>
          </a:xfrm>
        </p:grpSpPr>
        <p:sp>
          <p:nvSpPr>
            <p:cNvPr id="693" name="MDR’a uygunluk için değerlendir ve düzenle."/>
            <p:cNvSpPr txBox="1"/>
            <p:nvPr/>
          </p:nvSpPr>
          <p:spPr>
            <a:xfrm>
              <a:off x="179605" y="179605"/>
              <a:ext cx="13001689" cy="1062186"/>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7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a:t>
              </a:r>
            </a:p>
          </p:txBody>
        </p:sp>
        <p:pic>
          <p:nvPicPr>
            <p:cNvPr id="692" name="MDR’a uygunluk için değerlendir ve düzenle. MDR’a uygunluk için değerlendir ve düzenle." descr="MDR’a uygunluk için değerlendir ve düzenle. MDR’a uygunluk için değerlendir ve düzenle."/>
            <p:cNvPicPr>
              <a:picLocks/>
            </p:cNvPicPr>
            <p:nvPr/>
          </p:nvPicPr>
          <p:blipFill>
            <a:blip r:embed="rId3"/>
            <a:stretch>
              <a:fillRect/>
            </a:stretch>
          </p:blipFill>
          <p:spPr>
            <a:xfrm>
              <a:off x="-1" y="0"/>
              <a:ext cx="13360900" cy="1421396"/>
            </a:xfrm>
            <a:prstGeom prst="rect">
              <a:avLst/>
            </a:prstGeom>
            <a:effectLst/>
          </p:spPr>
        </p:pic>
      </p:grpSp>
      <p:grpSp>
        <p:nvGrpSpPr>
          <p:cNvPr id="697" name="ISO 13485:2016 — 8.2. MADDE"/>
          <p:cNvGrpSpPr/>
          <p:nvPr/>
        </p:nvGrpSpPr>
        <p:grpSpPr>
          <a:xfrm>
            <a:off x="14718073" y="12173361"/>
            <a:ext cx="8587654" cy="1469681"/>
            <a:chOff x="0" y="0"/>
            <a:chExt cx="8587652" cy="1469679"/>
          </a:xfrm>
        </p:grpSpPr>
        <p:sp>
          <p:nvSpPr>
            <p:cNvPr id="696" name="ISO 13485:2016 — 8.2. MADDE"/>
            <p:cNvSpPr txBox="1"/>
            <p:nvPr/>
          </p:nvSpPr>
          <p:spPr>
            <a:xfrm>
              <a:off x="215526" y="215526"/>
              <a:ext cx="8156601" cy="103862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lvl1pPr>
            </a:lstStyle>
            <a:p>
              <a:r>
                <a:t>ISO 13485:2016 — 8.2. MADDE</a:t>
              </a:r>
            </a:p>
          </p:txBody>
        </p:sp>
        <p:pic>
          <p:nvPicPr>
            <p:cNvPr id="695" name="ISO 13485:2016 — 8.2. MADDE ISO 13485:2016 — 8.2. MADDE" descr="ISO 13485:2016 — 8.2. MADDE ISO 13485:2016 — 8.2. MADDE"/>
            <p:cNvPicPr>
              <a:picLocks/>
            </p:cNvPicPr>
            <p:nvPr/>
          </p:nvPicPr>
          <p:blipFill>
            <a:blip r:embed="rId4"/>
            <a:stretch>
              <a:fillRect/>
            </a:stretch>
          </p:blipFill>
          <p:spPr>
            <a:xfrm>
              <a:off x="0" y="0"/>
              <a:ext cx="8587653" cy="1469680"/>
            </a:xfrm>
            <a:prstGeom prst="rect">
              <a:avLst/>
            </a:prstGeom>
            <a:effectLst/>
          </p:spPr>
        </p:pic>
      </p:gr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1" name="ISO 13485:2016 — 8. MADDE — Ölçme, analiz ve iyileştirme…"/>
          <p:cNvGrpSpPr/>
          <p:nvPr/>
        </p:nvGrpSpPr>
        <p:grpSpPr>
          <a:xfrm>
            <a:off x="528946" y="1615571"/>
            <a:ext cx="23326108" cy="10908169"/>
            <a:chOff x="-1" y="-1"/>
            <a:chExt cx="23326106" cy="10908167"/>
          </a:xfrm>
        </p:grpSpPr>
        <p:sp>
          <p:nvSpPr>
            <p:cNvPr id="700" name="ISO 13485:2016 — 8. MADDE — Ölçme, analiz ve iyileştirme…"/>
            <p:cNvSpPr txBox="1"/>
            <p:nvPr/>
          </p:nvSpPr>
          <p:spPr>
            <a:xfrm>
              <a:off x="352796" y="188823"/>
              <a:ext cx="22696712" cy="1029603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8. MADDE — </a:t>
              </a:r>
              <a:r>
                <a:rPr dirty="0" err="1"/>
                <a:t>Ölçme</a:t>
              </a:r>
              <a:r>
                <a:rPr dirty="0"/>
                <a:t>, </a:t>
              </a:r>
              <a:r>
                <a:rPr dirty="0" err="1"/>
                <a:t>analiz</a:t>
              </a:r>
              <a:r>
                <a:rPr dirty="0"/>
                <a:t> ve </a:t>
              </a:r>
              <a:r>
                <a:rPr dirty="0" err="1"/>
                <a:t>iyileştirme</a:t>
              </a:r>
              <a:r>
                <a:rPr dirty="0"/>
                <a:t>  </a:t>
              </a:r>
            </a:p>
            <a:p>
              <a:pPr>
                <a:defRPr sz="4600" b="1">
                  <a:ln w="12700" cap="flat">
                    <a:solidFill>
                      <a:srgbClr val="000000"/>
                    </a:solidFill>
                    <a:prstDash val="solid"/>
                    <a:miter lim="400000"/>
                  </a:ln>
                  <a:solidFill>
                    <a:schemeClr val="accent1">
                      <a:hueOff val="114395"/>
                      <a:lumOff val="-24975"/>
                    </a:schemeClr>
                  </a:solidFill>
                </a:defRPr>
              </a:pPr>
              <a:endParaRPr dirty="0"/>
            </a:p>
            <a:p>
              <a:pPr algn="l">
                <a:defRPr sz="5700" b="1">
                  <a:ln w="12700" cap="flat">
                    <a:solidFill>
                      <a:srgbClr val="000000"/>
                    </a:solidFill>
                    <a:prstDash val="solid"/>
                    <a:miter lim="400000"/>
                  </a:ln>
                  <a:solidFill>
                    <a:schemeClr val="accent1">
                      <a:hueOff val="114395"/>
                      <a:lumOff val="-24975"/>
                    </a:schemeClr>
                  </a:solidFill>
                </a:defRPr>
              </a:pPr>
              <a:r>
                <a:rPr dirty="0"/>
                <a:t>8.1 </a:t>
              </a:r>
              <a:r>
                <a:rPr dirty="0" err="1"/>
                <a:t>Genel</a:t>
              </a:r>
              <a:r>
                <a:rPr dirty="0"/>
                <a:t> </a:t>
              </a:r>
            </a:p>
            <a:p>
              <a:pPr algn="l">
                <a:defRPr sz="5700" b="1">
                  <a:ln w="12700" cap="flat">
                    <a:solidFill>
                      <a:srgbClr val="000000"/>
                    </a:solidFill>
                    <a:prstDash val="solid"/>
                    <a:miter lim="400000"/>
                  </a:ln>
                  <a:solidFill>
                    <a:schemeClr val="accent6"/>
                  </a:solidFill>
                </a:defRPr>
              </a:pPr>
              <a:r>
                <a:rPr dirty="0" err="1">
                  <a:solidFill>
                    <a:schemeClr val="accent1">
                      <a:lumOff val="-13575"/>
                    </a:schemeClr>
                  </a:solidFill>
                </a:rPr>
                <a:t>Kuruluş</a:t>
              </a:r>
              <a:r>
                <a:rPr dirty="0">
                  <a:solidFill>
                    <a:schemeClr val="accent1">
                      <a:lumOff val="-13575"/>
                    </a:schemeClr>
                  </a:solidFill>
                </a:rPr>
                <a:t>, </a:t>
              </a:r>
              <a:r>
                <a:rPr dirty="0" err="1">
                  <a:solidFill>
                    <a:schemeClr val="accent1">
                      <a:lumOff val="-13575"/>
                    </a:schemeClr>
                  </a:solidFill>
                </a:rPr>
                <a:t>aşağıdakileri</a:t>
              </a:r>
              <a:r>
                <a:rPr dirty="0">
                  <a:solidFill>
                    <a:schemeClr val="accent1">
                      <a:lumOff val="-13575"/>
                    </a:schemeClr>
                  </a:solidFill>
                </a:rPr>
                <a:t> </a:t>
              </a:r>
              <a:r>
                <a:rPr dirty="0" err="1">
                  <a:solidFill>
                    <a:schemeClr val="accent1">
                      <a:lumOff val="-13575"/>
                    </a:schemeClr>
                  </a:solidFill>
                </a:rPr>
                <a:t>gerçekleştirmek</a:t>
              </a:r>
              <a:r>
                <a:rPr dirty="0">
                  <a:solidFill>
                    <a:schemeClr val="accent1">
                      <a:lumOff val="-13575"/>
                    </a:schemeClr>
                  </a:solidFill>
                </a:rPr>
                <a:t> </a:t>
              </a:r>
              <a:r>
                <a:rPr dirty="0" err="1">
                  <a:solidFill>
                    <a:schemeClr val="accent1">
                      <a:lumOff val="-13575"/>
                    </a:schemeClr>
                  </a:solidFill>
                </a:rPr>
                <a:t>için</a:t>
              </a:r>
              <a:r>
                <a:rPr dirty="0">
                  <a:solidFill>
                    <a:schemeClr val="accent1">
                      <a:lumOff val="-13575"/>
                    </a:schemeClr>
                  </a:solidFill>
                </a:rPr>
                <a:t> </a:t>
              </a:r>
              <a:r>
                <a:rPr u="sng" dirty="0" err="1">
                  <a:solidFill>
                    <a:schemeClr val="accent1">
                      <a:lumOff val="-13575"/>
                    </a:schemeClr>
                  </a:solidFill>
                </a:rPr>
                <a:t>İ</a:t>
              </a:r>
              <a:r>
                <a:rPr u="sng" cap="all" dirty="0" err="1">
                  <a:solidFill>
                    <a:schemeClr val="accent1">
                      <a:lumOff val="-13575"/>
                    </a:schemeClr>
                  </a:solidFill>
                </a:rPr>
                <a:t>zleme</a:t>
              </a:r>
              <a:r>
                <a:rPr u="sng" cap="all" dirty="0">
                  <a:solidFill>
                    <a:schemeClr val="accent1">
                      <a:lumOff val="-13575"/>
                    </a:schemeClr>
                  </a:solidFill>
                </a:rPr>
                <a:t>, </a:t>
              </a:r>
              <a:r>
                <a:rPr u="sng" cap="all" dirty="0" err="1">
                  <a:solidFill>
                    <a:schemeClr val="accent1">
                      <a:lumOff val="-13575"/>
                    </a:schemeClr>
                  </a:solidFill>
                </a:rPr>
                <a:t>ölçme</a:t>
              </a:r>
              <a:r>
                <a:rPr u="sng" dirty="0">
                  <a:solidFill>
                    <a:schemeClr val="accent1">
                      <a:lumOff val="-13575"/>
                    </a:schemeClr>
                  </a:solidFill>
                </a:rPr>
                <a:t> ve </a:t>
              </a:r>
              <a:endParaRPr lang="en-US" u="sng" dirty="0">
                <a:solidFill>
                  <a:schemeClr val="accent1">
                    <a:lumOff val="-13575"/>
                  </a:schemeClr>
                </a:solidFill>
              </a:endParaRPr>
            </a:p>
            <a:p>
              <a:pPr algn="l">
                <a:defRPr sz="5700" b="1">
                  <a:ln w="12700" cap="flat">
                    <a:solidFill>
                      <a:srgbClr val="000000"/>
                    </a:solidFill>
                    <a:prstDash val="solid"/>
                    <a:miter lim="400000"/>
                  </a:ln>
                  <a:solidFill>
                    <a:schemeClr val="accent6"/>
                  </a:solidFill>
                </a:defRPr>
              </a:pPr>
              <a:r>
                <a:rPr u="sng" cap="all" dirty="0" err="1">
                  <a:solidFill>
                    <a:schemeClr val="accent1">
                      <a:lumOff val="-13575"/>
                    </a:schemeClr>
                  </a:solidFill>
                </a:rPr>
                <a:t>analİz</a:t>
              </a:r>
              <a:r>
                <a:rPr dirty="0">
                  <a:solidFill>
                    <a:schemeClr val="accent1">
                      <a:lumOff val="-13575"/>
                    </a:schemeClr>
                  </a:solidFill>
                </a:rPr>
                <a:t> </a:t>
              </a:r>
              <a:r>
                <a:rPr dirty="0" err="1">
                  <a:solidFill>
                    <a:schemeClr val="accent1">
                      <a:lumOff val="-13575"/>
                    </a:schemeClr>
                  </a:solidFill>
                </a:rPr>
                <a:t>süreçlerini</a:t>
              </a:r>
              <a:r>
                <a:rPr dirty="0">
                  <a:solidFill>
                    <a:schemeClr val="accent1">
                      <a:lumOff val="-13575"/>
                    </a:schemeClr>
                  </a:solidFill>
                </a:rPr>
                <a:t> </a:t>
              </a:r>
              <a:r>
                <a:rPr dirty="0" err="1">
                  <a:solidFill>
                    <a:schemeClr val="accent1">
                      <a:lumOff val="-13575"/>
                    </a:schemeClr>
                  </a:solidFill>
                </a:rPr>
                <a:t>planlamalı</a:t>
              </a:r>
              <a:r>
                <a:rPr dirty="0">
                  <a:solidFill>
                    <a:schemeClr val="accent1">
                      <a:lumOff val="-13575"/>
                    </a:schemeClr>
                  </a:solidFill>
                </a:rPr>
                <a:t> ve </a:t>
              </a:r>
              <a:r>
                <a:rPr dirty="0" err="1">
                  <a:solidFill>
                    <a:schemeClr val="accent1">
                      <a:lumOff val="-13575"/>
                    </a:schemeClr>
                  </a:solidFill>
                </a:rPr>
                <a:t>çalıştırmalıdır</a:t>
              </a:r>
              <a:r>
                <a:rPr dirty="0">
                  <a:solidFill>
                    <a:schemeClr val="accent1">
                      <a:lumOff val="-13575"/>
                    </a:schemeClr>
                  </a:solidFill>
                </a:rPr>
                <a:t>:</a:t>
              </a:r>
              <a:r>
                <a:rPr dirty="0">
                  <a:solidFill>
                    <a:srgbClr val="5E5E5E"/>
                  </a:solidFill>
                </a:rPr>
                <a:t> </a:t>
              </a:r>
            </a:p>
            <a:p>
              <a:pPr lvl="3" algn="l">
                <a:defRPr sz="5700" b="1">
                  <a:ln w="12700" cap="flat">
                    <a:solidFill>
                      <a:srgbClr val="000000"/>
                    </a:solidFill>
                    <a:prstDash val="solid"/>
                    <a:miter lim="400000"/>
                  </a:ln>
                  <a:solidFill>
                    <a:schemeClr val="accent1"/>
                  </a:solidFill>
                  <a:effectLst>
                    <a:outerShdw blurRad="12700" dist="63500" dir="18900000" rotWithShape="0">
                      <a:srgbClr val="000000"/>
                    </a:outerShdw>
                  </a:effectLst>
                </a:defRPr>
              </a:pPr>
              <a:r>
                <a:rPr dirty="0"/>
                <a:t>a) </a:t>
              </a:r>
              <a:r>
                <a:rPr dirty="0" err="1"/>
                <a:t>cihazın</a:t>
              </a:r>
              <a:r>
                <a:rPr dirty="0"/>
                <a:t> </a:t>
              </a:r>
              <a:r>
                <a:rPr dirty="0" err="1"/>
                <a:t>uygunluğunu</a:t>
              </a:r>
              <a:r>
                <a:rPr dirty="0"/>
                <a:t> </a:t>
              </a:r>
              <a:r>
                <a:rPr dirty="0" err="1"/>
                <a:t>göstermek</a:t>
              </a:r>
              <a:r>
                <a:rPr dirty="0"/>
                <a:t>;</a:t>
              </a:r>
            </a:p>
            <a:p>
              <a:pPr lvl="3" algn="l">
                <a:defRPr sz="5700" b="1">
                  <a:ln w="12700" cap="flat">
                    <a:solidFill>
                      <a:srgbClr val="000000"/>
                    </a:solidFill>
                    <a:prstDash val="solid"/>
                    <a:miter lim="400000"/>
                  </a:ln>
                  <a:solidFill>
                    <a:schemeClr val="accent1"/>
                  </a:solidFill>
                  <a:effectLst>
                    <a:outerShdw blurRad="12700" dist="63500" dir="18900000" rotWithShape="0">
                      <a:srgbClr val="000000"/>
                    </a:outerShdw>
                  </a:effectLst>
                </a:defRPr>
              </a:pPr>
              <a:r>
                <a:rPr dirty="0"/>
                <a:t>b) </a:t>
              </a:r>
              <a:r>
                <a:rPr dirty="0" err="1"/>
                <a:t>KYS’nin</a:t>
              </a:r>
              <a:r>
                <a:rPr dirty="0"/>
                <a:t> </a:t>
              </a:r>
              <a:r>
                <a:rPr dirty="0" err="1"/>
                <a:t>uygunluğunu</a:t>
              </a:r>
              <a:r>
                <a:rPr dirty="0"/>
                <a:t> </a:t>
              </a:r>
              <a:r>
                <a:rPr dirty="0" err="1"/>
                <a:t>güvenceye</a:t>
              </a:r>
              <a:r>
                <a:rPr dirty="0"/>
                <a:t> </a:t>
              </a:r>
              <a:r>
                <a:rPr dirty="0" err="1"/>
                <a:t>almak</a:t>
              </a:r>
              <a:r>
                <a:rPr dirty="0"/>
                <a:t>;</a:t>
              </a:r>
            </a:p>
            <a:p>
              <a:pPr lvl="3" algn="l">
                <a:defRPr sz="5700" b="1">
                  <a:ln w="12700" cap="flat">
                    <a:solidFill>
                      <a:srgbClr val="000000"/>
                    </a:solidFill>
                    <a:prstDash val="solid"/>
                    <a:miter lim="400000"/>
                  </a:ln>
                  <a:solidFill>
                    <a:schemeClr val="accent1"/>
                  </a:solidFill>
                </a:defRPr>
              </a:pPr>
              <a:r>
                <a:rPr dirty="0">
                  <a:effectLst>
                    <a:outerShdw blurRad="12700" dist="63500" dir="18900000" rotWithShape="0">
                      <a:srgbClr val="000000"/>
                    </a:outerShdw>
                  </a:effectLst>
                </a:rPr>
                <a:t>c) </a:t>
              </a:r>
              <a:r>
                <a:rPr dirty="0" err="1">
                  <a:effectLst>
                    <a:outerShdw blurRad="12700" dist="63500" dir="18900000" rotWithShape="0">
                      <a:srgbClr val="000000"/>
                    </a:outerShdw>
                  </a:effectLst>
                </a:rPr>
                <a:t>KYS’nin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etkililiğinin</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sürdürülmesini</a:t>
              </a:r>
              <a:r>
                <a:rPr dirty="0">
                  <a:effectLst>
                    <a:outerShdw blurRad="12700" dist="63500" dir="18900000" rotWithShape="0">
                      <a:srgbClr val="000000"/>
                    </a:outerShdw>
                  </a:effectLst>
                </a:rPr>
                <a:t> </a:t>
              </a:r>
              <a:r>
                <a:rPr dirty="0" err="1">
                  <a:effectLst>
                    <a:outerShdw blurRad="12700" dist="63500" dir="18900000" rotWithShape="0">
                      <a:srgbClr val="000000"/>
                    </a:outerShdw>
                  </a:effectLst>
                </a:rPr>
                <a:t>sağlamak</a:t>
              </a:r>
              <a:r>
                <a:rPr dirty="0">
                  <a:effectLst>
                    <a:outerShdw blurRad="12700" dist="63500" dir="18900000" rotWithShape="0">
                      <a:srgbClr val="000000"/>
                    </a:outerShdw>
                  </a:effectLst>
                </a:rPr>
                <a:t>.</a:t>
              </a:r>
              <a:r>
                <a:rPr dirty="0"/>
                <a:t> </a:t>
              </a:r>
            </a:p>
            <a:p>
              <a:pPr lvl="3" algn="l">
                <a:defRPr sz="4900" b="1">
                  <a:ln w="12700" cap="flat">
                    <a:solidFill>
                      <a:srgbClr val="000000"/>
                    </a:solidFill>
                    <a:prstDash val="solid"/>
                    <a:miter lim="400000"/>
                  </a:ln>
                  <a:solidFill>
                    <a:schemeClr val="accent1"/>
                  </a:solidFill>
                </a:defRPr>
              </a:pPr>
              <a:endParaRPr dirty="0"/>
            </a:p>
            <a:p>
              <a:pPr marL="2592916" lvl="2" indent="-814916" algn="l">
                <a:buSzPct val="100000"/>
                <a:buAutoNum type="alphaLcParenR"/>
                <a:defRPr sz="4400" b="1">
                  <a:ln w="12700" cap="flat">
                    <a:solidFill>
                      <a:srgbClr val="000000"/>
                    </a:solidFill>
                    <a:prstDash val="solid"/>
                    <a:miter lim="400000"/>
                  </a:ln>
                  <a:solidFill>
                    <a:schemeClr val="accent6"/>
                  </a:solidFill>
                </a:defRPr>
              </a:pPr>
              <a:endParaRPr sz="1200" dirty="0"/>
            </a:p>
            <a:p>
              <a:pPr algn="l">
                <a:defRPr sz="6000" b="1">
                  <a:ln w="12700" cap="flat">
                    <a:solidFill>
                      <a:srgbClr val="000000"/>
                    </a:solidFill>
                    <a:prstDash val="solid"/>
                    <a:miter lim="400000"/>
                  </a:ln>
                  <a:solidFill>
                    <a:schemeClr val="accent5"/>
                  </a:solidFill>
                </a:defRPr>
              </a:pPr>
              <a:r>
                <a:rPr sz="7000" dirty="0"/>
                <a:t>Bunun </a:t>
              </a:r>
              <a:r>
                <a:rPr sz="7000" dirty="0" err="1"/>
                <a:t>için</a:t>
              </a:r>
              <a:r>
                <a:rPr sz="7000" dirty="0"/>
                <a:t> </a:t>
              </a:r>
              <a:r>
                <a:rPr sz="7000" dirty="0" err="1"/>
                <a:t>istatistiksel</a:t>
              </a:r>
              <a:r>
                <a:rPr sz="7000" dirty="0"/>
                <a:t> </a:t>
              </a:r>
              <a:r>
                <a:rPr sz="7000" dirty="0" err="1"/>
                <a:t>tekniklerin</a:t>
              </a:r>
              <a:r>
                <a:rPr sz="7000" dirty="0"/>
                <a:t> </a:t>
              </a:r>
              <a:r>
                <a:rPr sz="7000" dirty="0" err="1"/>
                <a:t>kullanılmasını</a:t>
              </a:r>
              <a:r>
                <a:rPr sz="7000" dirty="0"/>
                <a:t> ve </a:t>
              </a:r>
              <a:r>
                <a:rPr sz="7000" dirty="0" err="1"/>
                <a:t>kapsamını</a:t>
              </a:r>
              <a:r>
                <a:rPr sz="7000" dirty="0"/>
                <a:t> da </a:t>
              </a:r>
              <a:r>
                <a:rPr sz="7000" dirty="0" err="1"/>
                <a:t>içeren</a:t>
              </a:r>
              <a:r>
                <a:rPr sz="7000" dirty="0"/>
                <a:t> </a:t>
              </a:r>
              <a:r>
                <a:rPr sz="7000" dirty="0" err="1"/>
                <a:t>uygun</a:t>
              </a:r>
              <a:r>
                <a:rPr sz="7000" dirty="0"/>
                <a:t> </a:t>
              </a:r>
              <a:r>
                <a:rPr sz="7000" dirty="0" err="1"/>
                <a:t>yöntemler</a:t>
              </a:r>
              <a:r>
                <a:rPr sz="7000" dirty="0"/>
                <a:t> </a:t>
              </a:r>
              <a:r>
                <a:rPr sz="7000" dirty="0" err="1"/>
                <a:t>belirlenmelidir</a:t>
              </a:r>
              <a:r>
                <a:rPr sz="7000" dirty="0"/>
                <a:t>.</a:t>
              </a:r>
              <a:r>
                <a:rPr dirty="0"/>
                <a:t> </a:t>
              </a:r>
            </a:p>
          </p:txBody>
        </p:sp>
        <p:pic>
          <p:nvPicPr>
            <p:cNvPr id="699" name="ISO 13485:2016 — 8. MADDE — Ölçme, analiz ve iyileştirme… ISO 13485:2016 — 8. MADDE — Ölçme, analiz ve iyileştirme  8.1 Genel Kuruluş, aşağıdakileri gerçekleştirmek için İzleme, ölçme ve analİz süreçlerini planlamalı ve çalıştırmalıdır: a) cihazın uygunl" descr="ISO 13485:2016 — 8. MADDE — Ölçme, analiz ve iyileştirme… ISO 13485:2016 — 8. MADDE — Ölçme, analiz ve iyileştirme  8.1 Genel Kuruluş, aşağıdakileri gerçekleştirmek için İzleme, ölçme ve analİz süreçlerini planlamalı ve çalıştırmalıdır: a) cihazın uygunluğunu göstermek;b) KYS’nin uygunluğunu güvenceye almak;c) KYS’nin etkililiğinin sürdürülmesini sağlamak. Bunun için istatistiksel tekniklerin kullanılmasını ve kapsamını da içeren uygun yöntemler belirlenmelidir. "/>
            <p:cNvPicPr>
              <a:picLocks/>
            </p:cNvPicPr>
            <p:nvPr/>
          </p:nvPicPr>
          <p:blipFill>
            <a:blip r:embed="rId2"/>
            <a:stretch>
              <a:fillRect/>
            </a:stretch>
          </p:blipFill>
          <p:spPr>
            <a:xfrm>
              <a:off x="-1" y="-1"/>
              <a:ext cx="23326106" cy="10908167"/>
            </a:xfrm>
            <a:prstGeom prst="rect">
              <a:avLst/>
            </a:prstGeom>
            <a:effectLst/>
          </p:spPr>
        </p:pic>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MDR - ISO 13485:2016 BÜTÜNLEŞMESİ"/>
          <p:cNvSpPr txBox="1">
            <a:spLocks noGrp="1"/>
          </p:cNvSpPr>
          <p:nvPr>
            <p:ph type="title"/>
          </p:nvPr>
        </p:nvSpPr>
        <p:spPr>
          <a:prstGeom prst="rect">
            <a:avLst/>
          </a:prstGeom>
        </p:spPr>
        <p:txBody>
          <a:bodyPr/>
          <a:lstStyle/>
          <a:p>
            <a:r>
              <a:t>MDR - ISO 13485:2016 BÜTÜNLEŞMESİ</a:t>
            </a:r>
          </a:p>
        </p:txBody>
      </p:sp>
      <p:sp>
        <p:nvSpPr>
          <p:cNvPr id="704"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705" name="MDR, Article 10 General obligations of manufacturers (Clause 10)…"/>
          <p:cNvSpPr txBox="1">
            <a:spLocks noGrp="1"/>
          </p:cNvSpPr>
          <p:nvPr>
            <p:ph type="body" sz="half" idx="1"/>
          </p:nvPr>
        </p:nvSpPr>
        <p:spPr>
          <a:xfrm>
            <a:off x="1206500" y="3727804"/>
            <a:ext cx="21971000" cy="4485243"/>
          </a:xfrm>
          <a:prstGeom prst="rect">
            <a:avLst/>
          </a:prstGeom>
          <a:ln w="9525">
            <a:round/>
          </a:ln>
        </p:spPr>
        <p:txBody>
          <a:bodyPr/>
          <a:lstStyle/>
          <a:p>
            <a:pPr marL="609600" indent="-609600">
              <a:defRPr sz="5300" b="1">
                <a:solidFill>
                  <a:schemeClr val="accent6">
                    <a:satOff val="-16844"/>
                    <a:lumOff val="-30747"/>
                  </a:schemeClr>
                </a:solidFill>
              </a:defRPr>
            </a:pPr>
            <a:r>
              <a:t>MDR, Article 10 General obligations of manufacturers (Clause 10)</a:t>
            </a:r>
            <a:endParaRPr b="0"/>
          </a:p>
          <a:p>
            <a:pPr marL="1282700" lvl="1" indent="-673100">
              <a:defRPr b="1">
                <a:solidFill>
                  <a:srgbClr val="5E5E5E"/>
                </a:solidFill>
              </a:defRPr>
            </a:pPr>
            <a:r>
              <a:rPr sz="5300" b="0"/>
              <a:t>‘‘</a:t>
            </a:r>
            <a:r>
              <a:rPr sz="5300"/>
              <a:t>10. Manufacturers of devices </a:t>
            </a:r>
            <a:r>
              <a:rPr sz="5300" u="sng">
                <a:ln w="12700" cap="flat">
                  <a:solidFill>
                    <a:srgbClr val="000000"/>
                  </a:solidFill>
                  <a:prstDash val="solid"/>
                  <a:miter lim="400000"/>
                </a:ln>
                <a:solidFill>
                  <a:schemeClr val="accent1"/>
                </a:solidFill>
              </a:rPr>
              <a:t>shall implement and keep up to date the </a:t>
            </a:r>
            <a:r>
              <a:rPr sz="5300" u="sng">
                <a:ln w="12700" cap="flat">
                  <a:solidFill>
                    <a:srgbClr val="000000"/>
                  </a:solidFill>
                  <a:prstDash val="solid"/>
                  <a:miter lim="400000"/>
                </a:ln>
                <a:solidFill>
                  <a:schemeClr val="accent5">
                    <a:hueOff val="-82419"/>
                    <a:satOff val="-9513"/>
                    <a:lumOff val="-16343"/>
                  </a:schemeClr>
                </a:solidFill>
              </a:rPr>
              <a:t>post-market surveillance system</a:t>
            </a:r>
            <a:r>
              <a:rPr sz="5300"/>
              <a:t> in accordance with </a:t>
            </a:r>
            <a:r>
              <a:rPr sz="5300" u="sng">
                <a:ln w="12700" cap="flat">
                  <a:solidFill>
                    <a:srgbClr val="000000"/>
                  </a:solidFill>
                  <a:prstDash val="solid"/>
                  <a:miter lim="400000"/>
                </a:ln>
                <a:solidFill>
                  <a:schemeClr val="accent5">
                    <a:hueOff val="-82419"/>
                    <a:satOff val="-9513"/>
                    <a:lumOff val="-16343"/>
                  </a:schemeClr>
                </a:solidFill>
              </a:rPr>
              <a:t>Article 83.</a:t>
            </a:r>
            <a:r>
              <a:rPr sz="5300"/>
              <a:t>’’</a:t>
            </a:r>
            <a:r>
              <a:t> </a:t>
            </a:r>
          </a:p>
        </p:txBody>
      </p:sp>
      <p:grpSp>
        <p:nvGrpSpPr>
          <p:cNvPr id="708" name="TCY, 10. Madde — Üreticilerin Genel Yükümlülükleri (10. Bent)…"/>
          <p:cNvGrpSpPr/>
          <p:nvPr/>
        </p:nvGrpSpPr>
        <p:grpSpPr>
          <a:xfrm>
            <a:off x="1026894" y="8612105"/>
            <a:ext cx="22330212" cy="4310996"/>
            <a:chOff x="0" y="0"/>
            <a:chExt cx="22330210" cy="4310995"/>
          </a:xfrm>
        </p:grpSpPr>
        <p:sp>
          <p:nvSpPr>
            <p:cNvPr id="707" name="TCY, 10. Madde — Üreticilerin Genel Yükümlülükleri (10. Bent)…"/>
            <p:cNvSpPr txBox="1"/>
            <p:nvPr/>
          </p:nvSpPr>
          <p:spPr>
            <a:xfrm>
              <a:off x="179605" y="179605"/>
              <a:ext cx="21971001" cy="395178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609600" indent="-609600" algn="l">
                <a:lnSpc>
                  <a:spcPct val="90000"/>
                </a:lnSpc>
                <a:spcBef>
                  <a:spcPts val="4500"/>
                </a:spcBef>
                <a:buSzPct val="123000"/>
                <a:buChar char="•"/>
                <a:defRPr sz="5400" b="1">
                  <a:solidFill>
                    <a:schemeClr val="accent6">
                      <a:satOff val="-16844"/>
                      <a:lumOff val="-30747"/>
                    </a:schemeClr>
                  </a:solidFill>
                </a:defRPr>
              </a:pPr>
              <a:r>
                <a:t>TCY, 10. Madde — Üreticilerin Genel Yükümlülükleri (10. Bent)</a:t>
              </a:r>
              <a:endParaRPr b="0"/>
            </a:p>
            <a:p>
              <a:pPr marL="609600" indent="-609600" algn="l">
                <a:lnSpc>
                  <a:spcPct val="90000"/>
                </a:lnSpc>
                <a:spcBef>
                  <a:spcPts val="4500"/>
                </a:spcBef>
                <a:buSzPct val="123000"/>
                <a:buChar char="•"/>
                <a:defRPr sz="5400" b="1"/>
              </a:pPr>
              <a:r>
                <a:t>‘‘Üreticiler; </a:t>
              </a:r>
              <a:r>
                <a:rPr u="sng">
                  <a:ln w="12700" cap="flat">
                    <a:solidFill>
                      <a:srgbClr val="000000"/>
                    </a:solidFill>
                    <a:prstDash val="solid"/>
                    <a:miter lim="400000"/>
                  </a:ln>
                  <a:solidFill>
                    <a:schemeClr val="accent5">
                      <a:hueOff val="-82419"/>
                      <a:satOff val="-9513"/>
                      <a:lumOff val="-16343"/>
                    </a:schemeClr>
                  </a:solidFill>
                </a:rPr>
                <a:t>81 inci madde</a:t>
              </a:r>
              <a:r>
                <a:rPr u="sng">
                  <a:ln w="12700" cap="flat">
                    <a:solidFill>
                      <a:srgbClr val="000000"/>
                    </a:solidFill>
                    <a:prstDash val="solid"/>
                    <a:miter lim="400000"/>
                  </a:ln>
                  <a:solidFill>
                    <a:schemeClr val="accent1"/>
                  </a:solidFill>
                </a:rPr>
                <a:t> uyarınca </a:t>
              </a:r>
              <a:r>
                <a:rPr u="sng">
                  <a:ln w="12700" cap="flat">
                    <a:solidFill>
                      <a:srgbClr val="000000"/>
                    </a:solidFill>
                    <a:prstDash val="solid"/>
                    <a:miter lim="400000"/>
                  </a:ln>
                  <a:solidFill>
                    <a:schemeClr val="accent5">
                      <a:hueOff val="-82419"/>
                      <a:satOff val="-9513"/>
                      <a:lumOff val="-16343"/>
                    </a:schemeClr>
                  </a:solidFill>
                </a:rPr>
                <a:t>piyasaya arz sonrası gözetim</a:t>
              </a:r>
              <a:r>
                <a:rPr u="sng">
                  <a:ln w="12700" cap="flat">
                    <a:solidFill>
                      <a:srgbClr val="000000"/>
                    </a:solidFill>
                    <a:prstDash val="solid"/>
                    <a:miter lim="400000"/>
                  </a:ln>
                  <a:solidFill>
                    <a:schemeClr val="accent1"/>
                  </a:solidFill>
                </a:rPr>
                <a:t> </a:t>
              </a:r>
              <a:r>
                <a:rPr u="sng">
                  <a:ln w="12700" cap="flat">
                    <a:solidFill>
                      <a:srgbClr val="000000"/>
                    </a:solidFill>
                    <a:prstDash val="solid"/>
                    <a:miter lim="400000"/>
                  </a:ln>
                  <a:solidFill>
                    <a:schemeClr val="accent5">
                      <a:hueOff val="-82419"/>
                      <a:satOff val="-9513"/>
                      <a:lumOff val="-16343"/>
                    </a:schemeClr>
                  </a:solidFill>
                </a:rPr>
                <a:t>sistemini</a:t>
              </a:r>
              <a:r>
                <a:rPr u="sng">
                  <a:ln w="12700" cap="flat">
                    <a:solidFill>
                      <a:srgbClr val="000000"/>
                    </a:solidFill>
                    <a:prstDash val="solid"/>
                    <a:miter lim="400000"/>
                  </a:ln>
                  <a:solidFill>
                    <a:schemeClr val="accent1"/>
                  </a:solidFill>
                </a:rPr>
                <a:t> uygular ve güncel tutar.</a:t>
              </a:r>
            </a:p>
          </p:txBody>
        </p:sp>
        <p:pic>
          <p:nvPicPr>
            <p:cNvPr id="706" name="TCY, 10. Madde — Üreticilerin Genel Yükümlülükleri (10. Bent)… TCY, 10. Madde — Üreticilerin Genel Yükümlülükleri (10. Bent)‘‘Üreticiler; 81 inci madde uyarınca piyasaya arz sonrası gözetim sistemini uygular ve güncel tutar." descr="TCY, 10. Madde — Üreticilerin Genel Yükümlülükleri (10. Bent)… TCY, 10. Madde — Üreticilerin Genel Yükümlülükleri (10. Bent)‘‘Üreticiler; 81 inci madde uyarınca piyasaya arz sonrası gözetim sistemini uygular ve güncel tutar."/>
            <p:cNvPicPr>
              <a:picLocks/>
            </p:cNvPicPr>
            <p:nvPr/>
          </p:nvPicPr>
          <p:blipFill>
            <a:blip r:embed="rId2"/>
            <a:stretch>
              <a:fillRect/>
            </a:stretch>
          </p:blipFill>
          <p:spPr>
            <a:xfrm>
              <a:off x="-1" y="0"/>
              <a:ext cx="22330212" cy="4310996"/>
            </a:xfrm>
            <a:prstGeom prst="rect">
              <a:avLst/>
            </a:prstGeom>
            <a:effectLst/>
          </p:spPr>
        </p:pic>
      </p:gr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2" name="ISO 13485:2016 — 8. MADDE — Ölçme, analiz ve iyileştirme…"/>
          <p:cNvGrpSpPr/>
          <p:nvPr/>
        </p:nvGrpSpPr>
        <p:grpSpPr>
          <a:xfrm>
            <a:off x="190872" y="1950280"/>
            <a:ext cx="24002257" cy="9933951"/>
            <a:chOff x="-1" y="0"/>
            <a:chExt cx="24002254" cy="9933949"/>
          </a:xfrm>
        </p:grpSpPr>
        <p:sp>
          <p:nvSpPr>
            <p:cNvPr id="711" name="ISO 13485:2016 — 8. MADDE — Ölçme, analiz ve iyileştirme…"/>
            <p:cNvSpPr txBox="1"/>
            <p:nvPr/>
          </p:nvSpPr>
          <p:spPr>
            <a:xfrm>
              <a:off x="364298" y="363794"/>
              <a:ext cx="23153913" cy="9074277"/>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8. MADDE — </a:t>
              </a:r>
              <a:r>
                <a:rPr dirty="0" err="1"/>
                <a:t>Ölçme</a:t>
              </a:r>
              <a:r>
                <a:rPr dirty="0"/>
                <a:t>, </a:t>
              </a:r>
              <a:r>
                <a:rPr dirty="0" err="1"/>
                <a:t>analiz</a:t>
              </a:r>
              <a:r>
                <a:rPr dirty="0"/>
                <a:t> ve </a:t>
              </a:r>
              <a:r>
                <a:rPr dirty="0" err="1"/>
                <a:t>iyileştirme</a:t>
              </a:r>
              <a:r>
                <a:rPr dirty="0"/>
                <a:t>  </a:t>
              </a:r>
            </a:p>
            <a:p>
              <a:pPr>
                <a:defRPr sz="4600" b="1">
                  <a:ln w="12700" cap="flat">
                    <a:solidFill>
                      <a:srgbClr val="000000"/>
                    </a:solidFill>
                    <a:prstDash val="solid"/>
                    <a:miter lim="400000"/>
                  </a:ln>
                  <a:solidFill>
                    <a:schemeClr val="accent1">
                      <a:hueOff val="114395"/>
                      <a:lumOff val="-24975"/>
                    </a:schemeClr>
                  </a:solidFill>
                </a:defRPr>
              </a:pPr>
              <a:endParaRPr dirty="0"/>
            </a:p>
            <a:p>
              <a:pPr algn="l">
                <a:defRPr sz="5700" b="1">
                  <a:ln w="12700" cap="flat">
                    <a:solidFill>
                      <a:srgbClr val="000000"/>
                    </a:solidFill>
                    <a:prstDash val="solid"/>
                    <a:miter lim="400000"/>
                  </a:ln>
                  <a:solidFill>
                    <a:schemeClr val="accent1">
                      <a:hueOff val="114395"/>
                      <a:lumOff val="-24975"/>
                    </a:schemeClr>
                  </a:solidFill>
                </a:defRPr>
              </a:pPr>
              <a:r>
                <a:rPr dirty="0"/>
                <a:t>8.2 </a:t>
              </a:r>
              <a:r>
                <a:rPr dirty="0" err="1"/>
                <a:t>İzleme</a:t>
              </a:r>
              <a:r>
                <a:rPr dirty="0"/>
                <a:t> ve </a:t>
              </a:r>
              <a:r>
                <a:rPr dirty="0" err="1"/>
                <a:t>ölçme</a:t>
              </a:r>
              <a:endParaRPr sz="1200" b="0" dirty="0"/>
            </a:p>
            <a:p>
              <a:pPr algn="l">
                <a:defRPr sz="6000" b="1">
                  <a:ln w="12700" cap="flat">
                    <a:solidFill>
                      <a:srgbClr val="000000"/>
                    </a:solidFill>
                    <a:prstDash val="solid"/>
                    <a:miter lim="400000"/>
                  </a:ln>
                  <a:solidFill>
                    <a:schemeClr val="accent1"/>
                  </a:solidFill>
                </a:defRPr>
              </a:pPr>
              <a:r>
                <a:rPr dirty="0">
                  <a:solidFill>
                    <a:schemeClr val="accent1">
                      <a:lumOff val="-13575"/>
                    </a:schemeClr>
                  </a:solidFill>
                  <a:effectLst>
                    <a:outerShdw blurRad="12700" dist="63500" dir="18900000" rotWithShape="0">
                      <a:srgbClr val="000000"/>
                    </a:outerShdw>
                  </a:effectLst>
                </a:rPr>
                <a:t>8.2.1 Geri </a:t>
              </a:r>
              <a:r>
                <a:rPr dirty="0" err="1">
                  <a:solidFill>
                    <a:schemeClr val="accent1">
                      <a:lumOff val="-13575"/>
                    </a:schemeClr>
                  </a:solidFill>
                  <a:effectLst>
                    <a:outerShdw blurRad="12700" dist="63500" dir="18900000" rotWithShape="0">
                      <a:srgbClr val="000000"/>
                    </a:outerShdw>
                  </a:effectLst>
                </a:rPr>
                <a:t>besleme</a:t>
              </a:r>
              <a:r>
                <a:rPr dirty="0"/>
                <a:t> </a:t>
              </a:r>
              <a:endParaRPr b="0" dirty="0"/>
            </a:p>
            <a:p>
              <a:pPr algn="l">
                <a:defRPr sz="6000" b="1">
                  <a:ln w="12700" cap="flat">
                    <a:solidFill>
                      <a:srgbClr val="000000"/>
                    </a:solidFill>
                    <a:prstDash val="solid"/>
                    <a:miter lim="400000"/>
                  </a:ln>
                  <a:solidFill>
                    <a:schemeClr val="accent1">
                      <a:lumOff val="-13575"/>
                    </a:schemeClr>
                  </a:solidFill>
                </a:defRPr>
              </a:pPr>
              <a:r>
                <a:rPr dirty="0" err="1"/>
                <a:t>Kuruluş</a:t>
              </a:r>
              <a:r>
                <a:rPr dirty="0"/>
                <a:t>,</a:t>
              </a:r>
              <a:r>
                <a:rPr b="0" dirty="0"/>
                <a:t> </a:t>
              </a:r>
              <a:r>
                <a:rPr dirty="0"/>
                <a:t>KYS </a:t>
              </a:r>
              <a:r>
                <a:rPr dirty="0" err="1"/>
                <a:t>etkililiğinin</a:t>
              </a:r>
              <a:r>
                <a:rPr dirty="0"/>
                <a:t> </a:t>
              </a:r>
              <a:r>
                <a:rPr dirty="0" err="1"/>
                <a:t>ölçütlerinden</a:t>
              </a:r>
              <a:r>
                <a:rPr dirty="0"/>
                <a:t> </a:t>
              </a:r>
              <a:r>
                <a:rPr dirty="0" err="1"/>
                <a:t>biri</a:t>
              </a:r>
              <a:r>
                <a:rPr dirty="0"/>
                <a:t> </a:t>
              </a:r>
              <a:r>
                <a:rPr dirty="0" err="1"/>
                <a:t>olarak</a:t>
              </a:r>
              <a:r>
                <a:rPr dirty="0"/>
                <a:t> </a:t>
              </a:r>
              <a:r>
                <a:rPr dirty="0" err="1"/>
                <a:t>müşteri</a:t>
              </a:r>
              <a:r>
                <a:rPr dirty="0"/>
                <a:t> </a:t>
              </a:r>
              <a:endParaRPr lang="en-US" dirty="0"/>
            </a:p>
            <a:p>
              <a:pPr algn="l">
                <a:defRPr sz="6000" b="1">
                  <a:ln w="12700" cap="flat">
                    <a:solidFill>
                      <a:srgbClr val="000000"/>
                    </a:solidFill>
                    <a:prstDash val="solid"/>
                    <a:miter lim="400000"/>
                  </a:ln>
                  <a:solidFill>
                    <a:schemeClr val="accent1">
                      <a:lumOff val="-13575"/>
                    </a:schemeClr>
                  </a:solidFill>
                </a:defRPr>
              </a:pPr>
              <a:r>
                <a:rPr dirty="0" err="1"/>
                <a:t>gerekliliklerinin</a:t>
              </a:r>
              <a:r>
                <a:rPr dirty="0"/>
                <a:t> </a:t>
              </a:r>
              <a:r>
                <a:rPr dirty="0" err="1"/>
                <a:t>karşılanıp</a:t>
              </a:r>
              <a:r>
                <a:rPr dirty="0"/>
                <a:t> </a:t>
              </a:r>
              <a:r>
                <a:rPr dirty="0" err="1"/>
                <a:t>karşılanmadığını</a:t>
              </a:r>
              <a:r>
                <a:rPr dirty="0"/>
                <a:t> </a:t>
              </a:r>
              <a:r>
                <a:rPr dirty="0" err="1"/>
                <a:t>belirlemek</a:t>
              </a:r>
              <a:r>
                <a:rPr dirty="0"/>
                <a:t> </a:t>
              </a:r>
              <a:r>
                <a:rPr dirty="0" err="1"/>
                <a:t>için</a:t>
              </a:r>
              <a:r>
                <a:rPr dirty="0"/>
                <a:t> </a:t>
              </a:r>
              <a:r>
                <a:rPr dirty="0" err="1"/>
                <a:t>bilgi</a:t>
              </a:r>
              <a:r>
                <a:rPr dirty="0"/>
                <a:t> </a:t>
              </a:r>
              <a:r>
                <a:rPr dirty="0" err="1"/>
                <a:t>toplamalı</a:t>
              </a:r>
              <a:r>
                <a:rPr dirty="0"/>
                <a:t> ve </a:t>
              </a:r>
              <a:r>
                <a:rPr dirty="0" err="1"/>
                <a:t>izlemelidir</a:t>
              </a:r>
              <a:r>
                <a:rPr dirty="0"/>
                <a:t>. </a:t>
              </a:r>
            </a:p>
            <a:p>
              <a:pPr algn="l">
                <a:defRPr sz="6000" b="1">
                  <a:ln w="12700" cap="flat">
                    <a:solidFill>
                      <a:srgbClr val="000000"/>
                    </a:solidFill>
                    <a:prstDash val="solid"/>
                    <a:miter lim="400000"/>
                  </a:ln>
                  <a:solidFill>
                    <a:schemeClr val="accent1">
                      <a:lumOff val="-13575"/>
                    </a:schemeClr>
                  </a:solidFill>
                </a:defRPr>
              </a:pPr>
              <a:endParaRPr dirty="0"/>
            </a:p>
            <a:p>
              <a:pPr algn="l">
                <a:defRPr sz="6000" b="1">
                  <a:ln w="12700" cap="flat">
                    <a:solidFill>
                      <a:srgbClr val="000000"/>
                    </a:solidFill>
                    <a:prstDash val="solid"/>
                    <a:miter lim="400000"/>
                  </a:ln>
                </a:defRPr>
              </a:pPr>
              <a:r>
                <a:rPr dirty="0">
                  <a:solidFill>
                    <a:schemeClr val="accent1">
                      <a:lumOff val="-13575"/>
                    </a:schemeClr>
                  </a:solidFill>
                </a:rPr>
                <a:t>Bu </a:t>
              </a:r>
              <a:r>
                <a:rPr dirty="0" err="1">
                  <a:solidFill>
                    <a:schemeClr val="accent1">
                      <a:lumOff val="-13575"/>
                    </a:schemeClr>
                  </a:solidFill>
                </a:rPr>
                <a:t>bilgileri</a:t>
              </a:r>
              <a:r>
                <a:rPr dirty="0">
                  <a:solidFill>
                    <a:schemeClr val="accent1">
                      <a:lumOff val="-13575"/>
                    </a:schemeClr>
                  </a:solidFill>
                </a:rPr>
                <a:t> </a:t>
              </a:r>
              <a:r>
                <a:rPr dirty="0" err="1">
                  <a:solidFill>
                    <a:schemeClr val="accent1">
                      <a:lumOff val="-13575"/>
                    </a:schemeClr>
                  </a:solidFill>
                </a:rPr>
                <a:t>elde</a:t>
              </a:r>
              <a:r>
                <a:rPr dirty="0">
                  <a:solidFill>
                    <a:schemeClr val="accent1">
                      <a:lumOff val="-13575"/>
                    </a:schemeClr>
                  </a:solidFill>
                </a:rPr>
                <a:t> </a:t>
              </a:r>
              <a:r>
                <a:rPr dirty="0" err="1">
                  <a:solidFill>
                    <a:schemeClr val="accent1">
                      <a:lumOff val="-13575"/>
                    </a:schemeClr>
                  </a:solidFill>
                </a:rPr>
                <a:t>etmek</a:t>
              </a:r>
              <a:r>
                <a:rPr dirty="0">
                  <a:solidFill>
                    <a:schemeClr val="accent1">
                      <a:lumOff val="-13575"/>
                    </a:schemeClr>
                  </a:solidFill>
                </a:rPr>
                <a:t> ve </a:t>
              </a:r>
              <a:r>
                <a:rPr dirty="0" err="1">
                  <a:solidFill>
                    <a:schemeClr val="accent1">
                      <a:lumOff val="-13575"/>
                    </a:schemeClr>
                  </a:solidFill>
                </a:rPr>
                <a:t>kullanmak</a:t>
              </a:r>
              <a:r>
                <a:rPr dirty="0">
                  <a:solidFill>
                    <a:schemeClr val="accent1">
                      <a:lumOff val="-13575"/>
                    </a:schemeClr>
                  </a:solidFill>
                </a:rPr>
                <a:t> </a:t>
              </a:r>
              <a:r>
                <a:rPr dirty="0" err="1">
                  <a:solidFill>
                    <a:schemeClr val="accent1">
                      <a:lumOff val="-13575"/>
                    </a:schemeClr>
                  </a:solidFill>
                </a:rPr>
                <a:t>için</a:t>
              </a:r>
              <a:r>
                <a:rPr dirty="0">
                  <a:solidFill>
                    <a:schemeClr val="accent1">
                      <a:lumOff val="-13575"/>
                    </a:schemeClr>
                  </a:solidFill>
                </a:rPr>
                <a:t> </a:t>
              </a:r>
              <a:r>
                <a:rPr dirty="0" err="1">
                  <a:solidFill>
                    <a:schemeClr val="accent1">
                      <a:lumOff val="-13575"/>
                    </a:schemeClr>
                  </a:solidFill>
                </a:rPr>
                <a:t>yararlanılan</a:t>
              </a:r>
              <a:r>
                <a:rPr dirty="0">
                  <a:solidFill>
                    <a:schemeClr val="accent1">
                      <a:lumOff val="-13575"/>
                    </a:schemeClr>
                  </a:solidFill>
                </a:rPr>
                <a:t> </a:t>
              </a:r>
              <a:r>
                <a:rPr dirty="0" err="1">
                  <a:solidFill>
                    <a:schemeClr val="accent1">
                      <a:lumOff val="-13575"/>
                    </a:schemeClr>
                  </a:solidFill>
                </a:rPr>
                <a:t>yöntemleri</a:t>
              </a:r>
              <a:r>
                <a:rPr dirty="0">
                  <a:solidFill>
                    <a:schemeClr val="accent1">
                      <a:lumOff val="-13575"/>
                    </a:schemeClr>
                  </a:solidFill>
                </a:rPr>
                <a:t> </a:t>
              </a:r>
              <a:r>
                <a:rPr dirty="0" err="1">
                  <a:solidFill>
                    <a:schemeClr val="accent1">
                      <a:lumOff val="-13575"/>
                    </a:schemeClr>
                  </a:solidFill>
                </a:rPr>
                <a:t>belgelemelidir</a:t>
              </a:r>
              <a:r>
                <a:rPr dirty="0">
                  <a:solidFill>
                    <a:schemeClr val="accent1">
                      <a:lumOff val="-13575"/>
                    </a:schemeClr>
                  </a:solidFill>
                </a:rPr>
                <a:t>.</a:t>
              </a:r>
              <a:r>
                <a:rPr dirty="0"/>
                <a:t> </a:t>
              </a:r>
            </a:p>
          </p:txBody>
        </p:sp>
        <p:pic>
          <p:nvPicPr>
            <p:cNvPr id="710" name="ISO 13485:2016 — 8. MADDE — Ölçme, analiz ve iyileştirme… ISO 13485:2016 — 8. MADDE — Ölçme, analiz ve iyileştirme  8.2 İzleme ve ölçme8.2.1 Geri besleme Kuruluş, KYS etkililiğinin ölçütlerinden biri olarak müşteri gerekliliklerinin karşılanıp karşılanma" descr="ISO 13485:2016 — 8. MADDE — Ölçme, analiz ve iyileştirme… ISO 13485:2016 — 8. MADDE — Ölçme, analiz ve iyileştirme  8.2 İzleme ve ölçme8.2.1 Geri besleme Kuruluş, KYS etkililiğinin ölçütlerinden biri olarak müşteri gerekliliklerinin karşılanıp karşılanmadığını belirlemek için bilgi toplamalı ve izlemelidir. Bu bilgileri elde etmek ve kullanmak için yararlanılan yöntemleri belgelemelidir. "/>
            <p:cNvPicPr>
              <a:picLocks/>
            </p:cNvPicPr>
            <p:nvPr/>
          </p:nvPicPr>
          <p:blipFill>
            <a:blip r:embed="rId2"/>
            <a:stretch>
              <a:fillRect/>
            </a:stretch>
          </p:blipFill>
          <p:spPr>
            <a:xfrm>
              <a:off x="-1" y="0"/>
              <a:ext cx="24002254" cy="9933949"/>
            </a:xfrm>
            <a:prstGeom prst="rect">
              <a:avLst/>
            </a:prstGeom>
            <a:effectLst/>
          </p:spPr>
        </p:pic>
      </p:gr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 name="ISO 13485:2016 — 8. MADDE — Ölçme, analiz ve iyileştirme…"/>
          <p:cNvGrpSpPr/>
          <p:nvPr/>
        </p:nvGrpSpPr>
        <p:grpSpPr>
          <a:xfrm>
            <a:off x="817363" y="1301843"/>
            <a:ext cx="22749273" cy="11230825"/>
            <a:chOff x="-1" y="0"/>
            <a:chExt cx="22749272" cy="11230823"/>
          </a:xfrm>
        </p:grpSpPr>
        <p:sp>
          <p:nvSpPr>
            <p:cNvPr id="715" name="ISO 13485:2016 — 8. MADDE — Ölçme, analiz ve iyileştirme…"/>
            <p:cNvSpPr txBox="1"/>
            <p:nvPr/>
          </p:nvSpPr>
          <p:spPr>
            <a:xfrm>
              <a:off x="390949" y="147675"/>
              <a:ext cx="21978256" cy="1035155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8. MADDE — </a:t>
              </a:r>
              <a:r>
                <a:rPr dirty="0" err="1"/>
                <a:t>Ölçme</a:t>
              </a:r>
              <a:r>
                <a:rPr dirty="0"/>
                <a:t>, </a:t>
              </a:r>
              <a:r>
                <a:rPr dirty="0" err="1"/>
                <a:t>analiz</a:t>
              </a:r>
              <a:r>
                <a:rPr dirty="0"/>
                <a:t> ve </a:t>
              </a:r>
              <a:r>
                <a:rPr dirty="0" err="1"/>
                <a:t>iyileştirme</a:t>
              </a:r>
              <a:r>
                <a:rPr dirty="0"/>
                <a:t>  </a:t>
              </a:r>
            </a:p>
            <a:p>
              <a:pPr>
                <a:defRPr sz="4600" b="1">
                  <a:ln w="12700" cap="flat">
                    <a:solidFill>
                      <a:srgbClr val="000000"/>
                    </a:solidFill>
                    <a:prstDash val="solid"/>
                    <a:miter lim="400000"/>
                  </a:ln>
                  <a:solidFill>
                    <a:schemeClr val="accent1">
                      <a:hueOff val="114395"/>
                      <a:lumOff val="-24975"/>
                    </a:schemeClr>
                  </a:solidFill>
                </a:defRPr>
              </a:pPr>
              <a:endParaRPr dirty="0"/>
            </a:p>
            <a:p>
              <a:pPr algn="l">
                <a:defRPr sz="5600" b="1">
                  <a:ln w="12700" cap="flat">
                    <a:solidFill>
                      <a:srgbClr val="000000"/>
                    </a:solidFill>
                    <a:prstDash val="solid"/>
                    <a:miter lim="400000"/>
                  </a:ln>
                  <a:solidFill>
                    <a:schemeClr val="accent1">
                      <a:hueOff val="114395"/>
                      <a:lumOff val="-24975"/>
                    </a:schemeClr>
                  </a:solidFill>
                </a:defRPr>
              </a:pPr>
              <a:r>
                <a:rPr dirty="0"/>
                <a:t>8.2 </a:t>
              </a:r>
              <a:r>
                <a:rPr dirty="0" err="1"/>
                <a:t>Genel</a:t>
              </a:r>
              <a:endParaRPr b="0" dirty="0"/>
            </a:p>
            <a:p>
              <a:pPr algn="l">
                <a:defRPr sz="5600" b="1">
                  <a:ln w="12700" cap="flat">
                    <a:solidFill>
                      <a:srgbClr val="000000"/>
                    </a:solidFill>
                    <a:prstDash val="solid"/>
                    <a:miter lim="400000"/>
                  </a:ln>
                  <a:solidFill>
                    <a:schemeClr val="accent1">
                      <a:lumOff val="-13575"/>
                    </a:schemeClr>
                  </a:solidFill>
                  <a:effectLst>
                    <a:outerShdw blurRad="12700" dist="63500" dir="18900000" rotWithShape="0">
                      <a:srgbClr val="000000"/>
                    </a:outerShdw>
                  </a:effectLst>
                </a:defRPr>
              </a:pPr>
              <a:r>
                <a:rPr dirty="0"/>
                <a:t>8.2.1 Geri </a:t>
              </a:r>
              <a:r>
                <a:rPr dirty="0" err="1"/>
                <a:t>besleme</a:t>
              </a:r>
              <a:r>
                <a:rPr dirty="0"/>
                <a:t> </a:t>
              </a:r>
            </a:p>
            <a:p>
              <a:pPr algn="l">
                <a:defRPr sz="5600" b="1">
                  <a:ln w="12700" cap="flat">
                    <a:solidFill>
                      <a:srgbClr val="000000"/>
                    </a:solidFill>
                    <a:prstDash val="solid"/>
                    <a:miter lim="400000"/>
                  </a:ln>
                  <a:solidFill>
                    <a:schemeClr val="accent6"/>
                  </a:solidFill>
                </a:defRPr>
              </a:pPr>
              <a:r>
                <a:rPr dirty="0" err="1">
                  <a:solidFill>
                    <a:schemeClr val="accent1"/>
                  </a:solidFill>
                </a:rPr>
                <a:t>Kuruluş</a:t>
              </a:r>
              <a:r>
                <a:rPr dirty="0">
                  <a:solidFill>
                    <a:schemeClr val="accent1"/>
                  </a:solidFill>
                </a:rPr>
                <a:t>, </a:t>
              </a:r>
              <a:r>
                <a:rPr dirty="0" err="1">
                  <a:solidFill>
                    <a:schemeClr val="accent1"/>
                  </a:solidFill>
                </a:rPr>
                <a:t>geri</a:t>
              </a:r>
              <a:r>
                <a:rPr dirty="0">
                  <a:solidFill>
                    <a:schemeClr val="accent1"/>
                  </a:solidFill>
                </a:rPr>
                <a:t> </a:t>
              </a:r>
              <a:r>
                <a:rPr dirty="0" err="1">
                  <a:solidFill>
                    <a:schemeClr val="accent1"/>
                  </a:solidFill>
                </a:rPr>
                <a:t>besleme</a:t>
              </a:r>
              <a:r>
                <a:rPr dirty="0">
                  <a:solidFill>
                    <a:schemeClr val="accent1"/>
                  </a:solidFill>
                </a:rPr>
                <a:t> </a:t>
              </a:r>
              <a:r>
                <a:rPr dirty="0" err="1">
                  <a:solidFill>
                    <a:schemeClr val="accent1"/>
                  </a:solidFill>
                </a:rPr>
                <a:t>süreçlerini</a:t>
              </a:r>
              <a:r>
                <a:rPr dirty="0">
                  <a:solidFill>
                    <a:schemeClr val="accent1"/>
                  </a:solidFill>
                </a:rPr>
                <a:t> </a:t>
              </a:r>
              <a:r>
                <a:rPr dirty="0" err="1">
                  <a:solidFill>
                    <a:schemeClr val="accent1"/>
                  </a:solidFill>
                </a:rPr>
                <a:t>belgelemelidir</a:t>
              </a:r>
              <a:r>
                <a:rPr dirty="0">
                  <a:solidFill>
                    <a:schemeClr val="accent1"/>
                  </a:solidFill>
                </a:rPr>
                <a:t>.</a:t>
              </a:r>
              <a:r>
                <a:rPr dirty="0">
                  <a:solidFill>
                    <a:srgbClr val="5E5E5E"/>
                  </a:solidFill>
                </a:rPr>
                <a:t> </a:t>
              </a:r>
            </a:p>
            <a:p>
              <a:pPr algn="l">
                <a:defRPr sz="5600" b="1">
                  <a:ln w="12700" cap="flat">
                    <a:solidFill>
                      <a:srgbClr val="000000"/>
                    </a:solidFill>
                    <a:prstDash val="solid"/>
                    <a:miter lim="400000"/>
                  </a:ln>
                  <a:solidFill>
                    <a:schemeClr val="accent6"/>
                  </a:solidFill>
                </a:defRPr>
              </a:pPr>
              <a:endParaRPr dirty="0">
                <a:solidFill>
                  <a:srgbClr val="5E5E5E"/>
                </a:solidFill>
              </a:endParaRPr>
            </a:p>
            <a:p>
              <a:pPr algn="l">
                <a:defRPr sz="5600" b="1">
                  <a:ln w="12700" cap="flat">
                    <a:solidFill>
                      <a:srgbClr val="000000"/>
                    </a:solidFill>
                    <a:prstDash val="solid"/>
                    <a:miter lim="400000"/>
                  </a:ln>
                  <a:solidFill>
                    <a:schemeClr val="accent1"/>
                  </a:solidFill>
                </a:defRPr>
              </a:pPr>
              <a:r>
                <a:rPr dirty="0"/>
                <a:t>Bu </a:t>
              </a:r>
              <a:r>
                <a:rPr dirty="0" err="1"/>
                <a:t>geri</a:t>
              </a:r>
              <a:r>
                <a:rPr dirty="0"/>
                <a:t> </a:t>
              </a:r>
              <a:r>
                <a:rPr dirty="0" err="1"/>
                <a:t>besleme</a:t>
              </a:r>
              <a:r>
                <a:rPr dirty="0"/>
                <a:t> </a:t>
              </a:r>
              <a:r>
                <a:rPr dirty="0" err="1"/>
                <a:t>süreci</a:t>
              </a:r>
              <a:r>
                <a:rPr dirty="0"/>
                <a:t> </a:t>
              </a:r>
              <a:r>
                <a:rPr dirty="0" err="1"/>
                <a:t>üretimden</a:t>
              </a:r>
              <a:r>
                <a:rPr dirty="0"/>
                <a:t> </a:t>
              </a:r>
              <a:r>
                <a:rPr dirty="0" err="1"/>
                <a:t>olduğu</a:t>
              </a:r>
              <a:r>
                <a:rPr dirty="0"/>
                <a:t> </a:t>
              </a:r>
              <a:r>
                <a:rPr dirty="0" err="1"/>
                <a:t>kadar</a:t>
              </a:r>
              <a:r>
                <a:rPr dirty="0"/>
                <a:t> </a:t>
              </a:r>
              <a:r>
                <a:rPr dirty="0" err="1"/>
                <a:t>üretim</a:t>
              </a:r>
              <a:r>
                <a:rPr dirty="0"/>
                <a:t> </a:t>
              </a:r>
              <a:r>
                <a:rPr dirty="0" err="1"/>
                <a:t>sonrası</a:t>
              </a:r>
              <a:r>
                <a:rPr dirty="0"/>
                <a:t> </a:t>
              </a:r>
              <a:endParaRPr lang="en-US" dirty="0"/>
            </a:p>
            <a:p>
              <a:pPr algn="l">
                <a:defRPr sz="5600" b="1">
                  <a:ln w="12700" cap="flat">
                    <a:solidFill>
                      <a:srgbClr val="000000"/>
                    </a:solidFill>
                    <a:prstDash val="solid"/>
                    <a:miter lim="400000"/>
                  </a:ln>
                  <a:solidFill>
                    <a:schemeClr val="accent1"/>
                  </a:solidFill>
                </a:defRPr>
              </a:pPr>
              <a:r>
                <a:rPr dirty="0" err="1"/>
                <a:t>aktivitelerden</a:t>
              </a:r>
              <a:r>
                <a:rPr dirty="0"/>
                <a:t> de </a:t>
              </a:r>
              <a:r>
                <a:rPr dirty="0" err="1"/>
                <a:t>veri</a:t>
              </a:r>
              <a:r>
                <a:rPr dirty="0"/>
                <a:t> </a:t>
              </a:r>
              <a:r>
                <a:rPr dirty="0" err="1"/>
                <a:t>toplamalıdır</a:t>
              </a:r>
              <a:r>
                <a:rPr dirty="0"/>
                <a:t>. </a:t>
              </a:r>
              <a:endParaRPr dirty="0">
                <a:solidFill>
                  <a:srgbClr val="5E5E5E"/>
                </a:solidFill>
              </a:endParaRPr>
            </a:p>
            <a:p>
              <a:pPr algn="l">
                <a:defRPr sz="5600" b="1">
                  <a:ln w="12700" cap="flat">
                    <a:solidFill>
                      <a:srgbClr val="000000"/>
                    </a:solidFill>
                    <a:prstDash val="solid"/>
                    <a:miter lim="400000"/>
                  </a:ln>
                  <a:solidFill>
                    <a:schemeClr val="accent6"/>
                  </a:solidFill>
                </a:defRPr>
              </a:pPr>
              <a:endParaRPr dirty="0">
                <a:solidFill>
                  <a:srgbClr val="5E5E5E"/>
                </a:solidFill>
              </a:endParaRPr>
            </a:p>
            <a:p>
              <a:pPr algn="l">
                <a:defRPr sz="5600" b="1">
                  <a:ln w="12700" cap="flat">
                    <a:solidFill>
                      <a:srgbClr val="000000"/>
                    </a:solidFill>
                    <a:prstDash val="solid"/>
                    <a:miter lim="400000"/>
                  </a:ln>
                  <a:solidFill>
                    <a:schemeClr val="accent1"/>
                  </a:solidFill>
                </a:defRPr>
              </a:pPr>
              <a:r>
                <a:rPr dirty="0"/>
                <a:t>Geri </a:t>
              </a:r>
              <a:r>
                <a:rPr dirty="0" err="1"/>
                <a:t>besleme</a:t>
              </a:r>
              <a:r>
                <a:rPr dirty="0"/>
                <a:t> </a:t>
              </a:r>
              <a:r>
                <a:rPr dirty="0" err="1"/>
                <a:t>sürecinden</a:t>
              </a:r>
              <a:r>
                <a:rPr dirty="0"/>
                <a:t> </a:t>
              </a:r>
              <a:r>
                <a:rPr dirty="0" err="1"/>
                <a:t>elde</a:t>
              </a:r>
              <a:r>
                <a:rPr dirty="0"/>
                <a:t> </a:t>
              </a:r>
              <a:r>
                <a:rPr dirty="0" err="1"/>
                <a:t>edilen</a:t>
              </a:r>
              <a:r>
                <a:rPr dirty="0"/>
                <a:t> </a:t>
              </a:r>
              <a:r>
                <a:rPr dirty="0" err="1"/>
                <a:t>bilgiler</a:t>
              </a:r>
              <a:r>
                <a:rPr dirty="0"/>
                <a:t> </a:t>
              </a:r>
              <a:r>
                <a:rPr dirty="0" err="1"/>
                <a:t>ürün</a:t>
              </a:r>
              <a:r>
                <a:rPr dirty="0"/>
                <a:t> </a:t>
              </a:r>
              <a:r>
                <a:rPr dirty="0" err="1"/>
                <a:t>gerekliliklerini</a:t>
              </a:r>
              <a:r>
                <a:rPr dirty="0"/>
                <a:t> </a:t>
              </a:r>
              <a:r>
                <a:rPr dirty="0" err="1"/>
                <a:t>izlemek</a:t>
              </a:r>
              <a:r>
                <a:rPr dirty="0"/>
                <a:t> ve </a:t>
              </a:r>
              <a:r>
                <a:rPr dirty="0" err="1"/>
                <a:t>sürdürmek</a:t>
              </a:r>
              <a:r>
                <a:rPr dirty="0"/>
                <a:t> </a:t>
              </a:r>
              <a:r>
                <a:rPr dirty="0" err="1"/>
                <a:t>için</a:t>
              </a:r>
              <a:r>
                <a:rPr dirty="0"/>
                <a:t> risk </a:t>
              </a:r>
              <a:r>
                <a:rPr dirty="0" err="1"/>
                <a:t>yönetim</a:t>
              </a:r>
              <a:r>
                <a:rPr dirty="0"/>
                <a:t> </a:t>
              </a:r>
              <a:r>
                <a:rPr dirty="0" err="1"/>
                <a:t>sürecine</a:t>
              </a:r>
              <a:r>
                <a:rPr dirty="0"/>
                <a:t>, </a:t>
              </a:r>
              <a:endParaRPr lang="en-US" dirty="0"/>
            </a:p>
            <a:p>
              <a:pPr algn="l">
                <a:defRPr sz="5600" b="1">
                  <a:ln w="12700" cap="flat">
                    <a:solidFill>
                      <a:srgbClr val="000000"/>
                    </a:solidFill>
                    <a:prstDash val="solid"/>
                    <a:miter lim="400000"/>
                  </a:ln>
                  <a:solidFill>
                    <a:schemeClr val="accent1"/>
                  </a:solidFill>
                </a:defRPr>
              </a:pPr>
              <a:r>
                <a:rPr dirty="0" err="1"/>
                <a:t>ürün</a:t>
              </a:r>
              <a:r>
                <a:rPr dirty="0"/>
                <a:t> </a:t>
              </a:r>
              <a:r>
                <a:rPr dirty="0" err="1"/>
                <a:t>gerçekleştirme</a:t>
              </a:r>
              <a:r>
                <a:rPr dirty="0"/>
                <a:t> ve </a:t>
              </a:r>
              <a:r>
                <a:rPr dirty="0" err="1"/>
                <a:t>iyileştirme</a:t>
              </a:r>
              <a:r>
                <a:rPr dirty="0"/>
                <a:t> </a:t>
              </a:r>
              <a:r>
                <a:rPr dirty="0" err="1"/>
                <a:t>süreçlerine</a:t>
              </a:r>
              <a:r>
                <a:rPr dirty="0"/>
                <a:t> </a:t>
              </a:r>
              <a:r>
                <a:rPr dirty="0" err="1"/>
                <a:t>girdi</a:t>
              </a:r>
              <a:r>
                <a:rPr dirty="0"/>
                <a:t> </a:t>
              </a:r>
              <a:r>
                <a:rPr dirty="0" err="1"/>
                <a:t>sağlamalıdır</a:t>
              </a:r>
              <a:r>
                <a:rPr dirty="0"/>
                <a:t>.</a:t>
              </a:r>
            </a:p>
          </p:txBody>
        </p:sp>
        <p:pic>
          <p:nvPicPr>
            <p:cNvPr id="714" name="ISO 13485:2016 — 8. MADDE — Ölçme, analiz ve iyileştirme… ISO 13485:2016 — 8. MADDE — Ölçme, analiz ve iyileştirme  8.2 Genel8.2.1 Geri besleme Kuruluş, geri besleme süreçlerini belgelemelidir. Bu geri besleme süreci üretimden olduğu kadar üretim sonrası" descr="ISO 13485:2016 — 8. MADDE — Ölçme, analiz ve iyileştirme… ISO 13485:2016 — 8. MADDE — Ölçme, analiz ve iyileştirme  8.2 Genel8.2.1 Geri besleme Kuruluş, geri besleme süreçlerini belgelemelidir. Bu geri besleme süreci üretimden olduğu kadar üretim sonrası aktivitelerden de veri toplamalıdır. Geri besleme sürecinden elde edilen bilgiler ürün gerekliliklerini izlemek ve sürdürmek için risk yönetim sürecine, ürün gerçekleştirme ve iyileştirme süreçlerine girdi sağlamalıdır."/>
            <p:cNvPicPr>
              <a:picLocks/>
            </p:cNvPicPr>
            <p:nvPr/>
          </p:nvPicPr>
          <p:blipFill>
            <a:blip r:embed="rId2"/>
            <a:stretch>
              <a:fillRect/>
            </a:stretch>
          </p:blipFill>
          <p:spPr>
            <a:xfrm>
              <a:off x="-1" y="0"/>
              <a:ext cx="22749272" cy="11230823"/>
            </a:xfrm>
            <a:prstGeom prst="rect">
              <a:avLst/>
            </a:prstGeom>
            <a:effectLst/>
          </p:spPr>
        </p:pic>
      </p:gr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ISO 13485:2016 — 8. MADDE — Ölçme, analiz ve iyileştirme…"/>
          <p:cNvGrpSpPr/>
          <p:nvPr/>
        </p:nvGrpSpPr>
        <p:grpSpPr>
          <a:xfrm>
            <a:off x="604175" y="1165275"/>
            <a:ext cx="23175650" cy="11503961"/>
            <a:chOff x="-1" y="0"/>
            <a:chExt cx="23175649" cy="11503960"/>
          </a:xfrm>
        </p:grpSpPr>
        <p:sp>
          <p:nvSpPr>
            <p:cNvPr id="719" name="ISO 13485:2016 — 8. MADDE — Ölçme, analiz ve iyileştirme…"/>
            <p:cNvSpPr txBox="1"/>
            <p:nvPr/>
          </p:nvSpPr>
          <p:spPr>
            <a:xfrm>
              <a:off x="440853" y="365518"/>
              <a:ext cx="22174199" cy="1072088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8. MADDE — </a:t>
              </a:r>
              <a:r>
                <a:rPr dirty="0" err="1"/>
                <a:t>Ölçme</a:t>
              </a:r>
              <a:r>
                <a:rPr dirty="0"/>
                <a:t>, </a:t>
              </a:r>
              <a:r>
                <a:rPr dirty="0" err="1"/>
                <a:t>analiz</a:t>
              </a:r>
              <a:r>
                <a:rPr dirty="0"/>
                <a:t> ve </a:t>
              </a:r>
              <a:r>
                <a:rPr dirty="0" err="1"/>
                <a:t>iyileştirme</a:t>
              </a:r>
              <a:r>
                <a:rPr dirty="0"/>
                <a:t>  </a:t>
              </a:r>
            </a:p>
            <a:p>
              <a:pPr>
                <a:defRPr sz="4600" b="1">
                  <a:ln w="12700" cap="flat">
                    <a:solidFill>
                      <a:srgbClr val="000000"/>
                    </a:solidFill>
                    <a:prstDash val="solid"/>
                    <a:miter lim="400000"/>
                  </a:ln>
                  <a:solidFill>
                    <a:schemeClr val="accent1">
                      <a:hueOff val="114395"/>
                      <a:lumOff val="-24975"/>
                    </a:schemeClr>
                  </a:solidFill>
                </a:defRPr>
              </a:pPr>
              <a:endParaRPr dirty="0"/>
            </a:p>
            <a:p>
              <a:pPr algn="l">
                <a:defRPr sz="7300" b="1">
                  <a:ln w="12700" cap="flat">
                    <a:solidFill>
                      <a:srgbClr val="000000"/>
                    </a:solidFill>
                    <a:prstDash val="solid"/>
                    <a:miter lim="400000"/>
                  </a:ln>
                  <a:solidFill>
                    <a:schemeClr val="accent1">
                      <a:hueOff val="114395"/>
                      <a:lumOff val="-24975"/>
                    </a:schemeClr>
                  </a:solidFill>
                </a:defRPr>
              </a:pPr>
              <a:r>
                <a:rPr dirty="0"/>
                <a:t>8.2 </a:t>
              </a:r>
              <a:r>
                <a:rPr dirty="0" err="1"/>
                <a:t>Genel</a:t>
              </a:r>
              <a:endParaRPr b="0" dirty="0"/>
            </a:p>
            <a:p>
              <a:pPr algn="l">
                <a:defRPr sz="7300" b="1">
                  <a:ln w="12700" cap="flat">
                    <a:solidFill>
                      <a:srgbClr val="000000"/>
                    </a:solidFill>
                    <a:prstDash val="solid"/>
                    <a:miter lim="400000"/>
                  </a:ln>
                  <a:solidFill>
                    <a:schemeClr val="accent1">
                      <a:lumOff val="-13575"/>
                    </a:schemeClr>
                  </a:solidFill>
                  <a:effectLst>
                    <a:outerShdw blurRad="12700" dist="63500" dir="18900000" rotWithShape="0">
                      <a:srgbClr val="000000"/>
                    </a:outerShdw>
                  </a:effectLst>
                </a:defRPr>
              </a:pPr>
              <a:r>
                <a:rPr dirty="0"/>
                <a:t>8.2.1 Geri </a:t>
              </a:r>
              <a:r>
                <a:rPr dirty="0" err="1"/>
                <a:t>besleme</a:t>
              </a:r>
              <a:r>
                <a:rPr dirty="0"/>
                <a:t> </a:t>
              </a:r>
            </a:p>
            <a:p>
              <a:pPr algn="l">
                <a:defRPr sz="6000" b="1">
                  <a:ln w="12700" cap="flat">
                    <a:solidFill>
                      <a:srgbClr val="000000"/>
                    </a:solidFill>
                    <a:prstDash val="solid"/>
                    <a:miter lim="400000"/>
                  </a:ln>
                </a:defRPr>
              </a:pPr>
              <a:r>
                <a:rPr sz="7300" dirty="0" err="1">
                  <a:solidFill>
                    <a:schemeClr val="accent1"/>
                  </a:solidFill>
                </a:rPr>
                <a:t>Eğer</a:t>
              </a:r>
              <a:r>
                <a:rPr sz="7300" dirty="0">
                  <a:solidFill>
                    <a:schemeClr val="accent1"/>
                  </a:solidFill>
                </a:rPr>
                <a:t> </a:t>
              </a:r>
              <a:r>
                <a:rPr sz="7300" dirty="0" err="1">
                  <a:solidFill>
                    <a:schemeClr val="accent1"/>
                  </a:solidFill>
                </a:rPr>
                <a:t>kapsamında</a:t>
              </a:r>
              <a:r>
                <a:rPr sz="7300" dirty="0">
                  <a:solidFill>
                    <a:schemeClr val="accent1"/>
                  </a:solidFill>
                </a:rPr>
                <a:t> </a:t>
              </a:r>
              <a:r>
                <a:rPr sz="7300" dirty="0" err="1">
                  <a:solidFill>
                    <a:schemeClr val="accent1"/>
                  </a:solidFill>
                </a:rPr>
                <a:t>ise</a:t>
              </a:r>
              <a:r>
                <a:rPr sz="7300" dirty="0">
                  <a:solidFill>
                    <a:schemeClr val="accent1"/>
                  </a:solidFill>
                </a:rPr>
                <a:t> </a:t>
              </a:r>
              <a:r>
                <a:rPr sz="7300" u="sng" dirty="0" err="1">
                  <a:solidFill>
                    <a:schemeClr val="accent1"/>
                  </a:solidFill>
                  <a:effectLst>
                    <a:outerShdw blurRad="12700" dist="63500" dir="18900000" rotWithShape="0">
                      <a:srgbClr val="000000"/>
                    </a:outerShdw>
                  </a:effectLst>
                </a:rPr>
                <a:t>düzenleyici</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gereklilikler</a:t>
              </a:r>
              <a:r>
                <a:rPr sz="7300" u="sng" dirty="0">
                  <a:solidFill>
                    <a:schemeClr val="accent1"/>
                  </a:solidFill>
                  <a:effectLst>
                    <a:outerShdw blurRad="12700" dist="63500" dir="18900000" rotWithShape="0">
                      <a:srgbClr val="000000"/>
                    </a:outerShdw>
                  </a:effectLst>
                </a:rPr>
                <a:t> </a:t>
              </a:r>
              <a:endParaRPr lang="en-US" sz="7300" u="sng" dirty="0">
                <a:solidFill>
                  <a:schemeClr val="accent1"/>
                </a:solidFill>
                <a:effectLst>
                  <a:outerShdw blurRad="12700" dist="63500" dir="18900000" rotWithShape="0">
                    <a:srgbClr val="000000"/>
                  </a:outerShdw>
                </a:effectLst>
              </a:endParaRPr>
            </a:p>
            <a:p>
              <a:pPr algn="l">
                <a:defRPr sz="6000" b="1">
                  <a:ln w="12700" cap="flat">
                    <a:solidFill>
                      <a:srgbClr val="000000"/>
                    </a:solidFill>
                    <a:prstDash val="solid"/>
                    <a:miter lim="400000"/>
                  </a:ln>
                </a:defRPr>
              </a:pPr>
              <a:r>
                <a:rPr sz="7300" u="sng" dirty="0" err="1">
                  <a:solidFill>
                    <a:schemeClr val="accent1"/>
                  </a:solidFill>
                  <a:effectLst>
                    <a:outerShdw blurRad="12700" dist="63500" dir="18900000" rotWithShape="0">
                      <a:srgbClr val="000000"/>
                    </a:outerShdw>
                  </a:effectLst>
                </a:rPr>
                <a:t>kuruluşun</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piyasaya</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arz</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sonrası</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gözetim</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çalışmalarından</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cihaza</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özgü</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deneyimleri</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derlemesini</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zorunlu</a:t>
              </a:r>
              <a:r>
                <a:rPr sz="7300" u="sng" dirty="0">
                  <a:solidFill>
                    <a:schemeClr val="accent1"/>
                  </a:solidFill>
                  <a:effectLst>
                    <a:outerShdw blurRad="12700" dist="63500" dir="18900000" rotWithShape="0">
                      <a:srgbClr val="000000"/>
                    </a:outerShdw>
                  </a:effectLst>
                </a:rPr>
                <a:t> </a:t>
              </a:r>
              <a:r>
                <a:rPr sz="7300" u="sng" dirty="0" err="1">
                  <a:solidFill>
                    <a:schemeClr val="accent1"/>
                  </a:solidFill>
                  <a:effectLst>
                    <a:outerShdw blurRad="12700" dist="63500" dir="18900000" rotWithShape="0">
                      <a:srgbClr val="000000"/>
                    </a:outerShdw>
                  </a:effectLst>
                </a:rPr>
                <a:t>kılabilir</a:t>
              </a:r>
              <a:r>
                <a:rPr sz="7300" dirty="0">
                  <a:solidFill>
                    <a:schemeClr val="accent1"/>
                  </a:solidFill>
                </a:rPr>
                <a:t>; </a:t>
              </a:r>
              <a:r>
                <a:rPr sz="7300" dirty="0" err="1">
                  <a:solidFill>
                    <a:schemeClr val="accent1"/>
                  </a:solidFill>
                </a:rPr>
                <a:t>bu</a:t>
              </a:r>
              <a:r>
                <a:rPr sz="7300" dirty="0">
                  <a:solidFill>
                    <a:schemeClr val="accent1"/>
                  </a:solidFill>
                </a:rPr>
                <a:t> </a:t>
              </a:r>
              <a:r>
                <a:rPr sz="7300" dirty="0" err="1">
                  <a:solidFill>
                    <a:schemeClr val="accent1"/>
                  </a:solidFill>
                </a:rPr>
                <a:t>deneyimin</a:t>
              </a:r>
              <a:r>
                <a:rPr sz="7300" dirty="0">
                  <a:solidFill>
                    <a:schemeClr val="accent1"/>
                  </a:solidFill>
                </a:rPr>
                <a:t> </a:t>
              </a:r>
              <a:r>
                <a:rPr sz="7300" dirty="0" err="1">
                  <a:solidFill>
                    <a:schemeClr val="accent1"/>
                  </a:solidFill>
                </a:rPr>
                <a:t>gözden</a:t>
              </a:r>
              <a:r>
                <a:rPr sz="7300" dirty="0">
                  <a:solidFill>
                    <a:schemeClr val="accent1"/>
                  </a:solidFill>
                </a:rPr>
                <a:t> </a:t>
              </a:r>
              <a:r>
                <a:rPr sz="7300" dirty="0" err="1">
                  <a:solidFill>
                    <a:schemeClr val="accent1"/>
                  </a:solidFill>
                </a:rPr>
                <a:t>geçirilmesi</a:t>
              </a:r>
              <a:r>
                <a:rPr sz="7300" dirty="0">
                  <a:solidFill>
                    <a:schemeClr val="accent1"/>
                  </a:solidFill>
                </a:rPr>
                <a:t> </a:t>
              </a:r>
              <a:r>
                <a:rPr sz="7300" dirty="0" err="1">
                  <a:solidFill>
                    <a:schemeClr val="accent1"/>
                  </a:solidFill>
                </a:rPr>
                <a:t>geri</a:t>
              </a:r>
              <a:r>
                <a:rPr sz="7300" dirty="0">
                  <a:solidFill>
                    <a:schemeClr val="accent1"/>
                  </a:solidFill>
                </a:rPr>
                <a:t> </a:t>
              </a:r>
              <a:r>
                <a:rPr sz="7300" dirty="0" err="1">
                  <a:solidFill>
                    <a:schemeClr val="accent1"/>
                  </a:solidFill>
                </a:rPr>
                <a:t>besleme</a:t>
              </a:r>
              <a:r>
                <a:rPr sz="7300" dirty="0">
                  <a:solidFill>
                    <a:schemeClr val="accent1"/>
                  </a:solidFill>
                </a:rPr>
                <a:t> </a:t>
              </a:r>
              <a:r>
                <a:rPr sz="7300" dirty="0" err="1">
                  <a:solidFill>
                    <a:schemeClr val="accent1"/>
                  </a:solidFill>
                </a:rPr>
                <a:t>sürecinin</a:t>
              </a:r>
              <a:r>
                <a:rPr sz="7300" dirty="0">
                  <a:solidFill>
                    <a:schemeClr val="accent1"/>
                  </a:solidFill>
                </a:rPr>
                <a:t> </a:t>
              </a:r>
              <a:r>
                <a:rPr sz="7300" dirty="0" err="1">
                  <a:solidFill>
                    <a:schemeClr val="accent1"/>
                  </a:solidFill>
                </a:rPr>
                <a:t>bir</a:t>
              </a:r>
              <a:r>
                <a:rPr sz="7300" dirty="0">
                  <a:solidFill>
                    <a:schemeClr val="accent1"/>
                  </a:solidFill>
                </a:rPr>
                <a:t> </a:t>
              </a:r>
              <a:r>
                <a:rPr sz="7300" dirty="0" err="1">
                  <a:solidFill>
                    <a:schemeClr val="accent1"/>
                  </a:solidFill>
                </a:rPr>
                <a:t>bölümünü</a:t>
              </a:r>
              <a:r>
                <a:rPr sz="7300" dirty="0">
                  <a:solidFill>
                    <a:schemeClr val="accent1"/>
                  </a:solidFill>
                </a:rPr>
                <a:t> </a:t>
              </a:r>
              <a:r>
                <a:rPr sz="7300" dirty="0" err="1">
                  <a:solidFill>
                    <a:schemeClr val="accent1"/>
                  </a:solidFill>
                </a:rPr>
                <a:t>oluşturmalıdır</a:t>
              </a:r>
              <a:r>
                <a:rPr sz="7300" dirty="0">
                  <a:solidFill>
                    <a:schemeClr val="accent1"/>
                  </a:solidFill>
                </a:rPr>
                <a:t>.</a:t>
              </a:r>
              <a:r>
                <a:rPr dirty="0"/>
                <a:t> </a:t>
              </a:r>
            </a:p>
          </p:txBody>
        </p:sp>
        <p:pic>
          <p:nvPicPr>
            <p:cNvPr id="718" name="ISO 13485:2016 — 8. MADDE — Ölçme, analiz ve iyileştirme… ISO 13485:2016 — 8. MADDE — Ölçme, analiz ve iyileştirme  8.2 Genel8.2.1 Geri besleme Eğer kapsamında ise düzenleyici gereklilikler kuruluşun piyasaya arz sonrası gözetim çalışmalarından cihaza öz" descr="ISO 13485:2016 — 8. MADDE — Ölçme, analiz ve iyileştirme… ISO 13485:2016 — 8. MADDE — Ölçme, analiz ve iyileştirme  8.2 Genel8.2.1 Geri besleme Eğer kapsamında ise düzenleyici gereklilikler kuruluşun piyasaya arz sonrası gözetim çalışmalarından cihaza özgü deneyimleri derlemesini zorunlu kılabilir; bu deneyimin gözden geçirilmesi geri besleme sürecinin bir bölümünü oluşturmalıdır. "/>
            <p:cNvPicPr>
              <a:picLocks/>
            </p:cNvPicPr>
            <p:nvPr/>
          </p:nvPicPr>
          <p:blipFill>
            <a:blip r:embed="rId2"/>
            <a:stretch>
              <a:fillRect/>
            </a:stretch>
          </p:blipFill>
          <p:spPr>
            <a:xfrm>
              <a:off x="-1" y="0"/>
              <a:ext cx="23175649" cy="11503960"/>
            </a:xfrm>
            <a:prstGeom prst="rect">
              <a:avLst/>
            </a:prstGeom>
            <a:effectLst/>
          </p:spPr>
        </p:pic>
      </p:gr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MDR - ISO 13485:2016 BÜTÜNLEŞMESİ"/>
          <p:cNvSpPr txBox="1">
            <a:spLocks noGrp="1"/>
          </p:cNvSpPr>
          <p:nvPr>
            <p:ph type="title"/>
          </p:nvPr>
        </p:nvSpPr>
        <p:spPr>
          <a:prstGeom prst="rect">
            <a:avLst/>
          </a:prstGeom>
        </p:spPr>
        <p:txBody>
          <a:bodyPr/>
          <a:lstStyle/>
          <a:p>
            <a:r>
              <a:t>MDR - ISO 13485:2016 BÜTÜNLEŞMESİ</a:t>
            </a:r>
          </a:p>
        </p:txBody>
      </p:sp>
      <p:sp>
        <p:nvSpPr>
          <p:cNvPr id="723" name="MDR içindeki Kalite Yönetim Sistemi Gerekleri"/>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724" name="MDR, Article 10 General obligations of manufacturers (Clause 11)…"/>
          <p:cNvSpPr txBox="1">
            <a:spLocks noGrp="1"/>
          </p:cNvSpPr>
          <p:nvPr>
            <p:ph type="body" sz="half" idx="1"/>
          </p:nvPr>
        </p:nvSpPr>
        <p:spPr>
          <a:xfrm>
            <a:off x="1206500" y="3727804"/>
            <a:ext cx="21971000" cy="4485243"/>
          </a:xfrm>
          <a:prstGeom prst="rect">
            <a:avLst/>
          </a:prstGeom>
          <a:ln w="9525">
            <a:round/>
          </a:ln>
        </p:spPr>
        <p:txBody>
          <a:bodyPr/>
          <a:lstStyle/>
          <a:p>
            <a:pPr marL="487680" indent="-487680" defTabSz="1950671">
              <a:spcBef>
                <a:spcPts val="3600"/>
              </a:spcBef>
              <a:defRPr sz="3840" b="1">
                <a:solidFill>
                  <a:schemeClr val="accent6">
                    <a:satOff val="-16844"/>
                    <a:lumOff val="-30747"/>
                  </a:schemeClr>
                </a:solidFill>
              </a:defRPr>
            </a:pPr>
            <a:r>
              <a:t>MDR, Article 10 General obligations of manufacturers (Clause 11)</a:t>
            </a:r>
            <a:endParaRPr b="0"/>
          </a:p>
          <a:p>
            <a:pPr marL="975360" lvl="1" indent="-487680" defTabSz="1950671">
              <a:spcBef>
                <a:spcPts val="3600"/>
              </a:spcBef>
              <a:defRPr sz="3840" b="1">
                <a:solidFill>
                  <a:srgbClr val="5E5E5E"/>
                </a:solidFill>
              </a:defRPr>
            </a:pPr>
            <a:r>
              <a:rPr b="0"/>
              <a:t>‘‘</a:t>
            </a:r>
            <a:r>
              <a:t>Manufacturers shall ensure that the device is accompanied by the information set out in Section 23 of Annex I in an official Union language(s) determined by the Member State in which the device is made available to the user or patient. </a:t>
            </a:r>
          </a:p>
          <a:p>
            <a:pPr marL="975360" lvl="1" indent="-487680" defTabSz="1950671">
              <a:spcBef>
                <a:spcPts val="3600"/>
              </a:spcBef>
              <a:defRPr sz="3840" b="1">
                <a:solidFill>
                  <a:srgbClr val="5E5E5E"/>
                </a:solidFill>
              </a:defRPr>
            </a:pPr>
            <a:r>
              <a:t>The particulars on the label shall be indelible, easily legible and clearly comprehensible to the intended user or patient.’’ </a:t>
            </a:r>
          </a:p>
        </p:txBody>
      </p:sp>
      <p:grpSp>
        <p:nvGrpSpPr>
          <p:cNvPr id="727" name="TCY, 10. Madde — Üreticilerin Genel Yükümlülükleri (11. Bent)…"/>
          <p:cNvGrpSpPr/>
          <p:nvPr/>
        </p:nvGrpSpPr>
        <p:grpSpPr>
          <a:xfrm>
            <a:off x="1026894" y="8345405"/>
            <a:ext cx="22330212" cy="4844453"/>
            <a:chOff x="0" y="0"/>
            <a:chExt cx="22330210" cy="4844451"/>
          </a:xfrm>
        </p:grpSpPr>
        <p:sp>
          <p:nvSpPr>
            <p:cNvPr id="726" name="TCY, 10. Madde — Üreticilerin Genel Yükümlülükleri (11.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87680" indent="-487680" algn="l" defTabSz="1950671">
                <a:lnSpc>
                  <a:spcPct val="90000"/>
                </a:lnSpc>
                <a:spcBef>
                  <a:spcPts val="3600"/>
                </a:spcBef>
                <a:buSzPct val="123000"/>
                <a:buChar char="•"/>
                <a:defRPr sz="3840" b="1">
                  <a:solidFill>
                    <a:schemeClr val="accent6">
                      <a:satOff val="-16844"/>
                      <a:lumOff val="-30747"/>
                    </a:schemeClr>
                  </a:solidFill>
                </a:defRPr>
              </a:pPr>
              <a:r>
                <a:t>TCY, 10. Madde — Üreticilerin Genel Yükümlülükleri (11. Bent)</a:t>
              </a:r>
              <a:endParaRPr b="0"/>
            </a:p>
            <a:p>
              <a:pPr marL="487680" indent="-487680" algn="l" defTabSz="1950671">
                <a:lnSpc>
                  <a:spcPct val="90000"/>
                </a:lnSpc>
                <a:spcBef>
                  <a:spcPts val="3600"/>
                </a:spcBef>
                <a:buSzPct val="123000"/>
                <a:buChar char="•"/>
                <a:defRPr sz="3840" b="1"/>
              </a:pPr>
              <a:r>
                <a:t>‘‘Üreticiler; Ek I’in 23 numaralı maddesinde belirtilen bilgilerin Türkçe ve uygulanabildiği durumlarda cihazın kullanıcıya ya da hastaya sunulduğu AB üyesi ülkenin belirlediği AB resmi dil/dillerinde olacak şekilde cihazın beraberinde bulunmasını sağlar. </a:t>
              </a:r>
            </a:p>
            <a:p>
              <a:pPr marL="487680" indent="-487680" algn="l" defTabSz="1950671">
                <a:lnSpc>
                  <a:spcPct val="90000"/>
                </a:lnSpc>
                <a:spcBef>
                  <a:spcPts val="3600"/>
                </a:spcBef>
                <a:buSzPct val="123000"/>
                <a:buChar char="•"/>
                <a:defRPr sz="3840" b="1"/>
              </a:pPr>
              <a:r>
                <a:t>Etiket üzerindeki detaylar, silinemez, kolayca okunabilir ve hedeflenen kullanıcı veya hasta için açık bir şekilde anlaşılabilir olur.</a:t>
              </a:r>
            </a:p>
          </p:txBody>
        </p:sp>
        <p:pic>
          <p:nvPicPr>
            <p:cNvPr id="725" name="TCY, 10. Madde — Üreticilerin Genel Yükümlülükleri (11. Bent)… TCY, 10. Madde — Üreticilerin Genel Yükümlülükleri (11. Bent)‘‘Üreticiler; Ek I’in 23 numaralı maddesinde belirtilen bilgilerin Türkçe ve uygulanabildiği durumlarda cihazın kullanıcıya ya da" descr="TCY, 10. Madde — Üreticilerin Genel Yükümlülükleri (11. Bent)… TCY, 10. Madde — Üreticilerin Genel Yükümlülükleri (11. Bent)‘‘Üreticiler; Ek I’in 23 numaralı maddesinde belirtilen bilgilerin Türkçe ve uygulanabildiği durumlarda cihazın kullanıcıya ya da hastaya sunulduğu AB üyesi ülkenin belirlediği AB resmi dil/dillerinde olacak şekilde cihazın beraberinde bulunmasını sağlar. Etiket üzerindeki detaylar, silinemez, kolayca okunabilir ve hedeflenen kullanıcı veya hasta için açık bir şekilde anlaşılabilir olur."/>
            <p:cNvPicPr>
              <a:picLocks/>
            </p:cNvPicPr>
            <p:nvPr/>
          </p:nvPicPr>
          <p:blipFill>
            <a:blip r:embed="rId2"/>
            <a:stretch>
              <a:fillRect/>
            </a:stretch>
          </p:blipFill>
          <p:spPr>
            <a:xfrm>
              <a:off x="-1" y="0"/>
              <a:ext cx="22330212" cy="4844452"/>
            </a:xfrm>
            <a:prstGeom prst="rect">
              <a:avLst/>
            </a:prstGeom>
            <a:effectLst/>
          </p:spPr>
        </p:pic>
      </p:gr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1" name="ISO 13485:2016 — 4.2. MADDE — Dokümantasyon Gereklilikleri…"/>
          <p:cNvGrpSpPr/>
          <p:nvPr/>
        </p:nvGrpSpPr>
        <p:grpSpPr>
          <a:xfrm>
            <a:off x="190873" y="2510554"/>
            <a:ext cx="24002254" cy="9118203"/>
            <a:chOff x="0" y="0"/>
            <a:chExt cx="24002252" cy="9118201"/>
          </a:xfrm>
        </p:grpSpPr>
        <p:sp>
          <p:nvSpPr>
            <p:cNvPr id="730" name="ISO 13485:2016 — 4.2. MADDE — Dokümantasyon Gereklilikleri…"/>
            <p:cNvSpPr txBox="1"/>
            <p:nvPr/>
          </p:nvSpPr>
          <p:spPr>
            <a:xfrm>
              <a:off x="215526" y="215526"/>
              <a:ext cx="23571201" cy="868715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t>ISO 13485:2016 — 4.2. MADDE — Dokümantasyon Gereklilikleri </a:t>
              </a:r>
            </a:p>
            <a:p>
              <a:pPr>
                <a:defRPr sz="4600" b="1">
                  <a:ln w="12700" cap="flat">
                    <a:solidFill>
                      <a:srgbClr val="000000"/>
                    </a:solidFill>
                    <a:prstDash val="solid"/>
                    <a:miter lim="400000"/>
                  </a:ln>
                  <a:solidFill>
                    <a:schemeClr val="accent1">
                      <a:hueOff val="114395"/>
                      <a:lumOff val="-24975"/>
                    </a:schemeClr>
                  </a:solidFill>
                </a:defRPr>
              </a:pPr>
              <a:endParaRPr/>
            </a:p>
            <a:p>
              <a:pPr algn="l">
                <a:defRPr sz="4600" b="1">
                  <a:ln w="12700" cap="flat">
                    <a:solidFill>
                      <a:srgbClr val="000000"/>
                    </a:solidFill>
                    <a:prstDash val="solid"/>
                    <a:miter lim="400000"/>
                  </a:ln>
                  <a:solidFill>
                    <a:schemeClr val="accent1">
                      <a:hueOff val="114395"/>
                      <a:lumOff val="-24975"/>
                    </a:schemeClr>
                  </a:solidFill>
                </a:defRPr>
              </a:pPr>
              <a:r>
                <a:rPr sz="5300"/>
                <a:t>4.2.1 Genel</a:t>
              </a:r>
              <a:br/>
              <a:r>
                <a:t>KYS belgeleri (4.2.4’e bakınız) aşağıdakileri içermelidir: </a:t>
              </a:r>
            </a:p>
            <a:p>
              <a:pPr lvl="2" algn="l">
                <a:defRPr sz="3700" b="1">
                  <a:ln w="12700" cap="flat">
                    <a:solidFill>
                      <a:srgbClr val="000000"/>
                    </a:solidFill>
                    <a:prstDash val="solid"/>
                    <a:miter lim="400000"/>
                  </a:ln>
                </a:defRPr>
              </a:pPr>
              <a:r>
                <a:rPr>
                  <a:solidFill>
                    <a:schemeClr val="accent1"/>
                  </a:solidFill>
                </a:rPr>
                <a:t>a) kalite politikası ve kalite hedeflerinin yer aldığı belgeler;</a:t>
              </a:r>
              <a:r>
                <a:t> </a:t>
              </a:r>
            </a:p>
            <a:p>
              <a:pPr lvl="2" algn="l">
                <a:defRPr sz="4600" b="1">
                  <a:ln w="12700" cap="flat">
                    <a:solidFill>
                      <a:srgbClr val="000000"/>
                    </a:solidFill>
                    <a:prstDash val="solid"/>
                    <a:miter lim="400000"/>
                  </a:ln>
                  <a:solidFill>
                    <a:schemeClr val="accent6"/>
                  </a:solidFill>
                </a:defRPr>
              </a:pPr>
              <a:r>
                <a:rPr sz="3700">
                  <a:solidFill>
                    <a:schemeClr val="accent1"/>
                  </a:solidFill>
                </a:rPr>
                <a:t>b) kalite el kitabı;</a:t>
              </a:r>
              <a:r>
                <a:rPr sz="3700">
                  <a:solidFill>
                    <a:srgbClr val="D5D5D5"/>
                  </a:solidFill>
                </a:rPr>
                <a:t> </a:t>
              </a:r>
              <a:br>
                <a:rPr sz="3700">
                  <a:solidFill>
                    <a:srgbClr val="D5D5D5"/>
                  </a:solidFill>
                </a:rPr>
              </a:br>
              <a:r>
                <a:rPr sz="3700">
                  <a:solidFill>
                    <a:schemeClr val="accent1"/>
                  </a:solidFill>
                </a:rPr>
                <a:t>c) bu Uluslar Arası Standardın gerektirdiği prosedürlerin ve kayıtların belgeleri;</a:t>
              </a:r>
              <a:r>
                <a:rPr sz="3700">
                  <a:solidFill>
                    <a:srgbClr val="5E5E5E"/>
                  </a:solidFill>
                </a:rPr>
                <a:t> </a:t>
              </a:r>
              <a:br>
                <a:rPr sz="3700">
                  <a:solidFill>
                    <a:srgbClr val="5E5E5E"/>
                  </a:solidFill>
                </a:rPr>
              </a:br>
              <a:r>
                <a:rPr sz="3700">
                  <a:solidFill>
                    <a:schemeClr val="accent1"/>
                  </a:solidFill>
                </a:rPr>
                <a:t>d) kuruluş tarafından süreçlerinin etkili planlanması, çalıştırılması ve kontrol altında tutulması için </a:t>
              </a:r>
            </a:p>
            <a:p>
              <a:pPr lvl="2" algn="l">
                <a:defRPr sz="4600" b="1">
                  <a:ln w="12700" cap="flat">
                    <a:solidFill>
                      <a:srgbClr val="000000"/>
                    </a:solidFill>
                    <a:prstDash val="solid"/>
                    <a:miter lim="400000"/>
                  </a:ln>
                  <a:solidFill>
                    <a:schemeClr val="accent6"/>
                  </a:solidFill>
                </a:defRPr>
              </a:pPr>
              <a:r>
                <a:rPr sz="3700">
                  <a:solidFill>
                    <a:schemeClr val="accent1"/>
                  </a:solidFill>
                </a:rPr>
                <a:t>    gerekli görülen kayıtlar;</a:t>
              </a:r>
              <a:r>
                <a:rPr sz="3700">
                  <a:solidFill>
                    <a:srgbClr val="5E5E5E"/>
                  </a:solidFill>
                </a:rPr>
                <a:t> </a:t>
              </a:r>
              <a:br>
                <a:rPr>
                  <a:solidFill>
                    <a:srgbClr val="5E5E5E"/>
                  </a:solidFill>
                </a:rPr>
              </a:br>
              <a:r>
                <a:rPr sz="6800">
                  <a:solidFill>
                    <a:schemeClr val="accent5"/>
                  </a:solidFill>
                </a:rPr>
                <a:t>e) ilgili düzenleyici regülasyon gerekliliklerinin zorunlu </a:t>
              </a:r>
            </a:p>
            <a:p>
              <a:pPr lvl="2" algn="l">
                <a:defRPr sz="4600" b="1">
                  <a:ln w="12700" cap="flat">
                    <a:solidFill>
                      <a:srgbClr val="000000"/>
                    </a:solidFill>
                    <a:prstDash val="solid"/>
                    <a:miter lim="400000"/>
                  </a:ln>
                  <a:solidFill>
                    <a:schemeClr val="accent6"/>
                  </a:solidFill>
                </a:defRPr>
              </a:pPr>
              <a:r>
                <a:rPr sz="6800">
                  <a:solidFill>
                    <a:schemeClr val="accent5"/>
                  </a:solidFill>
                </a:rPr>
                <a:t>  kıldığı diğer belgeler.</a:t>
              </a:r>
              <a:r>
                <a:rPr sz="6800">
                  <a:solidFill>
                    <a:schemeClr val="accent1">
                      <a:hueOff val="114395"/>
                      <a:lumOff val="-24975"/>
                    </a:schemeClr>
                  </a:solidFill>
                </a:rPr>
                <a:t> </a:t>
              </a:r>
            </a:p>
          </p:txBody>
        </p:sp>
        <p:pic>
          <p:nvPicPr>
            <p:cNvPr id="729" name="ISO 13485:2016 — 4.2. MADDE — Dokümantasyon Gereklilikleri… ISO 13485:2016 — 4.2. MADDE — Dokümantasyon Gereklilikleri 4.2.1 Genel KYS belgeleri (4.2.4’e bakınız) aşağıdakileri içermelidir: a) kalite politikası ve kalite hedeflerinin yer aldığı belgeler;" descr="ISO 13485:2016 — 4.2. MADDE — Dokümantasyon Gereklilikleri… ISO 13485:2016 — 4.2. MADDE — Dokümantasyon Gereklilikleri 4.2.1 Genel KYS belgeleri (4.2.4’e bakınız) aşağıdakileri içermelidir: a) kalite politikası ve kalite hedeflerinin yer aldığı belgeler; b) kalite el kitabı;  c) bu Uluslar Arası Standardın gerektirdiği prosedürlerin ve kayıtların belgeleri;  d) kuruluş tarafından süreçlerinin etkili planlanması, çalıştırılması ve kontrol altında tutulması için     gerekli görülen kayıtlar;  e) ilgili düzenleyici regülasyon gerekliliklerinin zorunlu   kıldığı diğer belgeler. "/>
            <p:cNvPicPr>
              <a:picLocks/>
            </p:cNvPicPr>
            <p:nvPr/>
          </p:nvPicPr>
          <p:blipFill>
            <a:blip r:embed="rId2"/>
            <a:stretch>
              <a:fillRect/>
            </a:stretch>
          </p:blipFill>
          <p:spPr>
            <a:xfrm>
              <a:off x="-1" y="0"/>
              <a:ext cx="24002254" cy="9118202"/>
            </a:xfrm>
            <a:prstGeom prst="rect">
              <a:avLst/>
            </a:prstGeom>
            <a:effectLst/>
          </p:spPr>
        </p:pic>
      </p:gr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5" name="ISO 13485:2016 — 4.2. MADDE — Dokümantasyon Gereklilikleri…"/>
          <p:cNvGrpSpPr/>
          <p:nvPr/>
        </p:nvGrpSpPr>
        <p:grpSpPr>
          <a:xfrm>
            <a:off x="210050" y="-27061"/>
            <a:ext cx="23963901" cy="13787033"/>
            <a:chOff x="-1" y="0"/>
            <a:chExt cx="23963900" cy="13787032"/>
          </a:xfrm>
        </p:grpSpPr>
        <p:sp>
          <p:nvSpPr>
            <p:cNvPr id="734" name="ISO 13485:2016 — 4.2. MADDE — Dokümantasyon Gereklilikleri…"/>
            <p:cNvSpPr txBox="1"/>
            <p:nvPr/>
          </p:nvSpPr>
          <p:spPr>
            <a:xfrm>
              <a:off x="508405" y="209147"/>
              <a:ext cx="23121256" cy="12813763"/>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4.2. MADDE — </a:t>
              </a:r>
              <a:r>
                <a:rPr dirty="0" err="1"/>
                <a:t>Dokümantasyon</a:t>
              </a:r>
              <a:r>
                <a:rPr dirty="0"/>
                <a:t> </a:t>
              </a:r>
              <a:r>
                <a:rPr dirty="0" err="1"/>
                <a:t>Gereklilikleri</a:t>
              </a:r>
              <a:r>
                <a:rPr dirty="0"/>
                <a:t> </a:t>
              </a:r>
            </a:p>
            <a:p>
              <a:pPr algn="l">
                <a:defRPr sz="4600" b="1">
                  <a:ln w="12700" cap="flat">
                    <a:solidFill>
                      <a:srgbClr val="000000"/>
                    </a:solidFill>
                    <a:prstDash val="solid"/>
                    <a:miter lim="400000"/>
                  </a:ln>
                  <a:solidFill>
                    <a:schemeClr val="accent6"/>
                  </a:solidFill>
                </a:defRPr>
              </a:pPr>
              <a:r>
                <a:rPr sz="5200" dirty="0">
                  <a:solidFill>
                    <a:schemeClr val="accent1">
                      <a:hueOff val="114395"/>
                      <a:lumOff val="-24975"/>
                    </a:schemeClr>
                  </a:solidFill>
                </a:rPr>
                <a:t>4.2.3 </a:t>
              </a:r>
              <a:r>
                <a:rPr sz="5200" dirty="0" err="1">
                  <a:solidFill>
                    <a:schemeClr val="accent1">
                      <a:hueOff val="114395"/>
                      <a:lumOff val="-24975"/>
                    </a:schemeClr>
                  </a:solidFill>
                </a:rPr>
                <a:t>Tıbbi</a:t>
              </a:r>
              <a:r>
                <a:rPr sz="5200" dirty="0">
                  <a:solidFill>
                    <a:schemeClr val="accent1">
                      <a:hueOff val="114395"/>
                      <a:lumOff val="-24975"/>
                    </a:schemeClr>
                  </a:solidFill>
                </a:rPr>
                <a:t> </a:t>
              </a:r>
              <a:r>
                <a:rPr sz="5200" dirty="0" err="1">
                  <a:solidFill>
                    <a:schemeClr val="accent1">
                      <a:hueOff val="114395"/>
                      <a:lumOff val="-24975"/>
                    </a:schemeClr>
                  </a:solidFill>
                </a:rPr>
                <a:t>Cihaz</a:t>
              </a:r>
              <a:r>
                <a:rPr sz="5200" dirty="0">
                  <a:solidFill>
                    <a:schemeClr val="accent1">
                      <a:hueOff val="114395"/>
                      <a:lumOff val="-24975"/>
                    </a:schemeClr>
                  </a:solidFill>
                </a:rPr>
                <a:t> </a:t>
              </a:r>
              <a:r>
                <a:rPr sz="5200" dirty="0" err="1">
                  <a:solidFill>
                    <a:schemeClr val="accent1">
                      <a:hueOff val="114395"/>
                      <a:lumOff val="-24975"/>
                    </a:schemeClr>
                  </a:solidFill>
                </a:rPr>
                <a:t>Dosyası</a:t>
              </a:r>
              <a:br>
                <a:rPr dirty="0"/>
              </a:br>
              <a:r>
                <a:rPr sz="4400" u="sng" dirty="0" err="1">
                  <a:solidFill>
                    <a:schemeClr val="accent1"/>
                  </a:solidFill>
                </a:rPr>
                <a:t>Kuruluş</a:t>
              </a:r>
              <a:r>
                <a:rPr sz="4400" u="sng" dirty="0">
                  <a:solidFill>
                    <a:schemeClr val="accent1"/>
                  </a:solidFill>
                </a:rPr>
                <a:t>, her </a:t>
              </a:r>
              <a:r>
                <a:rPr sz="4400" u="sng" dirty="0" err="1">
                  <a:solidFill>
                    <a:schemeClr val="accent1"/>
                  </a:solidFill>
                </a:rPr>
                <a:t>bir</a:t>
              </a:r>
              <a:r>
                <a:rPr sz="4400" u="sng" dirty="0">
                  <a:solidFill>
                    <a:schemeClr val="accent1"/>
                  </a:solidFill>
                </a:rPr>
                <a:t> </a:t>
              </a:r>
              <a:r>
                <a:rPr sz="4400" u="sng" dirty="0" err="1">
                  <a:solidFill>
                    <a:schemeClr val="accent1"/>
                  </a:solidFill>
                </a:rPr>
                <a:t>Tıbbi</a:t>
              </a:r>
              <a:r>
                <a:rPr sz="4400" u="sng" dirty="0">
                  <a:solidFill>
                    <a:schemeClr val="accent1"/>
                  </a:solidFill>
                </a:rPr>
                <a:t> </a:t>
              </a:r>
              <a:r>
                <a:rPr sz="4400" u="sng" dirty="0" err="1">
                  <a:solidFill>
                    <a:schemeClr val="accent1"/>
                  </a:solidFill>
                </a:rPr>
                <a:t>cihaz</a:t>
              </a:r>
              <a:r>
                <a:rPr sz="4400" u="sng" dirty="0">
                  <a:solidFill>
                    <a:schemeClr val="accent1"/>
                  </a:solidFill>
                </a:rPr>
                <a:t> tipi </a:t>
              </a:r>
              <a:r>
                <a:rPr sz="4400" u="sng" dirty="0" err="1">
                  <a:solidFill>
                    <a:schemeClr val="accent1"/>
                  </a:solidFill>
                </a:rPr>
                <a:t>ya</a:t>
              </a:r>
              <a:r>
                <a:rPr sz="4400" u="sng" dirty="0">
                  <a:solidFill>
                    <a:schemeClr val="accent1"/>
                  </a:solidFill>
                </a:rPr>
                <a:t> da </a:t>
              </a:r>
              <a:r>
                <a:rPr sz="4400" u="sng" dirty="0" err="1">
                  <a:solidFill>
                    <a:schemeClr val="accent1"/>
                  </a:solidFill>
                </a:rPr>
                <a:t>tıbbi</a:t>
              </a:r>
              <a:r>
                <a:rPr sz="4400" u="sng" dirty="0">
                  <a:solidFill>
                    <a:schemeClr val="accent1"/>
                  </a:solidFill>
                </a:rPr>
                <a:t> </a:t>
              </a:r>
              <a:r>
                <a:rPr sz="4400" u="sng" dirty="0" err="1">
                  <a:solidFill>
                    <a:schemeClr val="accent1"/>
                  </a:solidFill>
                </a:rPr>
                <a:t>cihaz</a:t>
              </a:r>
              <a:r>
                <a:rPr sz="4400" u="sng" dirty="0">
                  <a:solidFill>
                    <a:schemeClr val="accent1"/>
                  </a:solidFill>
                </a:rPr>
                <a:t> </a:t>
              </a:r>
              <a:r>
                <a:rPr sz="4400" u="sng" dirty="0" err="1">
                  <a:solidFill>
                    <a:schemeClr val="accent1"/>
                  </a:solidFill>
                </a:rPr>
                <a:t>ailesi</a:t>
              </a:r>
              <a:r>
                <a:rPr sz="4400" u="sng" dirty="0">
                  <a:solidFill>
                    <a:schemeClr val="accent1"/>
                  </a:solidFill>
                </a:rPr>
                <a:t> </a:t>
              </a:r>
              <a:r>
                <a:rPr sz="4400" u="sng" dirty="0" err="1">
                  <a:solidFill>
                    <a:schemeClr val="accent1"/>
                  </a:solidFill>
                </a:rPr>
                <a:t>için</a:t>
              </a:r>
              <a:r>
                <a:rPr sz="4400" u="sng" dirty="0">
                  <a:solidFill>
                    <a:schemeClr val="accent1"/>
                  </a:solidFill>
                </a:rPr>
                <a:t> </a:t>
              </a:r>
              <a:r>
                <a:rPr sz="4400" u="sng" dirty="0" err="1">
                  <a:solidFill>
                    <a:schemeClr val="accent1"/>
                  </a:solidFill>
                  <a:effectLst>
                    <a:outerShdw blurRad="12700" dist="63500" dir="18900000" rotWithShape="0">
                      <a:srgbClr val="000000"/>
                    </a:outerShdw>
                  </a:effectLst>
                </a:rPr>
                <a:t>bir</a:t>
              </a:r>
              <a:r>
                <a:rPr sz="4400" u="sng" dirty="0">
                  <a:solidFill>
                    <a:schemeClr val="accent1"/>
                  </a:solidFill>
                  <a:effectLst>
                    <a:outerShdw blurRad="12700" dist="63500" dir="18900000" rotWithShape="0">
                      <a:srgbClr val="000000"/>
                    </a:outerShdw>
                  </a:effectLst>
                </a:rPr>
                <a:t> </a:t>
              </a:r>
              <a:r>
                <a:rPr sz="4400" u="sng" dirty="0" err="1">
                  <a:solidFill>
                    <a:schemeClr val="accent1"/>
                  </a:solidFill>
                  <a:effectLst>
                    <a:outerShdw blurRad="12700" dist="63500" dir="18900000" rotWithShape="0">
                      <a:srgbClr val="000000"/>
                    </a:outerShdw>
                  </a:effectLst>
                </a:rPr>
                <a:t>ya</a:t>
              </a:r>
              <a:r>
                <a:rPr sz="4400" u="sng" dirty="0">
                  <a:solidFill>
                    <a:schemeClr val="accent1"/>
                  </a:solidFill>
                  <a:effectLst>
                    <a:outerShdw blurRad="12700" dist="63500" dir="18900000" rotWithShape="0">
                      <a:srgbClr val="000000"/>
                    </a:outerShdw>
                  </a:effectLst>
                </a:rPr>
                <a:t> da </a:t>
              </a:r>
              <a:r>
                <a:rPr sz="4400" u="sng" dirty="0" err="1">
                  <a:solidFill>
                    <a:schemeClr val="accent1"/>
                  </a:solidFill>
                  <a:effectLst>
                    <a:outerShdw blurRad="12700" dist="63500" dir="18900000" rotWithShape="0">
                      <a:srgbClr val="000000"/>
                    </a:outerShdw>
                  </a:effectLst>
                </a:rPr>
                <a:t>daha</a:t>
              </a:r>
              <a:r>
                <a:rPr sz="4400" u="sng" dirty="0">
                  <a:solidFill>
                    <a:schemeClr val="accent1"/>
                  </a:solidFill>
                  <a:effectLst>
                    <a:outerShdw blurRad="12700" dist="63500" dir="18900000" rotWithShape="0">
                      <a:srgbClr val="000000"/>
                    </a:outerShdw>
                  </a:effectLst>
                </a:rPr>
                <a:t> </a:t>
              </a:r>
              <a:r>
                <a:rPr sz="4400" u="sng" dirty="0" err="1">
                  <a:solidFill>
                    <a:schemeClr val="accent1"/>
                  </a:solidFill>
                  <a:effectLst>
                    <a:outerShdw blurRad="12700" dist="63500" dir="18900000" rotWithShape="0">
                      <a:srgbClr val="000000"/>
                    </a:outerShdw>
                  </a:effectLst>
                </a:rPr>
                <a:t>fazla</a:t>
              </a:r>
              <a:r>
                <a:rPr sz="4400" u="sng" dirty="0">
                  <a:solidFill>
                    <a:schemeClr val="accent1"/>
                  </a:solidFill>
                  <a:effectLst>
                    <a:outerShdw blurRad="12700" dist="63500" dir="18900000" rotWithShape="0">
                      <a:srgbClr val="000000"/>
                    </a:outerShdw>
                  </a:effectLst>
                </a:rPr>
                <a:t> </a:t>
              </a:r>
              <a:r>
                <a:rPr sz="4400" u="sng" dirty="0" err="1">
                  <a:solidFill>
                    <a:schemeClr val="accent1"/>
                  </a:solidFill>
                  <a:effectLst>
                    <a:outerShdw blurRad="12700" dist="63500" dir="18900000" rotWithShape="0">
                      <a:srgbClr val="000000"/>
                    </a:outerShdw>
                  </a:effectLst>
                </a:rPr>
                <a:t>dosya</a:t>
              </a:r>
              <a:r>
                <a:rPr sz="4400" u="sng" dirty="0">
                  <a:solidFill>
                    <a:schemeClr val="accent1"/>
                  </a:solidFill>
                  <a:effectLst>
                    <a:outerShdw blurRad="12700" dist="63500" dir="18900000" rotWithShape="0">
                      <a:srgbClr val="000000"/>
                    </a:outerShdw>
                  </a:effectLst>
                </a:rPr>
                <a:t> </a:t>
              </a:r>
              <a:endParaRPr lang="en-US" sz="4400" u="sng" dirty="0">
                <a:solidFill>
                  <a:schemeClr val="accent1"/>
                </a:solidFill>
                <a:effectLst>
                  <a:outerShdw blurRad="12700" dist="63500" dir="18900000" rotWithShape="0">
                    <a:srgbClr val="000000"/>
                  </a:outerShdw>
                </a:effectLst>
              </a:endParaRPr>
            </a:p>
            <a:p>
              <a:pPr algn="l">
                <a:defRPr sz="4600" b="1">
                  <a:ln w="12700" cap="flat">
                    <a:solidFill>
                      <a:srgbClr val="000000"/>
                    </a:solidFill>
                    <a:prstDash val="solid"/>
                    <a:miter lim="400000"/>
                  </a:ln>
                  <a:solidFill>
                    <a:schemeClr val="accent6"/>
                  </a:solidFill>
                </a:defRPr>
              </a:pPr>
              <a:r>
                <a:rPr sz="4400" u="sng" dirty="0" err="1">
                  <a:solidFill>
                    <a:schemeClr val="accent1"/>
                  </a:solidFill>
                  <a:effectLst>
                    <a:outerShdw blurRad="12700" dist="63500" dir="18900000" rotWithShape="0">
                      <a:srgbClr val="000000"/>
                    </a:outerShdw>
                  </a:effectLst>
                </a:rPr>
                <a:t>hazırlamalı</a:t>
              </a:r>
              <a:r>
                <a:rPr sz="4400" u="sng" dirty="0">
                  <a:solidFill>
                    <a:schemeClr val="accent1"/>
                  </a:solidFill>
                  <a:effectLst>
                    <a:outerShdw blurRad="12700" dist="63500" dir="18900000" rotWithShape="0">
                      <a:srgbClr val="000000"/>
                    </a:outerShdw>
                  </a:effectLst>
                </a:rPr>
                <a:t> ve </a:t>
              </a:r>
              <a:r>
                <a:rPr sz="4400" u="sng" dirty="0" err="1">
                  <a:solidFill>
                    <a:schemeClr val="accent1"/>
                  </a:solidFill>
                  <a:effectLst>
                    <a:outerShdw blurRad="12700" dist="63500" dir="18900000" rotWithShape="0">
                      <a:srgbClr val="000000"/>
                    </a:outerShdw>
                  </a:effectLst>
                </a:rPr>
                <a:t>sürekli</a:t>
              </a:r>
              <a:r>
                <a:rPr sz="4400" u="sng" dirty="0">
                  <a:solidFill>
                    <a:schemeClr val="accent1"/>
                  </a:solidFill>
                  <a:effectLst>
                    <a:outerShdw blurRad="12700" dist="63500" dir="18900000" rotWithShape="0">
                      <a:srgbClr val="000000"/>
                    </a:outerShdw>
                  </a:effectLst>
                </a:rPr>
                <a:t> </a:t>
              </a:r>
              <a:r>
                <a:rPr sz="4400" u="sng" dirty="0" err="1">
                  <a:solidFill>
                    <a:schemeClr val="accent1"/>
                  </a:solidFill>
                  <a:effectLst>
                    <a:outerShdw blurRad="12700" dist="63500" dir="18900000" rotWithShape="0">
                      <a:srgbClr val="000000"/>
                    </a:outerShdw>
                  </a:effectLst>
                </a:rPr>
                <a:t>olarak</a:t>
              </a:r>
              <a:r>
                <a:rPr sz="4400" u="sng" dirty="0">
                  <a:solidFill>
                    <a:schemeClr val="accent1"/>
                  </a:solidFill>
                  <a:effectLst>
                    <a:outerShdw blurRad="12700" dist="63500" dir="18900000" rotWithShape="0">
                      <a:srgbClr val="000000"/>
                    </a:outerShdw>
                  </a:effectLst>
                </a:rPr>
                <a:t> </a:t>
              </a:r>
              <a:r>
                <a:rPr sz="4400" u="sng" dirty="0" err="1">
                  <a:solidFill>
                    <a:schemeClr val="accent1"/>
                  </a:solidFill>
                  <a:effectLst>
                    <a:outerShdw blurRad="12700" dist="63500" dir="18900000" rotWithShape="0">
                      <a:srgbClr val="000000"/>
                    </a:outerShdw>
                  </a:effectLst>
                </a:rPr>
                <a:t>güncelliğini</a:t>
              </a:r>
              <a:r>
                <a:rPr sz="4400" u="sng" dirty="0">
                  <a:solidFill>
                    <a:schemeClr val="accent1"/>
                  </a:solidFill>
                  <a:effectLst>
                    <a:outerShdw blurRad="12700" dist="63500" dir="18900000" rotWithShape="0">
                      <a:srgbClr val="000000"/>
                    </a:outerShdw>
                  </a:effectLst>
                </a:rPr>
                <a:t> </a:t>
              </a:r>
              <a:r>
                <a:rPr sz="4400" u="sng" dirty="0" err="1">
                  <a:solidFill>
                    <a:schemeClr val="accent1"/>
                  </a:solidFill>
                  <a:effectLst>
                    <a:outerShdw blurRad="12700" dist="63500" dir="18900000" rotWithShape="0">
                      <a:srgbClr val="000000"/>
                    </a:outerShdw>
                  </a:effectLst>
                </a:rPr>
                <a:t>sağlamalıdır</a:t>
              </a:r>
              <a:r>
                <a:rPr sz="4400" u="sng" dirty="0">
                  <a:solidFill>
                    <a:schemeClr val="accent1"/>
                  </a:solidFill>
                  <a:effectLst>
                    <a:outerShdw blurRad="12700" dist="63500" dir="18900000" rotWithShape="0">
                      <a:srgbClr val="000000"/>
                    </a:outerShdw>
                  </a:effectLst>
                </a:rPr>
                <a:t>. </a:t>
              </a:r>
            </a:p>
            <a:p>
              <a:pPr algn="l">
                <a:defRPr sz="4500" b="1">
                  <a:ln w="12700" cap="flat">
                    <a:solidFill>
                      <a:srgbClr val="000000"/>
                    </a:solidFill>
                    <a:prstDash val="solid"/>
                    <a:miter lim="400000"/>
                  </a:ln>
                  <a:solidFill>
                    <a:schemeClr val="accent6"/>
                  </a:solidFill>
                </a:defRPr>
              </a:pPr>
              <a:endParaRPr sz="4400" u="sng" dirty="0">
                <a:solidFill>
                  <a:schemeClr val="accent1"/>
                </a:solidFill>
                <a:effectLst>
                  <a:outerShdw blurRad="12700" dist="63500" dir="18900000" rotWithShape="0">
                    <a:srgbClr val="000000"/>
                  </a:outerShdw>
                </a:effectLst>
              </a:endParaRPr>
            </a:p>
            <a:p>
              <a:pPr algn="l">
                <a:defRPr sz="4500" b="1">
                  <a:ln w="12700" cap="flat">
                    <a:solidFill>
                      <a:srgbClr val="000000"/>
                    </a:solidFill>
                    <a:prstDash val="solid"/>
                    <a:miter lim="400000"/>
                  </a:ln>
                  <a:solidFill>
                    <a:schemeClr val="accent6"/>
                  </a:solidFill>
                </a:defRPr>
              </a:pPr>
              <a:r>
                <a:rPr u="sng" dirty="0">
                  <a:solidFill>
                    <a:schemeClr val="accent1"/>
                  </a:solidFill>
                  <a:effectLst>
                    <a:outerShdw blurRad="12700" dist="63500" dir="18900000" rotWithShape="0">
                      <a:srgbClr val="000000"/>
                    </a:outerShdw>
                  </a:effectLst>
                </a:rPr>
                <a:t>Bu </a:t>
              </a:r>
              <a:r>
                <a:rPr u="sng" dirty="0" err="1">
                  <a:solidFill>
                    <a:schemeClr val="accent1"/>
                  </a:solidFill>
                  <a:effectLst>
                    <a:outerShdw blurRad="12700" dist="63500" dir="18900000" rotWithShape="0">
                      <a:srgbClr val="000000"/>
                    </a:outerShdw>
                  </a:effectLst>
                </a:rPr>
                <a:t>dosyalar</a:t>
              </a:r>
              <a:r>
                <a:rPr u="sng" dirty="0">
                  <a:solidFill>
                    <a:schemeClr val="accent1"/>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bu</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Uluslar</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Arası</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Standardın</a:t>
              </a:r>
              <a:r>
                <a:rPr u="sng" dirty="0">
                  <a:solidFill>
                    <a:schemeClr val="accent5"/>
                  </a:solidFill>
                  <a:effectLst>
                    <a:outerShdw blurRad="12700" dist="63500" dir="18900000" rotWithShape="0">
                      <a:srgbClr val="000000"/>
                    </a:outerShdw>
                  </a:effectLst>
                </a:rPr>
                <a:t> ve </a:t>
              </a:r>
              <a:r>
                <a:rPr u="sng" dirty="0" err="1">
                  <a:solidFill>
                    <a:schemeClr val="accent5"/>
                  </a:solidFill>
                  <a:effectLst>
                    <a:outerShdw blurRad="12700" dist="63500" dir="18900000" rotWithShape="0">
                      <a:srgbClr val="000000"/>
                    </a:outerShdw>
                  </a:effectLst>
                </a:rPr>
                <a:t>kapsamdaki</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düzenleyici</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regülasyonların</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gerekliliklerine</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uyumluluğu</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yansıtan</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belgeleri</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içermelidir</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ya</a:t>
              </a:r>
              <a:r>
                <a:rPr u="sng" dirty="0">
                  <a:solidFill>
                    <a:schemeClr val="accent5"/>
                  </a:solidFill>
                  <a:effectLst>
                    <a:outerShdw blurRad="12700" dist="63500" dir="18900000" rotWithShape="0">
                      <a:srgbClr val="000000"/>
                    </a:outerShdw>
                  </a:effectLst>
                </a:rPr>
                <a:t> da </a:t>
              </a:r>
              <a:r>
                <a:rPr u="sng" dirty="0" err="1">
                  <a:solidFill>
                    <a:schemeClr val="accent5"/>
                  </a:solidFill>
                  <a:effectLst>
                    <a:outerShdw blurRad="12700" dist="63500" dir="18900000" rotWithShape="0">
                      <a:srgbClr val="000000"/>
                    </a:outerShdw>
                  </a:effectLst>
                </a:rPr>
                <a:t>atıfta</a:t>
              </a:r>
              <a:r>
                <a:rPr u="sng" dirty="0">
                  <a:solidFill>
                    <a:schemeClr val="accent5"/>
                  </a:solidFill>
                  <a:effectLst>
                    <a:outerShdw blurRad="12700" dist="63500" dir="18900000" rotWithShape="0">
                      <a:srgbClr val="000000"/>
                    </a:outerShdw>
                  </a:effectLst>
                </a:rPr>
                <a:t> </a:t>
              </a:r>
              <a:r>
                <a:rPr u="sng" dirty="0" err="1">
                  <a:solidFill>
                    <a:schemeClr val="accent5"/>
                  </a:solidFill>
                  <a:effectLst>
                    <a:outerShdw blurRad="12700" dist="63500" dir="18900000" rotWithShape="0">
                      <a:srgbClr val="000000"/>
                    </a:outerShdw>
                  </a:effectLst>
                </a:rPr>
                <a:t>bulunmalıdır</a:t>
              </a:r>
              <a:r>
                <a:rPr u="sng" dirty="0">
                  <a:solidFill>
                    <a:schemeClr val="accent5"/>
                  </a:solidFill>
                  <a:effectLst>
                    <a:outerShdw blurRad="12700" dist="63500" dir="18900000" rotWithShape="0">
                      <a:srgbClr val="000000"/>
                    </a:outerShdw>
                  </a:effectLst>
                </a:rPr>
                <a:t>.</a:t>
              </a:r>
            </a:p>
            <a:p>
              <a:pPr algn="l">
                <a:defRPr sz="4800" b="1">
                  <a:ln w="12700" cap="flat">
                    <a:solidFill>
                      <a:srgbClr val="000000"/>
                    </a:solidFill>
                    <a:prstDash val="solid"/>
                    <a:miter lim="400000"/>
                  </a:ln>
                  <a:solidFill>
                    <a:schemeClr val="accent6"/>
                  </a:solidFill>
                </a:defRPr>
              </a:pPr>
              <a:endParaRPr u="sng" dirty="0">
                <a:solidFill>
                  <a:schemeClr val="accent5"/>
                </a:solidFill>
                <a:effectLst>
                  <a:outerShdw blurRad="12700" dist="63500" dir="18900000" rotWithShape="0">
                    <a:srgbClr val="000000"/>
                  </a:outerShdw>
                </a:effectLst>
              </a:endParaRPr>
            </a:p>
            <a:p>
              <a:pPr algn="l">
                <a:defRPr sz="4800" b="1">
                  <a:ln w="12700" cap="flat">
                    <a:solidFill>
                      <a:srgbClr val="000000"/>
                    </a:solidFill>
                    <a:prstDash val="solid"/>
                    <a:miter lim="400000"/>
                  </a:ln>
                  <a:solidFill>
                    <a:schemeClr val="accent6"/>
                  </a:solidFill>
                </a:defRPr>
              </a:pPr>
              <a:r>
                <a:rPr dirty="0" err="1">
                  <a:solidFill>
                    <a:schemeClr val="accent1">
                      <a:lumOff val="-13575"/>
                    </a:schemeClr>
                  </a:solidFill>
                </a:rPr>
                <a:t>Dosyaların</a:t>
              </a:r>
              <a:r>
                <a:rPr dirty="0">
                  <a:solidFill>
                    <a:schemeClr val="accent1">
                      <a:lumOff val="-13575"/>
                    </a:schemeClr>
                  </a:solidFill>
                </a:rPr>
                <a:t> </a:t>
              </a:r>
              <a:r>
                <a:rPr dirty="0" err="1">
                  <a:solidFill>
                    <a:schemeClr val="accent1">
                      <a:lumOff val="-13575"/>
                    </a:schemeClr>
                  </a:solidFill>
                </a:rPr>
                <a:t>içeriği</a:t>
              </a:r>
              <a:r>
                <a:rPr dirty="0">
                  <a:solidFill>
                    <a:schemeClr val="accent1">
                      <a:lumOff val="-13575"/>
                    </a:schemeClr>
                  </a:solidFill>
                </a:rPr>
                <a:t>,  </a:t>
              </a:r>
              <a:r>
                <a:rPr dirty="0" err="1">
                  <a:solidFill>
                    <a:schemeClr val="accent1">
                      <a:lumOff val="-13575"/>
                    </a:schemeClr>
                  </a:solidFill>
                </a:rPr>
                <a:t>bunlarla</a:t>
              </a:r>
              <a:r>
                <a:rPr dirty="0">
                  <a:solidFill>
                    <a:schemeClr val="accent1">
                      <a:lumOff val="-13575"/>
                    </a:schemeClr>
                  </a:solidFill>
                </a:rPr>
                <a:t> </a:t>
              </a:r>
              <a:r>
                <a:rPr dirty="0" err="1">
                  <a:solidFill>
                    <a:schemeClr val="accent1">
                      <a:lumOff val="-13575"/>
                    </a:schemeClr>
                  </a:solidFill>
                </a:rPr>
                <a:t>sınırlı</a:t>
              </a:r>
              <a:r>
                <a:rPr dirty="0">
                  <a:solidFill>
                    <a:schemeClr val="accent1">
                      <a:lumOff val="-13575"/>
                    </a:schemeClr>
                  </a:solidFill>
                </a:rPr>
                <a:t> </a:t>
              </a:r>
              <a:r>
                <a:rPr dirty="0" err="1">
                  <a:solidFill>
                    <a:schemeClr val="accent1">
                      <a:lumOff val="-13575"/>
                    </a:schemeClr>
                  </a:solidFill>
                </a:rPr>
                <a:t>kalmamak</a:t>
              </a:r>
              <a:r>
                <a:rPr dirty="0">
                  <a:solidFill>
                    <a:schemeClr val="accent1">
                      <a:lumOff val="-13575"/>
                    </a:schemeClr>
                  </a:solidFill>
                </a:rPr>
                <a:t> </a:t>
              </a:r>
              <a:r>
                <a:rPr dirty="0" err="1">
                  <a:solidFill>
                    <a:schemeClr val="accent1">
                      <a:lumOff val="-13575"/>
                    </a:schemeClr>
                  </a:solidFill>
                </a:rPr>
                <a:t>üzere</a:t>
              </a:r>
              <a:r>
                <a:rPr dirty="0">
                  <a:solidFill>
                    <a:schemeClr val="accent1">
                      <a:lumOff val="-13575"/>
                    </a:schemeClr>
                  </a:solidFill>
                </a:rPr>
                <a:t>, </a:t>
              </a:r>
              <a:r>
                <a:rPr dirty="0" err="1">
                  <a:solidFill>
                    <a:schemeClr val="accent1">
                      <a:lumOff val="-13575"/>
                    </a:schemeClr>
                  </a:solidFill>
                </a:rPr>
                <a:t>aşağıdakileri</a:t>
              </a:r>
              <a:r>
                <a:rPr dirty="0">
                  <a:solidFill>
                    <a:schemeClr val="accent1">
                      <a:lumOff val="-13575"/>
                    </a:schemeClr>
                  </a:solidFill>
                </a:rPr>
                <a:t> </a:t>
              </a:r>
              <a:r>
                <a:rPr dirty="0" err="1">
                  <a:solidFill>
                    <a:schemeClr val="accent1">
                      <a:lumOff val="-13575"/>
                    </a:schemeClr>
                  </a:solidFill>
                </a:rPr>
                <a:t>içermelidir</a:t>
              </a:r>
              <a:r>
                <a:rPr dirty="0">
                  <a:solidFill>
                    <a:schemeClr val="accent1">
                      <a:lumOff val="-13575"/>
                    </a:schemeClr>
                  </a:solidFill>
                </a:rPr>
                <a:t>:</a:t>
              </a:r>
              <a:r>
                <a:rPr dirty="0"/>
                <a:t> </a:t>
              </a:r>
            </a:p>
            <a:p>
              <a:pPr lvl="2" algn="l">
                <a:defRPr sz="4400" b="1">
                  <a:ln w="12700" cap="flat">
                    <a:solidFill>
                      <a:srgbClr val="000000"/>
                    </a:solidFill>
                    <a:prstDash val="solid"/>
                    <a:miter lim="400000"/>
                  </a:ln>
                  <a:solidFill>
                    <a:schemeClr val="accent1"/>
                  </a:solidFill>
                </a:defRPr>
              </a:pPr>
              <a:r>
                <a:rPr sz="4800" dirty="0">
                  <a:effectLst>
                    <a:outerShdw blurRad="12700" dist="63500" dir="18900000" rotWithShape="0">
                      <a:srgbClr val="000000"/>
                    </a:outerShdw>
                  </a:effectLst>
                </a:rPr>
                <a:t>a) </a:t>
              </a:r>
              <a:r>
                <a:rPr sz="4800" dirty="0" err="1">
                  <a:effectLst>
                    <a:outerShdw blurRad="12700" dist="63500" dir="18900000" rotWithShape="0">
                      <a:srgbClr val="000000"/>
                    </a:outerShdw>
                  </a:effectLst>
                </a:rPr>
                <a:t>tıbbi</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cihazın</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genel</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tanımı</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kullanım</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amacı</a:t>
              </a:r>
              <a:r>
                <a:rPr sz="4800" dirty="0">
                  <a:effectLst>
                    <a:outerShdw blurRad="12700" dist="63500" dir="18900000" rotWithShape="0">
                      <a:srgbClr val="000000"/>
                    </a:outerShdw>
                  </a:effectLst>
                </a:rPr>
                <a:t> ve </a:t>
              </a:r>
              <a:r>
                <a:rPr sz="4800" dirty="0" err="1">
                  <a:effectLst>
                    <a:outerShdw blurRad="12700" dist="63500" dir="18900000" rotWithShape="0">
                      <a:srgbClr val="000000"/>
                    </a:outerShdw>
                  </a:effectLst>
                </a:rPr>
                <a:t>kullanma</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kılavuzunu</a:t>
              </a:r>
              <a:r>
                <a:rPr sz="4800" dirty="0">
                  <a:effectLst>
                    <a:outerShdw blurRad="12700" dist="63500" dir="18900000" rotWithShape="0">
                      <a:srgbClr val="000000"/>
                    </a:outerShdw>
                  </a:effectLst>
                </a:rPr>
                <a:t> da </a:t>
              </a:r>
            </a:p>
            <a:p>
              <a:pPr lvl="2" algn="l">
                <a:defRPr sz="4400" b="1">
                  <a:ln w="12700" cap="flat">
                    <a:solidFill>
                      <a:srgbClr val="000000"/>
                    </a:solidFill>
                    <a:prstDash val="solid"/>
                    <a:miter lim="400000"/>
                  </a:ln>
                  <a:solidFill>
                    <a:schemeClr val="accent1"/>
                  </a:solidFill>
                </a:defRPr>
              </a:pP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kapsayan</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etiket</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bilgileri</a:t>
              </a:r>
              <a:r>
                <a:rPr sz="4800" dirty="0">
                  <a:effectLst>
                    <a:outerShdw blurRad="12700" dist="63500" dir="18900000" rotWithShape="0">
                      <a:srgbClr val="000000"/>
                    </a:outerShdw>
                  </a:effectLst>
                </a:rPr>
                <a:t>; </a:t>
              </a:r>
              <a:br>
                <a:rPr sz="4800" dirty="0">
                  <a:effectLst>
                    <a:outerShdw blurRad="12700" dist="63500" dir="18900000" rotWithShape="0">
                      <a:srgbClr val="000000"/>
                    </a:outerShdw>
                  </a:effectLst>
                </a:rPr>
              </a:br>
              <a:r>
                <a:rPr sz="4800" dirty="0">
                  <a:effectLst>
                    <a:outerShdw blurRad="12700" dist="63500" dir="18900000" rotWithShape="0">
                      <a:srgbClr val="000000"/>
                    </a:outerShdw>
                  </a:effectLst>
                </a:rPr>
                <a:t>b) </a:t>
              </a:r>
              <a:r>
                <a:rPr sz="4800" dirty="0" err="1">
                  <a:effectLst>
                    <a:outerShdw blurRad="12700" dist="63500" dir="18900000" rotWithShape="0">
                      <a:srgbClr val="000000"/>
                    </a:outerShdw>
                  </a:effectLst>
                </a:rPr>
                <a:t>cihazın</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spesifikasyonları</a:t>
              </a:r>
              <a:r>
                <a:rPr sz="4800" dirty="0">
                  <a:effectLst>
                    <a:outerShdw blurRad="12700" dist="63500" dir="18900000" rotWithShape="0">
                      <a:srgbClr val="000000"/>
                    </a:outerShdw>
                  </a:effectLst>
                </a:rPr>
                <a:t>; </a:t>
              </a:r>
              <a:br>
                <a:rPr sz="4800" dirty="0">
                  <a:effectLst>
                    <a:outerShdw blurRad="12700" dist="63500" dir="18900000" rotWithShape="0">
                      <a:srgbClr val="000000"/>
                    </a:outerShdw>
                  </a:effectLst>
                </a:rPr>
              </a:br>
              <a:r>
                <a:rPr sz="4800" dirty="0">
                  <a:effectLst>
                    <a:outerShdw blurRad="12700" dist="63500" dir="18900000" rotWithShape="0">
                      <a:srgbClr val="000000"/>
                    </a:outerShdw>
                  </a:effectLst>
                </a:rPr>
                <a:t>c) </a:t>
              </a:r>
              <a:r>
                <a:rPr sz="4800" dirty="0" err="1">
                  <a:effectLst>
                    <a:outerShdw blurRad="12700" dist="63500" dir="18900000" rotWithShape="0">
                      <a:srgbClr val="000000"/>
                    </a:outerShdw>
                  </a:effectLst>
                </a:rPr>
                <a:t>üretim</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paketleme</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depolama</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taşıma</a:t>
              </a:r>
              <a:r>
                <a:rPr sz="4800" dirty="0">
                  <a:effectLst>
                    <a:outerShdw blurRad="12700" dist="63500" dir="18900000" rotWithShape="0">
                      <a:srgbClr val="000000"/>
                    </a:outerShdw>
                  </a:effectLst>
                </a:rPr>
                <a:t> ve </a:t>
              </a:r>
              <a:r>
                <a:rPr sz="4800" dirty="0" err="1">
                  <a:effectLst>
                    <a:outerShdw blurRad="12700" dist="63500" dir="18900000" rotWithShape="0">
                      <a:srgbClr val="000000"/>
                    </a:outerShdw>
                  </a:effectLst>
                </a:rPr>
                <a:t>dağıtım</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spesifikasyonları</a:t>
              </a:r>
              <a:r>
                <a:rPr sz="4800" dirty="0">
                  <a:effectLst>
                    <a:outerShdw blurRad="12700" dist="63500" dir="18900000" rotWithShape="0">
                      <a:srgbClr val="000000"/>
                    </a:outerShdw>
                  </a:effectLst>
                </a:rPr>
                <a:t> </a:t>
              </a:r>
              <a:r>
                <a:rPr sz="4800" dirty="0" err="1">
                  <a:effectLst>
                    <a:outerShdw blurRad="12700" dist="63500" dir="18900000" rotWithShape="0">
                      <a:srgbClr val="000000"/>
                    </a:outerShdw>
                  </a:effectLst>
                </a:rPr>
                <a:t>ya</a:t>
              </a:r>
              <a:r>
                <a:rPr sz="4800" dirty="0">
                  <a:effectLst>
                    <a:outerShdw blurRad="12700" dist="63500" dir="18900000" rotWithShape="0">
                      <a:srgbClr val="000000"/>
                    </a:outerShdw>
                  </a:effectLst>
                </a:rPr>
                <a:t> da   </a:t>
              </a:r>
            </a:p>
            <a:p>
              <a:pPr lvl="2" algn="l">
                <a:defRPr sz="4400" b="1">
                  <a:ln w="12700" cap="flat">
                    <a:solidFill>
                      <a:srgbClr val="000000"/>
                    </a:solidFill>
                    <a:prstDash val="solid"/>
                    <a:miter lim="400000"/>
                  </a:ln>
                  <a:solidFill>
                    <a:schemeClr val="accent6"/>
                  </a:solidFill>
                </a:defRPr>
              </a:pP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yöntemleri</a:t>
              </a:r>
              <a:r>
                <a:rPr sz="4800" dirty="0">
                  <a:solidFill>
                    <a:schemeClr val="accent1"/>
                  </a:solidFill>
                  <a:effectLst>
                    <a:outerShdw blurRad="12700" dist="63500" dir="18900000" rotWithShape="0">
                      <a:srgbClr val="000000"/>
                    </a:outerShdw>
                  </a:effectLst>
                </a:rPr>
                <a:t>; </a:t>
              </a:r>
              <a:br>
                <a:rPr sz="4800" dirty="0">
                  <a:solidFill>
                    <a:schemeClr val="accent1"/>
                  </a:solidFill>
                  <a:effectLst>
                    <a:outerShdw blurRad="12700" dist="63500" dir="18900000" rotWithShape="0">
                      <a:srgbClr val="000000"/>
                    </a:outerShdw>
                  </a:effectLst>
                </a:rPr>
              </a:br>
              <a:r>
                <a:rPr sz="4800" dirty="0">
                  <a:solidFill>
                    <a:schemeClr val="accent1"/>
                  </a:solidFill>
                  <a:effectLst>
                    <a:outerShdw blurRad="12700" dist="63500" dir="18900000" rotWithShape="0">
                      <a:srgbClr val="000000"/>
                    </a:outerShdw>
                  </a:effectLst>
                </a:rPr>
                <a:t>d) </a:t>
              </a:r>
              <a:r>
                <a:rPr sz="4800" dirty="0" err="1">
                  <a:solidFill>
                    <a:schemeClr val="accent1"/>
                  </a:solidFill>
                  <a:effectLst>
                    <a:outerShdw blurRad="12700" dist="63500" dir="18900000" rotWithShape="0">
                      <a:srgbClr val="000000"/>
                    </a:outerShdw>
                  </a:effectLst>
                </a:rPr>
                <a:t>ölçme</a:t>
              </a:r>
              <a:r>
                <a:rPr sz="4800" dirty="0">
                  <a:solidFill>
                    <a:schemeClr val="accent1"/>
                  </a:solidFill>
                  <a:effectLst>
                    <a:outerShdw blurRad="12700" dist="63500" dir="18900000" rotWithShape="0">
                      <a:srgbClr val="000000"/>
                    </a:outerShdw>
                  </a:effectLst>
                </a:rPr>
                <a:t> ve </a:t>
              </a:r>
              <a:r>
                <a:rPr sz="4800" dirty="0" err="1">
                  <a:solidFill>
                    <a:schemeClr val="accent1"/>
                  </a:solidFill>
                  <a:effectLst>
                    <a:outerShdw blurRad="12700" dist="63500" dir="18900000" rotWithShape="0">
                      <a:srgbClr val="000000"/>
                    </a:outerShdw>
                  </a:effectLst>
                </a:rPr>
                <a:t>izleme</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prosedürleri</a:t>
              </a:r>
              <a:r>
                <a:rPr sz="4800" dirty="0">
                  <a:solidFill>
                    <a:schemeClr val="accent1"/>
                  </a:solidFill>
                  <a:effectLst>
                    <a:outerShdw blurRad="12700" dist="63500" dir="18900000" rotWithShape="0">
                      <a:srgbClr val="000000"/>
                    </a:outerShdw>
                  </a:effectLst>
                </a:rPr>
                <a:t>; </a:t>
              </a:r>
              <a:br>
                <a:rPr sz="4800" dirty="0">
                  <a:solidFill>
                    <a:schemeClr val="accent1"/>
                  </a:solidFill>
                  <a:effectLst>
                    <a:outerShdw blurRad="12700" dist="63500" dir="18900000" rotWithShape="0">
                      <a:srgbClr val="000000"/>
                    </a:outerShdw>
                  </a:effectLst>
                </a:rPr>
              </a:br>
              <a:r>
                <a:rPr sz="4800" dirty="0">
                  <a:solidFill>
                    <a:schemeClr val="accent1"/>
                  </a:solidFill>
                  <a:effectLst>
                    <a:outerShdw blurRad="12700" dist="63500" dir="18900000" rotWithShape="0">
                      <a:srgbClr val="000000"/>
                    </a:outerShdw>
                  </a:effectLst>
                </a:rPr>
                <a:t>e) </a:t>
              </a:r>
              <a:r>
                <a:rPr sz="4800" dirty="0" err="1">
                  <a:solidFill>
                    <a:schemeClr val="accent1"/>
                  </a:solidFill>
                  <a:effectLst>
                    <a:outerShdw blurRad="12700" dist="63500" dir="18900000" rotWithShape="0">
                      <a:srgbClr val="000000"/>
                    </a:outerShdw>
                  </a:effectLst>
                </a:rPr>
                <a:t>eğer</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gerekiyorsa</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kurulum</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için</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öneriler</a:t>
              </a:r>
              <a:r>
                <a:rPr sz="4800" dirty="0">
                  <a:solidFill>
                    <a:schemeClr val="accent1"/>
                  </a:solidFill>
                  <a:effectLst>
                    <a:outerShdw blurRad="12700" dist="63500" dir="18900000" rotWithShape="0">
                      <a:srgbClr val="000000"/>
                    </a:outerShdw>
                  </a:effectLst>
                </a:rPr>
                <a:t>; </a:t>
              </a:r>
              <a:br>
                <a:rPr sz="4800" dirty="0">
                  <a:solidFill>
                    <a:schemeClr val="accent1"/>
                  </a:solidFill>
                  <a:effectLst>
                    <a:outerShdw blurRad="12700" dist="63500" dir="18900000" rotWithShape="0">
                      <a:srgbClr val="000000"/>
                    </a:outerShdw>
                  </a:effectLst>
                </a:rPr>
              </a:br>
              <a:r>
                <a:rPr sz="4800" dirty="0">
                  <a:solidFill>
                    <a:schemeClr val="accent1"/>
                  </a:solidFill>
                  <a:effectLst>
                    <a:outerShdw blurRad="12700" dist="63500" dir="18900000" rotWithShape="0">
                      <a:srgbClr val="000000"/>
                    </a:outerShdw>
                  </a:effectLst>
                </a:rPr>
                <a:t>f)  </a:t>
              </a:r>
              <a:r>
                <a:rPr sz="4800" dirty="0" err="1">
                  <a:solidFill>
                    <a:schemeClr val="accent1"/>
                  </a:solidFill>
                  <a:effectLst>
                    <a:outerShdw blurRad="12700" dist="63500" dir="18900000" rotWithShape="0">
                      <a:srgbClr val="000000"/>
                    </a:outerShdw>
                  </a:effectLst>
                </a:rPr>
                <a:t>eğer</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gerekiyorsa</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servis</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için</a:t>
              </a:r>
              <a:r>
                <a:rPr sz="4800" dirty="0">
                  <a:solidFill>
                    <a:schemeClr val="accent1"/>
                  </a:solidFill>
                  <a:effectLst>
                    <a:outerShdw blurRad="12700" dist="63500" dir="18900000" rotWithShape="0">
                      <a:srgbClr val="000000"/>
                    </a:outerShdw>
                  </a:effectLst>
                </a:rPr>
                <a:t> </a:t>
              </a:r>
              <a:r>
                <a:rPr sz="4800" dirty="0" err="1">
                  <a:solidFill>
                    <a:schemeClr val="accent1"/>
                  </a:solidFill>
                  <a:effectLst>
                    <a:outerShdw blurRad="12700" dist="63500" dir="18900000" rotWithShape="0">
                      <a:srgbClr val="000000"/>
                    </a:outerShdw>
                  </a:effectLst>
                </a:rPr>
                <a:t>öneriler</a:t>
              </a:r>
              <a:r>
                <a:rPr sz="4800" dirty="0">
                  <a:solidFill>
                    <a:schemeClr val="accent1"/>
                  </a:solidFill>
                  <a:effectLst>
                    <a:outerShdw blurRad="12700" dist="63500" dir="18900000" rotWithShape="0">
                      <a:srgbClr val="000000"/>
                    </a:outerShdw>
                  </a:effectLst>
                </a:rPr>
                <a:t>.</a:t>
              </a:r>
              <a:r>
                <a:rPr sz="4800" dirty="0">
                  <a:solidFill>
                    <a:schemeClr val="accent1"/>
                  </a:solidFill>
                </a:rPr>
                <a:t> </a:t>
              </a:r>
              <a:br>
                <a:rPr dirty="0"/>
              </a:br>
              <a:endParaRPr sz="1200" dirty="0"/>
            </a:p>
          </p:txBody>
        </p:sp>
        <p:pic>
          <p:nvPicPr>
            <p:cNvPr id="733" name="ISO 13485:2016 — 4.2. MADDE — Dokümantasyon Gereklilikleri… ISO 13485:2016 — 4.2. MADDE — Dokümantasyon Gereklilikleri 4.2.3 Tıbbi Cihaz Dosyası Kuruluş, her bir Tıbbi cihaz tipi ya da tıbbi cihaz ailesi için bir ya da daha fazla dosya hazırlamalı ve sür" descr="ISO 13485:2016 — 4.2. MADDE — Dokümantasyon Gereklilikleri… ISO 13485:2016 — 4.2. MADDE — Dokümantasyon Gereklilikleri 4.2.3 Tıbbi Cihaz Dosyası Kuruluş, her bir Tıbbi cihaz tipi ya da tıbbi cihaz ailesi için bir ya da daha fazla dosya hazırlamalı ve sürekli olarak güncelliğini sağlamalıdır. Bu dosyalar, bu Uluslar Arası Standardın ve kapsamdaki düzenleyici regülasyonların gerekliliklerine uyumluluğu yansıtan belgeleri içermelidir ya da atıfta bulunmalıdır.Dosyaların içeriği,  bunlarla sınırlı kalmamak üzere, aşağıdakileri içermelidir: a) tıbbi cihazın genel tanımı, kullanım amacı ve kullanma kılavuzunu da     kapsayan etiket bilgileri;  b) cihazın spesifikasyonları;  c) üretim, paketleme, depolama, taşıma ve dağıtım spesifikasyonları ya da       yöntemleri;  d) ölçme ve izleme prosedürleri;  e) eğer gerekiyorsa, kurulum için öneriler;  f)  eğer gerekiyorsa, servis için öneriler.  "/>
            <p:cNvPicPr>
              <a:picLocks/>
            </p:cNvPicPr>
            <p:nvPr/>
          </p:nvPicPr>
          <p:blipFill>
            <a:blip r:embed="rId2"/>
            <a:stretch>
              <a:fillRect/>
            </a:stretch>
          </p:blipFill>
          <p:spPr>
            <a:xfrm>
              <a:off x="-1" y="0"/>
              <a:ext cx="23963900" cy="13787032"/>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KALİTE…"/>
          <p:cNvGrpSpPr/>
          <p:nvPr/>
        </p:nvGrpSpPr>
        <p:grpSpPr>
          <a:xfrm>
            <a:off x="9780654" y="3035060"/>
            <a:ext cx="4571021" cy="4179463"/>
            <a:chOff x="0" y="0"/>
            <a:chExt cx="4571020" cy="4179462"/>
          </a:xfrm>
        </p:grpSpPr>
        <p:sp>
          <p:nvSpPr>
            <p:cNvPr id="182" name="KALİTE…"/>
            <p:cNvSpPr/>
            <p:nvPr/>
          </p:nvSpPr>
          <p:spPr>
            <a:xfrm>
              <a:off x="215526" y="215526"/>
              <a:ext cx="4139969" cy="3748411"/>
            </a:xfrm>
            <a:prstGeom prst="roundRect">
              <a:avLst>
                <a:gd name="adj" fmla="val 12282"/>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825500">
                <a:defRPr sz="5200" b="1">
                  <a:ln w="12700" cap="flat">
                    <a:solidFill>
                      <a:srgbClr val="000000"/>
                    </a:solidFill>
                    <a:prstDash val="solid"/>
                    <a:miter lim="400000"/>
                  </a:ln>
                  <a:solidFill>
                    <a:schemeClr val="accent5">
                      <a:hueOff val="-152895"/>
                      <a:lumOff val="12368"/>
                    </a:schemeClr>
                  </a:solidFill>
                  <a:effectLst>
                    <a:outerShdw blurRad="12700" dist="63500" dir="18900000" rotWithShape="0">
                      <a:srgbClr val="000000"/>
                    </a:outerShdw>
                  </a:effectLst>
                </a:defRPr>
              </a:pPr>
              <a:r>
                <a:t>KALİTE</a:t>
              </a:r>
            </a:p>
            <a:p>
              <a:pPr defTabSz="825500">
                <a:defRPr sz="5200" b="1">
                  <a:ln w="12700" cap="flat">
                    <a:solidFill>
                      <a:srgbClr val="000000"/>
                    </a:solidFill>
                    <a:prstDash val="solid"/>
                    <a:miter lim="400000"/>
                  </a:ln>
                  <a:solidFill>
                    <a:schemeClr val="accent5">
                      <a:hueOff val="-152895"/>
                      <a:lumOff val="12368"/>
                    </a:schemeClr>
                  </a:solidFill>
                  <a:effectLst>
                    <a:outerShdw blurRad="12700" dist="63500" dir="18900000" rotWithShape="0">
                      <a:srgbClr val="000000"/>
                    </a:outerShdw>
                  </a:effectLst>
                </a:defRPr>
              </a:pPr>
              <a:r>
                <a:t>YÖNETİM </a:t>
              </a:r>
            </a:p>
            <a:p>
              <a:pPr defTabSz="825500">
                <a:defRPr sz="5200" b="1">
                  <a:ln w="12700" cap="flat">
                    <a:solidFill>
                      <a:srgbClr val="000000"/>
                    </a:solidFill>
                    <a:prstDash val="solid"/>
                    <a:miter lim="400000"/>
                  </a:ln>
                  <a:solidFill>
                    <a:schemeClr val="accent5">
                      <a:hueOff val="-152895"/>
                      <a:lumOff val="12368"/>
                    </a:schemeClr>
                  </a:solidFill>
                  <a:effectLst>
                    <a:outerShdw blurRad="12700" dist="63500" dir="18900000" rotWithShape="0">
                      <a:srgbClr val="000000"/>
                    </a:outerShdw>
                  </a:effectLst>
                </a:defRPr>
              </a:pPr>
              <a:r>
                <a:t>SİSTEMİ</a:t>
              </a:r>
            </a:p>
            <a:p>
              <a:pPr defTabSz="825500">
                <a:defRPr sz="5200" b="1">
                  <a:ln w="12700" cap="flat">
                    <a:solidFill>
                      <a:srgbClr val="000000"/>
                    </a:solidFill>
                    <a:prstDash val="solid"/>
                    <a:miter lim="400000"/>
                  </a:ln>
                  <a:solidFill>
                    <a:schemeClr val="accent5">
                      <a:hueOff val="-152895"/>
                      <a:lumOff val="12368"/>
                    </a:schemeClr>
                  </a:solidFill>
                  <a:effectLst>
                    <a:outerShdw blurRad="12700" dist="63500" dir="18900000" rotWithShape="0">
                      <a:srgbClr val="000000"/>
                    </a:outerShdw>
                  </a:effectLst>
                </a:defRPr>
              </a:pPr>
              <a:r>
                <a:t>(KYS)</a:t>
              </a:r>
            </a:p>
          </p:txBody>
        </p:sp>
        <p:pic>
          <p:nvPicPr>
            <p:cNvPr id="181" name="KALİTE… KALİTEYÖNETİM SİSTEMİ(KYS)" descr="KALİTE… KALİTEYÖNETİM SİSTEMİ(KYS)"/>
            <p:cNvPicPr>
              <a:picLocks/>
            </p:cNvPicPr>
            <p:nvPr/>
          </p:nvPicPr>
          <p:blipFill>
            <a:blip r:embed="rId2"/>
            <a:stretch>
              <a:fillRect/>
            </a:stretch>
          </p:blipFill>
          <p:spPr>
            <a:xfrm>
              <a:off x="-1" y="-1"/>
              <a:ext cx="4571022" cy="4179464"/>
            </a:xfrm>
            <a:prstGeom prst="rect">
              <a:avLst/>
            </a:prstGeom>
            <a:effectLst/>
          </p:spPr>
        </p:pic>
      </p:grpSp>
      <p:sp>
        <p:nvSpPr>
          <p:cNvPr id="184" name="SÜREÇ VE ÜRETİM…"/>
          <p:cNvSpPr/>
          <p:nvPr/>
        </p:nvSpPr>
        <p:spPr>
          <a:xfrm>
            <a:off x="1168501" y="596136"/>
            <a:ext cx="5128216" cy="1570346"/>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3200" b="1">
                <a:ln w="12700" cap="flat">
                  <a:solidFill>
                    <a:srgbClr val="000000"/>
                  </a:solidFill>
                  <a:prstDash val="solid"/>
                  <a:miter lim="400000"/>
                </a:ln>
                <a:solidFill>
                  <a:schemeClr val="accent2">
                    <a:hueOff val="-85258"/>
                    <a:satOff val="14347"/>
                    <a:lumOff val="22373"/>
                  </a:schemeClr>
                </a:solidFill>
                <a:effectLst>
                  <a:outerShdw blurRad="12700" dist="63500" dir="18900000" rotWithShape="0">
                    <a:srgbClr val="000000"/>
                  </a:outerShdw>
                </a:effectLst>
              </a:defRPr>
            </a:pPr>
            <a:r>
              <a:t>SÜREÇ VE ÜRETİM </a:t>
            </a:r>
          </a:p>
          <a:p>
            <a:pPr defTabSz="825500">
              <a:defRPr sz="3200" b="1">
                <a:ln w="12700" cap="flat">
                  <a:solidFill>
                    <a:srgbClr val="000000"/>
                  </a:solidFill>
                  <a:prstDash val="solid"/>
                  <a:miter lim="400000"/>
                </a:ln>
                <a:solidFill>
                  <a:schemeClr val="accent2">
                    <a:hueOff val="-85258"/>
                    <a:satOff val="14347"/>
                    <a:lumOff val="22373"/>
                  </a:schemeClr>
                </a:solidFill>
                <a:effectLst>
                  <a:outerShdw blurRad="12700" dist="63500" dir="18900000" rotWithShape="0">
                    <a:srgbClr val="000000"/>
                  </a:outerShdw>
                </a:effectLst>
              </a:defRPr>
            </a:pPr>
            <a:r>
              <a:t>KONTROLLERİ</a:t>
            </a:r>
          </a:p>
        </p:txBody>
      </p:sp>
      <p:sp>
        <p:nvSpPr>
          <p:cNvPr id="185" name="TASARIM…"/>
          <p:cNvSpPr/>
          <p:nvPr/>
        </p:nvSpPr>
        <p:spPr>
          <a:xfrm>
            <a:off x="1168501" y="5044127"/>
            <a:ext cx="5128216" cy="1570346"/>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3200" b="1">
                <a:ln w="12700" cap="flat">
                  <a:solidFill>
                    <a:srgbClr val="000000"/>
                  </a:solidFill>
                  <a:prstDash val="solid"/>
                  <a:miter lim="400000"/>
                </a:ln>
                <a:solidFill>
                  <a:schemeClr val="accent1">
                    <a:lumOff val="16847"/>
                  </a:schemeClr>
                </a:solidFill>
                <a:effectLst>
                  <a:outerShdw blurRad="12700" dist="63500" dir="18900000" rotWithShape="0">
                    <a:srgbClr val="000000"/>
                  </a:outerShdw>
                </a:effectLst>
              </a:defRPr>
            </a:pPr>
            <a:r>
              <a:t>TASARIM</a:t>
            </a:r>
          </a:p>
          <a:p>
            <a:pPr defTabSz="825500">
              <a:defRPr sz="3200" b="1">
                <a:ln w="12700" cap="flat">
                  <a:solidFill>
                    <a:srgbClr val="000000"/>
                  </a:solidFill>
                  <a:prstDash val="solid"/>
                  <a:miter lim="400000"/>
                </a:ln>
                <a:solidFill>
                  <a:schemeClr val="accent1">
                    <a:lumOff val="16847"/>
                  </a:schemeClr>
                </a:solidFill>
                <a:effectLst>
                  <a:outerShdw blurRad="12700" dist="63500" dir="18900000" rotWithShape="0">
                    <a:srgbClr val="000000"/>
                  </a:outerShdw>
                </a:effectLst>
              </a:defRPr>
            </a:pPr>
            <a:r>
              <a:t>KONTROLLERİ</a:t>
            </a:r>
          </a:p>
        </p:txBody>
      </p:sp>
      <p:sp>
        <p:nvSpPr>
          <p:cNvPr id="186" name="ÜRÜNLERİN…"/>
          <p:cNvSpPr/>
          <p:nvPr/>
        </p:nvSpPr>
        <p:spPr>
          <a:xfrm>
            <a:off x="1168501" y="9492119"/>
            <a:ext cx="5128216" cy="1570345"/>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3200" b="1">
                <a:ln w="12700" cap="flat">
                  <a:solidFill>
                    <a:srgbClr val="000000"/>
                  </a:solidFill>
                  <a:prstDash val="solid"/>
                  <a:miter lim="400000"/>
                </a:ln>
                <a:solidFill>
                  <a:srgbClr val="D5D5D5"/>
                </a:solidFill>
                <a:effectLst>
                  <a:outerShdw blurRad="12700" dist="63500" dir="18900000" rotWithShape="0">
                    <a:srgbClr val="000000"/>
                  </a:outerShdw>
                </a:effectLst>
              </a:defRPr>
            </a:pPr>
            <a:r>
              <a:t>ÜRÜNLERİN</a:t>
            </a:r>
          </a:p>
          <a:p>
            <a:pPr defTabSz="825500">
              <a:defRPr sz="3200" b="1">
                <a:ln w="12700" cap="flat">
                  <a:solidFill>
                    <a:srgbClr val="000000"/>
                  </a:solidFill>
                  <a:prstDash val="solid"/>
                  <a:miter lim="400000"/>
                </a:ln>
                <a:solidFill>
                  <a:srgbClr val="D5D5D5"/>
                </a:solidFill>
                <a:effectLst>
                  <a:outerShdw blurRad="12700" dist="63500" dir="18900000" rotWithShape="0">
                    <a:srgbClr val="000000"/>
                  </a:outerShdw>
                </a:effectLst>
              </a:defRPr>
            </a:pPr>
            <a:r>
              <a:t>DENETİMİ</a:t>
            </a:r>
          </a:p>
        </p:txBody>
      </p:sp>
      <p:sp>
        <p:nvSpPr>
          <p:cNvPr id="187" name="DEĞİŞİKLİK…"/>
          <p:cNvSpPr/>
          <p:nvPr/>
        </p:nvSpPr>
        <p:spPr>
          <a:xfrm>
            <a:off x="17942018" y="596136"/>
            <a:ext cx="5128215" cy="1570346"/>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3200" b="1">
                <a:ln w="12700" cap="flat">
                  <a:solidFill>
                    <a:srgbClr val="000000"/>
                  </a:solidFill>
                  <a:prstDash val="solid"/>
                  <a:miter lim="400000"/>
                </a:ln>
                <a:solidFill>
                  <a:schemeClr val="accent3">
                    <a:hueOff val="-274225"/>
                    <a:satOff val="26768"/>
                    <a:lumOff val="11368"/>
                  </a:schemeClr>
                </a:solidFill>
                <a:effectLst>
                  <a:outerShdw blurRad="12700" dist="63500" dir="18900000" rotWithShape="0">
                    <a:srgbClr val="000000"/>
                  </a:outerShdw>
                </a:effectLst>
              </a:defRPr>
            </a:pPr>
            <a:r>
              <a:t>DEĞİŞİKLİK </a:t>
            </a:r>
          </a:p>
          <a:p>
            <a:pPr defTabSz="825500">
              <a:defRPr sz="3200" b="1">
                <a:ln w="12700" cap="flat">
                  <a:solidFill>
                    <a:srgbClr val="000000"/>
                  </a:solidFill>
                  <a:prstDash val="solid"/>
                  <a:miter lim="400000"/>
                </a:ln>
                <a:solidFill>
                  <a:schemeClr val="accent3">
                    <a:hueOff val="-274225"/>
                    <a:satOff val="26768"/>
                    <a:lumOff val="11368"/>
                  </a:schemeClr>
                </a:solidFill>
                <a:effectLst>
                  <a:outerShdw blurRad="12700" dist="63500" dir="18900000" rotWithShape="0">
                    <a:srgbClr val="000000"/>
                  </a:outerShdw>
                </a:effectLst>
              </a:defRPr>
            </a:pPr>
            <a:r>
              <a:t>YÖNETİMİ</a:t>
            </a:r>
          </a:p>
        </p:txBody>
      </p:sp>
      <p:sp>
        <p:nvSpPr>
          <p:cNvPr id="188" name="DÜZELTİCİ VE ÖNLEYİCİ EYLEMLER"/>
          <p:cNvSpPr/>
          <p:nvPr/>
        </p:nvSpPr>
        <p:spPr>
          <a:xfrm>
            <a:off x="17942018" y="5044127"/>
            <a:ext cx="5128215" cy="1570346"/>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DÜZELTİCİ VE ÖNLEYİCİ EYLEMLER</a:t>
            </a:r>
          </a:p>
        </p:txBody>
      </p:sp>
      <p:sp>
        <p:nvSpPr>
          <p:cNvPr id="189" name="YÖNETİMİN…"/>
          <p:cNvSpPr/>
          <p:nvPr/>
        </p:nvSpPr>
        <p:spPr>
          <a:xfrm>
            <a:off x="17942018" y="9492119"/>
            <a:ext cx="5128215" cy="1570345"/>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defRPr sz="3200" b="1">
                <a:ln w="12700" cap="flat">
                  <a:solidFill>
                    <a:srgbClr val="000000"/>
                  </a:solidFill>
                  <a:prstDash val="solid"/>
                  <a:miter lim="400000"/>
                </a:ln>
                <a:solidFill>
                  <a:schemeClr val="accent5">
                    <a:hueOff val="-82419"/>
                    <a:satOff val="-9513"/>
                    <a:lumOff val="-16343"/>
                  </a:schemeClr>
                </a:solidFill>
                <a:effectLst>
                  <a:outerShdw blurRad="12700" dist="63500" dir="18900000" rotWithShape="0">
                    <a:srgbClr val="000000"/>
                  </a:outerShdw>
                </a:effectLst>
              </a:defRPr>
            </a:pPr>
            <a:r>
              <a:t>YÖNETİMİN</a:t>
            </a:r>
          </a:p>
          <a:p>
            <a:pPr defTabSz="825500">
              <a:defRPr sz="3200" b="1">
                <a:ln w="12700" cap="flat">
                  <a:solidFill>
                    <a:srgbClr val="000000"/>
                  </a:solidFill>
                  <a:prstDash val="solid"/>
                  <a:miter lim="400000"/>
                </a:ln>
                <a:solidFill>
                  <a:schemeClr val="accent5">
                    <a:hueOff val="-82419"/>
                    <a:satOff val="-9513"/>
                    <a:lumOff val="-16343"/>
                  </a:schemeClr>
                </a:solidFill>
                <a:effectLst>
                  <a:outerShdw blurRad="12700" dist="63500" dir="18900000" rotWithShape="0">
                    <a:srgbClr val="000000"/>
                  </a:outerShdw>
                </a:effectLst>
              </a:defRPr>
            </a:pPr>
            <a:r>
              <a:t>SORUMLULUKLARI</a:t>
            </a:r>
          </a:p>
        </p:txBody>
      </p:sp>
      <p:sp>
        <p:nvSpPr>
          <p:cNvPr id="190" name="KAYNAK YÖNETİMİ"/>
          <p:cNvSpPr/>
          <p:nvPr/>
        </p:nvSpPr>
        <p:spPr>
          <a:xfrm>
            <a:off x="9419401" y="9492119"/>
            <a:ext cx="5128216" cy="1570345"/>
          </a:xfrm>
          <a:prstGeom prst="roundRect">
            <a:avLst>
              <a:gd name="adj" fmla="val 14323"/>
            </a:avLst>
          </a:prstGeom>
          <a:solidFill>
            <a:srgbClr val="D5D5D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200" b="1">
                <a:ln w="12700" cap="flat">
                  <a:solidFill>
                    <a:srgbClr val="000000"/>
                  </a:solidFill>
                  <a:prstDash val="solid"/>
                  <a:miter lim="400000"/>
                </a:ln>
                <a:solidFill>
                  <a:schemeClr val="accent2">
                    <a:hueOff val="-202083"/>
                    <a:satOff val="17755"/>
                    <a:lumOff val="-16089"/>
                  </a:schemeClr>
                </a:solidFill>
                <a:effectLst>
                  <a:outerShdw blurRad="12700" dist="63500" dir="18900000" rotWithShape="0">
                    <a:srgbClr val="000000"/>
                  </a:outerShdw>
                </a:effectLst>
              </a:defRPr>
            </a:lvl1pPr>
          </a:lstStyle>
          <a:p>
            <a:r>
              <a:t>KAYNAK YÖNETİMİ</a:t>
            </a:r>
          </a:p>
        </p:txBody>
      </p:sp>
      <p:sp>
        <p:nvSpPr>
          <p:cNvPr id="191" name="Line"/>
          <p:cNvSpPr/>
          <p:nvPr/>
        </p:nvSpPr>
        <p:spPr>
          <a:xfrm flipH="1" flipV="1">
            <a:off x="6522784" y="2333149"/>
            <a:ext cx="3285803" cy="1053954"/>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2" name="Line"/>
          <p:cNvSpPr/>
          <p:nvPr/>
        </p:nvSpPr>
        <p:spPr>
          <a:xfrm flipH="1">
            <a:off x="6566026" y="7308672"/>
            <a:ext cx="3199319" cy="2089297"/>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3" name="Line"/>
          <p:cNvSpPr/>
          <p:nvPr/>
        </p:nvSpPr>
        <p:spPr>
          <a:xfrm flipH="1">
            <a:off x="14740877" y="5500737"/>
            <a:ext cx="2811939" cy="1"/>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4" name="Line"/>
          <p:cNvSpPr/>
          <p:nvPr/>
        </p:nvSpPr>
        <p:spPr>
          <a:xfrm flipH="1">
            <a:off x="6759716" y="5500737"/>
            <a:ext cx="2811940" cy="1"/>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5" name="Line"/>
          <p:cNvSpPr/>
          <p:nvPr/>
        </p:nvSpPr>
        <p:spPr>
          <a:xfrm flipH="1" flipV="1">
            <a:off x="14410009" y="7308672"/>
            <a:ext cx="3473675" cy="2089297"/>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6" name="Line"/>
          <p:cNvSpPr/>
          <p:nvPr/>
        </p:nvSpPr>
        <p:spPr>
          <a:xfrm flipH="1">
            <a:off x="14428536" y="2176811"/>
            <a:ext cx="3309623" cy="1086010"/>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7" name="Line"/>
          <p:cNvSpPr/>
          <p:nvPr/>
        </p:nvSpPr>
        <p:spPr>
          <a:xfrm>
            <a:off x="11983509" y="7321072"/>
            <a:ext cx="1" cy="1882877"/>
          </a:xfrm>
          <a:prstGeom prst="line">
            <a:avLst/>
          </a:prstGeom>
          <a:ln w="152400">
            <a:solidFill>
              <a:schemeClr val="accent5">
                <a:hueOff val="-152895"/>
                <a:lumOff val="12368"/>
              </a:schemeClr>
            </a:solidFill>
            <a:miter lim="400000"/>
          </a:ln>
        </p:spPr>
        <p:txBody>
          <a:bodyPr lIns="50800" tIns="50800" rIns="50800" bIns="50800" anchor="ctr"/>
          <a:lstStyle/>
          <a:p>
            <a:endParaRPr/>
          </a:p>
        </p:txBody>
      </p:sp>
      <p:sp>
        <p:nvSpPr>
          <p:cNvPr id="198" name="Müşteri gereklilikleri…"/>
          <p:cNvSpPr txBox="1"/>
          <p:nvPr/>
        </p:nvSpPr>
        <p:spPr>
          <a:xfrm>
            <a:off x="1845404" y="2425786"/>
            <a:ext cx="4208680" cy="1197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Müşteri gereklilikleri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Tedarik kalite yönetimi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Tanımlama ve izlenebilirlik</a:t>
            </a:r>
          </a:p>
        </p:txBody>
      </p:sp>
      <p:sp>
        <p:nvSpPr>
          <p:cNvPr id="199" name="Risk yönetimi…"/>
          <p:cNvSpPr txBox="1"/>
          <p:nvPr/>
        </p:nvSpPr>
        <p:spPr>
          <a:xfrm>
            <a:off x="2231197" y="7096031"/>
            <a:ext cx="5405629" cy="1197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Risk yönetimi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Girdiler / Çıktılar</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Doğrulama / Geçerliliği doğrulama</a:t>
            </a:r>
          </a:p>
        </p:txBody>
      </p:sp>
      <p:sp>
        <p:nvSpPr>
          <p:cNvPr id="200" name="Müşteri şikayetlerinin değerlendirilmesi…"/>
          <p:cNvSpPr txBox="1"/>
          <p:nvPr/>
        </p:nvSpPr>
        <p:spPr>
          <a:xfrm>
            <a:off x="1845404" y="11691303"/>
            <a:ext cx="6121909" cy="1197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Müşteri şikayetlerinin değerlendirilmesi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Risk izlemi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Vijilans</a:t>
            </a:r>
          </a:p>
        </p:txBody>
      </p:sp>
      <p:sp>
        <p:nvSpPr>
          <p:cNvPr id="201" name="Tasarım değişiklikleri yönetimi…"/>
          <p:cNvSpPr txBox="1"/>
          <p:nvPr/>
        </p:nvSpPr>
        <p:spPr>
          <a:xfrm>
            <a:off x="18397339" y="2463273"/>
            <a:ext cx="4795114" cy="1197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Tasarım değişiklikleri yönetimi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KYS değişiklikleri yönetimi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Risk değerlendirmesi</a:t>
            </a:r>
          </a:p>
        </p:txBody>
      </p:sp>
      <p:sp>
        <p:nvSpPr>
          <p:cNvPr id="202" name="Uygunsuzlukların düzeltilmesi…"/>
          <p:cNvSpPr txBox="1"/>
          <p:nvPr/>
        </p:nvSpPr>
        <p:spPr>
          <a:xfrm>
            <a:off x="18783131" y="7133518"/>
            <a:ext cx="4740860" cy="1197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Uygunsuzlukların düzeltilmesi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KYS’nin iyileştirilmesi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Etkililiğin doğrulanması</a:t>
            </a:r>
          </a:p>
        </p:txBody>
      </p:sp>
      <p:sp>
        <p:nvSpPr>
          <p:cNvPr id="203" name="Yönetimin gözden geçirmesi…"/>
          <p:cNvSpPr txBox="1"/>
          <p:nvPr/>
        </p:nvSpPr>
        <p:spPr>
          <a:xfrm>
            <a:off x="18397339" y="11728790"/>
            <a:ext cx="5977738" cy="1197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Yönetimin gözden geçirmesi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Denetime hazır durumun sürdürülmesi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İç denetimler</a:t>
            </a:r>
          </a:p>
        </p:txBody>
      </p:sp>
      <p:sp>
        <p:nvSpPr>
          <p:cNvPr id="204" name="Çalışan yetkinliği…"/>
          <p:cNvSpPr txBox="1"/>
          <p:nvPr/>
        </p:nvSpPr>
        <p:spPr>
          <a:xfrm>
            <a:off x="9707423" y="11691303"/>
            <a:ext cx="2878228" cy="1197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Çalışan yetkinliği</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Alt yapı</a:t>
            </a:r>
          </a:p>
          <a:p>
            <a:pPr marL="304800" indent="-304800" algn="l">
              <a:buSzPct val="123000"/>
              <a:buChar char="•"/>
              <a:defRPr b="1">
                <a:ln w="12700" cap="flat">
                  <a:solidFill>
                    <a:schemeClr val="accent5">
                      <a:hueOff val="-152895"/>
                      <a:lumOff val="12368"/>
                    </a:schemeClr>
                  </a:solidFill>
                  <a:prstDash val="solid"/>
                  <a:miter lim="400000"/>
                </a:ln>
                <a:solidFill>
                  <a:srgbClr val="D5D5D5"/>
                </a:solidFill>
                <a:effectLst>
                  <a:outerShdw blurRad="12700" dist="63500" dir="18900000" rotWithShape="0">
                    <a:srgbClr val="000000"/>
                  </a:outerShdw>
                </a:effectLst>
              </a:defRPr>
            </a:pPr>
            <a:r>
              <a:t>İş çevresi</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9" name="ISO 13485:2016 — 7.3. MADDE — Dokümantasyon Gereklilikleri…"/>
          <p:cNvGrpSpPr/>
          <p:nvPr/>
        </p:nvGrpSpPr>
        <p:grpSpPr>
          <a:xfrm>
            <a:off x="210049" y="320627"/>
            <a:ext cx="23963901" cy="13193257"/>
            <a:chOff x="-1" y="-1"/>
            <a:chExt cx="23963900" cy="13193255"/>
          </a:xfrm>
        </p:grpSpPr>
        <p:sp>
          <p:nvSpPr>
            <p:cNvPr id="738" name="ISO 13485:2016 — 7.3. MADDE — Dokümantasyon Gereklilikleri…"/>
            <p:cNvSpPr txBox="1"/>
            <p:nvPr/>
          </p:nvSpPr>
          <p:spPr>
            <a:xfrm>
              <a:off x="410436" y="483222"/>
              <a:ext cx="23088599" cy="12598319"/>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7.3. MADDE — </a:t>
              </a:r>
              <a:r>
                <a:rPr dirty="0" err="1"/>
                <a:t>Dokümantasyon</a:t>
              </a:r>
              <a:r>
                <a:rPr dirty="0"/>
                <a:t> </a:t>
              </a:r>
              <a:r>
                <a:rPr dirty="0" err="1"/>
                <a:t>Gereklilikleri</a:t>
              </a:r>
              <a:r>
                <a:rPr dirty="0"/>
                <a:t> </a:t>
              </a:r>
            </a:p>
            <a:p>
              <a:pPr algn="l">
                <a:defRPr sz="4600" b="1">
                  <a:ln w="12700" cap="flat">
                    <a:solidFill>
                      <a:srgbClr val="000000"/>
                    </a:solidFill>
                    <a:prstDash val="solid"/>
                    <a:miter lim="400000"/>
                  </a:ln>
                  <a:solidFill>
                    <a:schemeClr val="accent6"/>
                  </a:solidFill>
                </a:defRPr>
              </a:pPr>
              <a:r>
                <a:rPr sz="5200" dirty="0">
                  <a:solidFill>
                    <a:schemeClr val="accent1">
                      <a:hueOff val="114395"/>
                      <a:lumOff val="-24975"/>
                    </a:schemeClr>
                  </a:solidFill>
                </a:rPr>
                <a:t>7.3.3 </a:t>
              </a:r>
              <a:r>
                <a:rPr sz="5200" dirty="0" err="1">
                  <a:solidFill>
                    <a:schemeClr val="accent1">
                      <a:hueOff val="114395"/>
                      <a:lumOff val="-24975"/>
                    </a:schemeClr>
                  </a:solidFill>
                </a:rPr>
                <a:t>Tasarım</a:t>
              </a:r>
              <a:r>
                <a:rPr sz="5200" dirty="0">
                  <a:solidFill>
                    <a:schemeClr val="accent1">
                      <a:hueOff val="114395"/>
                      <a:lumOff val="-24975"/>
                    </a:schemeClr>
                  </a:solidFill>
                </a:rPr>
                <a:t> ve </a:t>
              </a:r>
              <a:r>
                <a:rPr sz="5200" dirty="0" err="1">
                  <a:solidFill>
                    <a:schemeClr val="accent1">
                      <a:hueOff val="114395"/>
                      <a:lumOff val="-24975"/>
                    </a:schemeClr>
                  </a:solidFill>
                </a:rPr>
                <a:t>Geliştirme</a:t>
              </a:r>
              <a:r>
                <a:rPr sz="5200" dirty="0">
                  <a:solidFill>
                    <a:schemeClr val="accent1">
                      <a:hueOff val="114395"/>
                      <a:lumOff val="-24975"/>
                    </a:schemeClr>
                  </a:solidFill>
                </a:rPr>
                <a:t> </a:t>
              </a:r>
              <a:r>
                <a:rPr sz="5200" dirty="0" err="1">
                  <a:solidFill>
                    <a:schemeClr val="accent1">
                      <a:hueOff val="114395"/>
                      <a:lumOff val="-24975"/>
                    </a:schemeClr>
                  </a:solidFill>
                </a:rPr>
                <a:t>Girdileri</a:t>
              </a:r>
              <a:br>
                <a:rPr dirty="0"/>
              </a:br>
              <a:r>
                <a:rPr dirty="0" err="1">
                  <a:solidFill>
                    <a:schemeClr val="accent5"/>
                  </a:solidFill>
                  <a:effectLst>
                    <a:outerShdw blurRad="12700" dist="63500" dir="18900000" rotWithShape="0">
                      <a:srgbClr val="000000"/>
                    </a:outerShdw>
                  </a:effectLst>
                </a:rPr>
                <a:t>Ürün</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gereklilikleri</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ile</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ilgili</a:t>
              </a:r>
              <a:r>
                <a:rPr dirty="0">
                  <a:solidFill>
                    <a:schemeClr val="accent5"/>
                  </a:solidFill>
                  <a:effectLst>
                    <a:outerShdw blurRad="12700" dist="63500" dir="18900000" rotWithShape="0">
                      <a:srgbClr val="000000"/>
                    </a:outerShdw>
                  </a:effectLst>
                </a:rPr>
                <a:t> </a:t>
              </a:r>
              <a:r>
                <a:rPr u="sng" dirty="0">
                  <a:solidFill>
                    <a:schemeClr val="accent5"/>
                  </a:solidFill>
                  <a:effectLst>
                    <a:outerShdw blurRad="12700" dist="63500" dir="18900000" rotWithShape="0">
                      <a:srgbClr val="000000"/>
                    </a:outerShdw>
                  </a:effectLst>
                </a:rPr>
                <a:t>GİRDİLER</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belirlenmelidir</a:t>
              </a:r>
              <a:r>
                <a:rPr dirty="0">
                  <a:solidFill>
                    <a:schemeClr val="accent5"/>
                  </a:solidFill>
                  <a:effectLst>
                    <a:outerShdw blurRad="12700" dist="63500" dir="18900000" rotWithShape="0">
                      <a:srgbClr val="000000"/>
                    </a:outerShdw>
                  </a:effectLst>
                </a:rPr>
                <a:t> ve </a:t>
              </a:r>
              <a:r>
                <a:rPr dirty="0" err="1">
                  <a:solidFill>
                    <a:schemeClr val="accent5"/>
                  </a:solidFill>
                  <a:effectLst>
                    <a:outerShdw blurRad="12700" dist="63500" dir="18900000" rotWithShape="0">
                      <a:srgbClr val="000000"/>
                    </a:outerShdw>
                  </a:effectLst>
                </a:rPr>
                <a:t>kayıtları</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tutulmalıdır</a:t>
              </a:r>
              <a:r>
                <a:rPr dirty="0">
                  <a:solidFill>
                    <a:schemeClr val="accent5"/>
                  </a:solidFill>
                  <a:effectLst>
                    <a:outerShdw blurRad="12700" dist="63500" dir="18900000" rotWithShape="0">
                      <a:srgbClr val="000000"/>
                    </a:outerShdw>
                  </a:effectLst>
                </a:rPr>
                <a:t> (4.2.5’e </a:t>
              </a:r>
              <a:r>
                <a:rPr dirty="0" err="1">
                  <a:solidFill>
                    <a:schemeClr val="accent5"/>
                  </a:solidFill>
                  <a:effectLst>
                    <a:outerShdw blurRad="12700" dist="63500" dir="18900000" rotWithShape="0">
                      <a:srgbClr val="000000"/>
                    </a:outerShdw>
                  </a:effectLst>
                </a:rPr>
                <a:t>bakınız</a:t>
              </a:r>
              <a:r>
                <a:rPr dirty="0">
                  <a:solidFill>
                    <a:schemeClr val="accent5"/>
                  </a:solidFill>
                  <a:effectLst>
                    <a:outerShdw blurRad="12700" dist="63500" dir="18900000" rotWithShape="0">
                      <a:srgbClr val="000000"/>
                    </a:outerShdw>
                  </a:effectLst>
                </a:rPr>
                <a:t>). </a:t>
              </a:r>
              <a:endParaRPr lang="en-US" dirty="0">
                <a:solidFill>
                  <a:schemeClr val="accent5"/>
                </a:solidFill>
                <a:effectLst>
                  <a:outerShdw blurRad="12700" dist="63500" dir="18900000" rotWithShape="0">
                    <a:srgbClr val="000000"/>
                  </a:outerShdw>
                </a:effectLst>
              </a:endParaRPr>
            </a:p>
            <a:p>
              <a:pPr algn="l">
                <a:defRPr sz="4600" b="1">
                  <a:ln w="12700" cap="flat">
                    <a:solidFill>
                      <a:srgbClr val="000000"/>
                    </a:solidFill>
                    <a:prstDash val="solid"/>
                    <a:miter lim="400000"/>
                  </a:ln>
                  <a:solidFill>
                    <a:schemeClr val="accent6"/>
                  </a:solidFill>
                </a:defRPr>
              </a:pPr>
              <a:r>
                <a:rPr dirty="0">
                  <a:solidFill>
                    <a:schemeClr val="accent5"/>
                  </a:solidFill>
                  <a:effectLst>
                    <a:outerShdw blurRad="12700" dist="63500" dir="18900000" rotWithShape="0">
                      <a:srgbClr val="000000"/>
                    </a:outerShdw>
                  </a:effectLst>
                </a:rPr>
                <a:t>Bu </a:t>
              </a:r>
              <a:r>
                <a:rPr dirty="0" err="1">
                  <a:solidFill>
                    <a:schemeClr val="accent5"/>
                  </a:solidFill>
                  <a:effectLst>
                    <a:outerShdw blurRad="12700" dist="63500" dir="18900000" rotWithShape="0">
                      <a:srgbClr val="000000"/>
                    </a:outerShdw>
                  </a:effectLst>
                </a:rPr>
                <a:t>girdiler</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aşağıdakileri</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içermelidir</a:t>
              </a:r>
              <a:r>
                <a:rPr dirty="0">
                  <a:solidFill>
                    <a:schemeClr val="accent5"/>
                  </a:solidFill>
                  <a:effectLst>
                    <a:outerShdw blurRad="12700" dist="63500" dir="18900000" rotWithShape="0">
                      <a:srgbClr val="000000"/>
                    </a:outerShdw>
                  </a:effectLst>
                </a:rPr>
                <a:t>:</a:t>
              </a:r>
              <a:r>
                <a:rPr dirty="0">
                  <a:solidFill>
                    <a:srgbClr val="5E5E5E"/>
                  </a:solidFill>
                </a:rPr>
                <a:t> </a:t>
              </a:r>
              <a:endParaRPr sz="1200" dirty="0">
                <a:solidFill>
                  <a:srgbClr val="5E5E5E"/>
                </a:solidFill>
              </a:endParaRPr>
            </a:p>
            <a:p>
              <a:pPr lvl="2" algn="l">
                <a:defRPr sz="4600" b="1">
                  <a:ln w="12700" cap="flat">
                    <a:solidFill>
                      <a:srgbClr val="000000"/>
                    </a:solidFill>
                    <a:prstDash val="solid"/>
                    <a:miter lim="400000"/>
                  </a:ln>
                  <a:solidFill>
                    <a:schemeClr val="accent6"/>
                  </a:solidFill>
                </a:defRPr>
              </a:pPr>
              <a:r>
                <a:rPr dirty="0">
                  <a:solidFill>
                    <a:schemeClr val="accent1"/>
                  </a:solidFill>
                </a:rPr>
                <a:t>a) </a:t>
              </a:r>
              <a:r>
                <a:rPr dirty="0" err="1">
                  <a:solidFill>
                    <a:schemeClr val="accent1"/>
                  </a:solidFill>
                </a:rPr>
                <a:t>kullanım</a:t>
              </a:r>
              <a:r>
                <a:rPr dirty="0">
                  <a:solidFill>
                    <a:schemeClr val="accent1"/>
                  </a:solidFill>
                </a:rPr>
                <a:t> </a:t>
              </a:r>
              <a:r>
                <a:rPr dirty="0" err="1">
                  <a:solidFill>
                    <a:schemeClr val="accent1"/>
                  </a:solidFill>
                </a:rPr>
                <a:t>amacına</a:t>
              </a:r>
              <a:r>
                <a:rPr dirty="0">
                  <a:solidFill>
                    <a:schemeClr val="accent1"/>
                  </a:solidFill>
                </a:rPr>
                <a:t> </a:t>
              </a:r>
              <a:r>
                <a:rPr dirty="0" err="1">
                  <a:solidFill>
                    <a:schemeClr val="accent1"/>
                  </a:solidFill>
                </a:rPr>
                <a:t>göre</a:t>
              </a:r>
              <a:r>
                <a:rPr dirty="0">
                  <a:solidFill>
                    <a:schemeClr val="accent1"/>
                  </a:solidFill>
                </a:rPr>
                <a:t> </a:t>
              </a:r>
              <a:r>
                <a:rPr dirty="0" err="1">
                  <a:solidFill>
                    <a:schemeClr val="accent1"/>
                  </a:solidFill>
                </a:rPr>
                <a:t>belirlenen</a:t>
              </a:r>
              <a:r>
                <a:rPr dirty="0">
                  <a:solidFill>
                    <a:schemeClr val="accent1"/>
                  </a:solidFill>
                </a:rPr>
                <a:t> </a:t>
              </a:r>
              <a:r>
                <a:rPr dirty="0" err="1">
                  <a:solidFill>
                    <a:schemeClr val="accent1"/>
                  </a:solidFill>
                </a:rPr>
                <a:t>fonksiyonel</a:t>
              </a:r>
              <a:r>
                <a:rPr dirty="0">
                  <a:solidFill>
                    <a:schemeClr val="accent1"/>
                  </a:solidFill>
                </a:rPr>
                <a:t>, </a:t>
              </a:r>
              <a:r>
                <a:rPr dirty="0" err="1">
                  <a:solidFill>
                    <a:schemeClr val="accent1"/>
                  </a:solidFill>
                </a:rPr>
                <a:t>performans</a:t>
              </a:r>
              <a:r>
                <a:rPr dirty="0">
                  <a:solidFill>
                    <a:schemeClr val="accent1"/>
                  </a:solidFill>
                </a:rPr>
                <a:t>, </a:t>
              </a:r>
              <a:r>
                <a:rPr dirty="0" err="1">
                  <a:solidFill>
                    <a:schemeClr val="accent1"/>
                  </a:solidFill>
                </a:rPr>
                <a:t>kullanılabilirlik</a:t>
              </a:r>
              <a:r>
                <a:rPr dirty="0">
                  <a:solidFill>
                    <a:schemeClr val="accent1"/>
                  </a:solidFill>
                </a:rPr>
                <a:t> ve </a:t>
              </a:r>
            </a:p>
            <a:p>
              <a:pPr lvl="2" algn="l">
                <a:defRPr sz="4600" b="1">
                  <a:ln w="12700" cap="flat">
                    <a:solidFill>
                      <a:srgbClr val="000000"/>
                    </a:solidFill>
                    <a:prstDash val="solid"/>
                    <a:miter lim="400000"/>
                  </a:ln>
                  <a:solidFill>
                    <a:schemeClr val="accent6"/>
                  </a:solidFill>
                </a:defRPr>
              </a:pPr>
              <a:r>
                <a:rPr dirty="0">
                  <a:solidFill>
                    <a:schemeClr val="accent1"/>
                  </a:solidFill>
                </a:rPr>
                <a:t>    </a:t>
              </a:r>
              <a:r>
                <a:rPr dirty="0" err="1">
                  <a:solidFill>
                    <a:schemeClr val="accent1"/>
                  </a:solidFill>
                </a:rPr>
                <a:t>güvenlilik</a:t>
              </a:r>
              <a:r>
                <a:rPr dirty="0">
                  <a:solidFill>
                    <a:schemeClr val="accent1"/>
                  </a:solidFill>
                </a:rPr>
                <a:t> </a:t>
              </a:r>
              <a:r>
                <a:rPr dirty="0" err="1">
                  <a:solidFill>
                    <a:schemeClr val="accent1"/>
                  </a:solidFill>
                </a:rPr>
                <a:t>gereklilikleri</a:t>
              </a:r>
              <a:r>
                <a:rPr dirty="0">
                  <a:solidFill>
                    <a:schemeClr val="accent1"/>
                  </a:solidFill>
                </a:rPr>
                <a:t>; </a:t>
              </a:r>
              <a:br>
                <a:rPr sz="1200" dirty="0">
                  <a:solidFill>
                    <a:schemeClr val="accent1"/>
                  </a:solidFill>
                </a:rPr>
              </a:br>
              <a:r>
                <a:rPr dirty="0">
                  <a:solidFill>
                    <a:schemeClr val="accent1"/>
                  </a:solidFill>
                </a:rPr>
                <a:t>b) </a:t>
              </a:r>
              <a:r>
                <a:rPr dirty="0" err="1">
                  <a:solidFill>
                    <a:schemeClr val="accent1"/>
                  </a:solidFill>
                </a:rPr>
                <a:t>kapsamına</a:t>
              </a:r>
              <a:r>
                <a:rPr dirty="0">
                  <a:solidFill>
                    <a:schemeClr val="accent1"/>
                  </a:solidFill>
                </a:rPr>
                <a:t> </a:t>
              </a:r>
              <a:r>
                <a:rPr dirty="0" err="1">
                  <a:solidFill>
                    <a:schemeClr val="accent1"/>
                  </a:solidFill>
                </a:rPr>
                <a:t>giren</a:t>
              </a:r>
              <a:r>
                <a:rPr dirty="0">
                  <a:solidFill>
                    <a:schemeClr val="accent1"/>
                  </a:solidFill>
                </a:rPr>
                <a:t> </a:t>
              </a:r>
              <a:r>
                <a:rPr dirty="0" err="1">
                  <a:solidFill>
                    <a:schemeClr val="accent1"/>
                  </a:solidFill>
                </a:rPr>
                <a:t>düzenleyici</a:t>
              </a:r>
              <a:r>
                <a:rPr dirty="0">
                  <a:solidFill>
                    <a:schemeClr val="accent1"/>
                  </a:solidFill>
                </a:rPr>
                <a:t> </a:t>
              </a:r>
              <a:r>
                <a:rPr dirty="0" err="1">
                  <a:solidFill>
                    <a:schemeClr val="accent1"/>
                  </a:solidFill>
                </a:rPr>
                <a:t>regülasyon</a:t>
              </a:r>
              <a:r>
                <a:rPr dirty="0">
                  <a:solidFill>
                    <a:schemeClr val="accent1"/>
                  </a:solidFill>
                </a:rPr>
                <a:t> ve </a:t>
              </a:r>
              <a:r>
                <a:rPr dirty="0" err="1">
                  <a:solidFill>
                    <a:schemeClr val="accent1"/>
                  </a:solidFill>
                </a:rPr>
                <a:t>standart</a:t>
              </a:r>
              <a:r>
                <a:rPr dirty="0">
                  <a:solidFill>
                    <a:schemeClr val="accent1"/>
                  </a:solidFill>
                </a:rPr>
                <a:t> </a:t>
              </a:r>
              <a:r>
                <a:rPr dirty="0" err="1">
                  <a:solidFill>
                    <a:schemeClr val="accent1"/>
                  </a:solidFill>
                </a:rPr>
                <a:t>gereklilikleri</a:t>
              </a:r>
              <a:r>
                <a:rPr dirty="0">
                  <a:solidFill>
                    <a:schemeClr val="accent1"/>
                  </a:solidFill>
                </a:rPr>
                <a:t>; </a:t>
              </a:r>
              <a:br>
                <a:rPr sz="1200" dirty="0">
                  <a:solidFill>
                    <a:schemeClr val="accent1"/>
                  </a:solidFill>
                </a:rPr>
              </a:br>
              <a:r>
                <a:rPr dirty="0">
                  <a:solidFill>
                    <a:schemeClr val="accent1"/>
                  </a:solidFill>
                </a:rPr>
                <a:t>c) risk </a:t>
              </a:r>
              <a:r>
                <a:rPr dirty="0" err="1">
                  <a:solidFill>
                    <a:schemeClr val="accent1"/>
                  </a:solidFill>
                </a:rPr>
                <a:t>yönetimi</a:t>
              </a:r>
              <a:r>
                <a:rPr dirty="0">
                  <a:solidFill>
                    <a:schemeClr val="accent1"/>
                  </a:solidFill>
                </a:rPr>
                <a:t> </a:t>
              </a:r>
              <a:r>
                <a:rPr dirty="0" err="1">
                  <a:solidFill>
                    <a:schemeClr val="accent1"/>
                  </a:solidFill>
                </a:rPr>
                <a:t>kapsamına</a:t>
              </a:r>
              <a:r>
                <a:rPr dirty="0">
                  <a:solidFill>
                    <a:schemeClr val="accent1"/>
                  </a:solidFill>
                </a:rPr>
                <a:t> </a:t>
              </a:r>
              <a:r>
                <a:rPr dirty="0" err="1">
                  <a:solidFill>
                    <a:schemeClr val="accent1"/>
                  </a:solidFill>
                </a:rPr>
                <a:t>giren</a:t>
              </a:r>
              <a:r>
                <a:rPr dirty="0">
                  <a:solidFill>
                    <a:schemeClr val="accent1"/>
                  </a:solidFill>
                </a:rPr>
                <a:t> </a:t>
              </a:r>
              <a:r>
                <a:rPr dirty="0" err="1">
                  <a:solidFill>
                    <a:schemeClr val="accent1"/>
                  </a:solidFill>
                </a:rPr>
                <a:t>çıktı</a:t>
              </a:r>
              <a:r>
                <a:rPr dirty="0">
                  <a:solidFill>
                    <a:schemeClr val="accent1"/>
                  </a:solidFill>
                </a:rPr>
                <a:t>(lar); </a:t>
              </a:r>
              <a:br>
                <a:rPr sz="1200" dirty="0">
                  <a:solidFill>
                    <a:schemeClr val="accent1"/>
                  </a:solidFill>
                </a:rPr>
              </a:br>
              <a:r>
                <a:rPr dirty="0">
                  <a:solidFill>
                    <a:schemeClr val="accent1"/>
                  </a:solidFill>
                </a:rPr>
                <a:t>d) </a:t>
              </a:r>
              <a:r>
                <a:rPr dirty="0" err="1">
                  <a:solidFill>
                    <a:schemeClr val="accent1"/>
                  </a:solidFill>
                </a:rPr>
                <a:t>eğer</a:t>
              </a:r>
              <a:r>
                <a:rPr dirty="0">
                  <a:solidFill>
                    <a:schemeClr val="accent1"/>
                  </a:solidFill>
                </a:rPr>
                <a:t> </a:t>
              </a:r>
              <a:r>
                <a:rPr dirty="0" err="1">
                  <a:solidFill>
                    <a:schemeClr val="accent1"/>
                  </a:solidFill>
                </a:rPr>
                <a:t>varsa</a:t>
              </a:r>
              <a:r>
                <a:rPr dirty="0">
                  <a:solidFill>
                    <a:schemeClr val="accent1"/>
                  </a:solidFill>
                </a:rPr>
                <a:t>, </a:t>
              </a:r>
              <a:r>
                <a:rPr dirty="0" err="1">
                  <a:solidFill>
                    <a:schemeClr val="accent1"/>
                  </a:solidFill>
                </a:rPr>
                <a:t>önceki</a:t>
              </a:r>
              <a:r>
                <a:rPr dirty="0">
                  <a:solidFill>
                    <a:schemeClr val="accent1"/>
                  </a:solidFill>
                </a:rPr>
                <a:t> </a:t>
              </a:r>
              <a:r>
                <a:rPr dirty="0" err="1">
                  <a:solidFill>
                    <a:schemeClr val="accent1"/>
                  </a:solidFill>
                </a:rPr>
                <a:t>benzer</a:t>
              </a:r>
              <a:r>
                <a:rPr dirty="0">
                  <a:solidFill>
                    <a:schemeClr val="accent1"/>
                  </a:solidFill>
                </a:rPr>
                <a:t> </a:t>
              </a:r>
              <a:r>
                <a:rPr dirty="0" err="1">
                  <a:solidFill>
                    <a:schemeClr val="accent1"/>
                  </a:solidFill>
                </a:rPr>
                <a:t>tasarımlarlardan</a:t>
              </a:r>
              <a:r>
                <a:rPr dirty="0">
                  <a:solidFill>
                    <a:schemeClr val="accent1"/>
                  </a:solidFill>
                </a:rPr>
                <a:t> </a:t>
              </a:r>
              <a:r>
                <a:rPr dirty="0" err="1">
                  <a:solidFill>
                    <a:schemeClr val="accent1"/>
                  </a:solidFill>
                </a:rPr>
                <a:t>elde</a:t>
              </a:r>
              <a:r>
                <a:rPr dirty="0">
                  <a:solidFill>
                    <a:schemeClr val="accent1"/>
                  </a:solidFill>
                </a:rPr>
                <a:t> </a:t>
              </a:r>
              <a:r>
                <a:rPr dirty="0" err="1">
                  <a:solidFill>
                    <a:schemeClr val="accent1"/>
                  </a:solidFill>
                </a:rPr>
                <a:t>edilen</a:t>
              </a:r>
              <a:r>
                <a:rPr dirty="0">
                  <a:solidFill>
                    <a:schemeClr val="accent1"/>
                  </a:solidFill>
                </a:rPr>
                <a:t> </a:t>
              </a:r>
              <a:r>
                <a:rPr dirty="0" err="1">
                  <a:solidFill>
                    <a:schemeClr val="accent1"/>
                  </a:solidFill>
                </a:rPr>
                <a:t>bilgiler</a:t>
              </a:r>
              <a:r>
                <a:rPr dirty="0">
                  <a:solidFill>
                    <a:schemeClr val="accent1"/>
                  </a:solidFill>
                </a:rPr>
                <a:t>; </a:t>
              </a:r>
              <a:br>
                <a:rPr sz="1200" dirty="0">
                  <a:solidFill>
                    <a:schemeClr val="accent1"/>
                  </a:solidFill>
                </a:rPr>
              </a:br>
              <a:r>
                <a:rPr dirty="0">
                  <a:solidFill>
                    <a:schemeClr val="accent1"/>
                  </a:solidFill>
                </a:rPr>
                <a:t>e) </a:t>
              </a:r>
              <a:r>
                <a:rPr dirty="0" err="1">
                  <a:solidFill>
                    <a:schemeClr val="accent1"/>
                  </a:solidFill>
                </a:rPr>
                <a:t>ürünün</a:t>
              </a:r>
              <a:r>
                <a:rPr dirty="0">
                  <a:solidFill>
                    <a:schemeClr val="accent1"/>
                  </a:solidFill>
                </a:rPr>
                <a:t> ve </a:t>
              </a:r>
              <a:r>
                <a:rPr dirty="0" err="1">
                  <a:solidFill>
                    <a:schemeClr val="accent1"/>
                  </a:solidFill>
                </a:rPr>
                <a:t>süreçlerinin</a:t>
              </a:r>
              <a:r>
                <a:rPr dirty="0">
                  <a:solidFill>
                    <a:schemeClr val="accent1"/>
                  </a:solidFill>
                </a:rPr>
                <a:t> </a:t>
              </a:r>
              <a:r>
                <a:rPr dirty="0" err="1">
                  <a:solidFill>
                    <a:schemeClr val="accent1"/>
                  </a:solidFill>
                </a:rPr>
                <a:t>tasarım</a:t>
              </a:r>
              <a:r>
                <a:rPr dirty="0">
                  <a:solidFill>
                    <a:schemeClr val="accent1"/>
                  </a:solidFill>
                </a:rPr>
                <a:t> ve </a:t>
              </a:r>
              <a:r>
                <a:rPr dirty="0" err="1">
                  <a:solidFill>
                    <a:schemeClr val="accent1"/>
                  </a:solidFill>
                </a:rPr>
                <a:t>geliştirme</a:t>
              </a:r>
              <a:r>
                <a:rPr dirty="0">
                  <a:solidFill>
                    <a:schemeClr val="accent1"/>
                  </a:solidFill>
                </a:rPr>
                <a:t> </a:t>
              </a:r>
              <a:r>
                <a:rPr dirty="0" err="1">
                  <a:solidFill>
                    <a:schemeClr val="accent1"/>
                  </a:solidFill>
                </a:rPr>
                <a:t>için</a:t>
              </a:r>
              <a:r>
                <a:rPr dirty="0">
                  <a:solidFill>
                    <a:schemeClr val="accent1"/>
                  </a:solidFill>
                </a:rPr>
                <a:t> </a:t>
              </a:r>
              <a:r>
                <a:rPr dirty="0" err="1">
                  <a:solidFill>
                    <a:schemeClr val="accent1"/>
                  </a:solidFill>
                </a:rPr>
                <a:t>gerekli</a:t>
              </a:r>
              <a:r>
                <a:rPr dirty="0">
                  <a:solidFill>
                    <a:schemeClr val="accent1"/>
                  </a:solidFill>
                </a:rPr>
                <a:t> </a:t>
              </a:r>
              <a:r>
                <a:rPr dirty="0" err="1">
                  <a:solidFill>
                    <a:schemeClr val="accent1"/>
                  </a:solidFill>
                </a:rPr>
                <a:t>kıldığı</a:t>
              </a:r>
              <a:r>
                <a:rPr dirty="0">
                  <a:solidFill>
                    <a:schemeClr val="accent1"/>
                  </a:solidFill>
                </a:rPr>
                <a:t> </a:t>
              </a:r>
              <a:r>
                <a:rPr dirty="0" err="1">
                  <a:solidFill>
                    <a:schemeClr val="accent1"/>
                  </a:solidFill>
                </a:rPr>
                <a:t>diğer</a:t>
              </a:r>
              <a:r>
                <a:rPr dirty="0">
                  <a:solidFill>
                    <a:schemeClr val="accent1"/>
                  </a:solidFill>
                </a:rPr>
                <a:t>  </a:t>
              </a:r>
            </a:p>
            <a:p>
              <a:pPr lvl="2" algn="l">
                <a:defRPr sz="4600" b="1">
                  <a:ln w="12700" cap="flat">
                    <a:solidFill>
                      <a:srgbClr val="000000"/>
                    </a:solidFill>
                    <a:prstDash val="solid"/>
                    <a:miter lim="400000"/>
                  </a:ln>
                  <a:solidFill>
                    <a:schemeClr val="accent6"/>
                  </a:solidFill>
                </a:defRPr>
              </a:pPr>
              <a:r>
                <a:rPr dirty="0">
                  <a:solidFill>
                    <a:schemeClr val="accent1"/>
                  </a:solidFill>
                </a:rPr>
                <a:t>    </a:t>
              </a:r>
              <a:r>
                <a:rPr dirty="0" err="1">
                  <a:solidFill>
                    <a:schemeClr val="accent1"/>
                  </a:solidFill>
                </a:rPr>
                <a:t>gereklilikler</a:t>
              </a:r>
              <a:r>
                <a:rPr dirty="0">
                  <a:solidFill>
                    <a:schemeClr val="accent1"/>
                  </a:solidFill>
                </a:rPr>
                <a:t>.</a:t>
              </a:r>
              <a:r>
                <a:rPr dirty="0">
                  <a:solidFill>
                    <a:srgbClr val="929292"/>
                  </a:solidFill>
                </a:rPr>
                <a:t> </a:t>
              </a:r>
              <a:br>
                <a:rPr sz="1200" dirty="0"/>
              </a:br>
              <a:endParaRPr sz="1200" dirty="0"/>
            </a:p>
            <a:p>
              <a:pPr algn="l">
                <a:defRPr sz="3800" b="1">
                  <a:ln w="12700" cap="flat">
                    <a:solidFill>
                      <a:srgbClr val="000000"/>
                    </a:solidFill>
                    <a:prstDash val="solid"/>
                    <a:miter lim="400000"/>
                  </a:ln>
                  <a:solidFill>
                    <a:schemeClr val="accent5"/>
                  </a:solidFill>
                </a:defRPr>
              </a:pPr>
              <a:r>
                <a:rPr dirty="0">
                  <a:solidFill>
                    <a:schemeClr val="accent1">
                      <a:lumOff val="-13575"/>
                    </a:schemeClr>
                  </a:solidFill>
                </a:rPr>
                <a:t>Bu </a:t>
              </a:r>
              <a:r>
                <a:rPr dirty="0" err="1">
                  <a:solidFill>
                    <a:schemeClr val="accent1">
                      <a:lumOff val="-13575"/>
                    </a:schemeClr>
                  </a:solidFill>
                </a:rPr>
                <a:t>girdiler</a:t>
              </a:r>
              <a:r>
                <a:rPr dirty="0">
                  <a:solidFill>
                    <a:schemeClr val="accent1">
                      <a:lumOff val="-13575"/>
                    </a:schemeClr>
                  </a:solidFill>
                </a:rPr>
                <a:t> </a:t>
              </a:r>
              <a:r>
                <a:rPr dirty="0" err="1">
                  <a:solidFill>
                    <a:schemeClr val="accent1">
                      <a:lumOff val="-13575"/>
                    </a:schemeClr>
                  </a:solidFill>
                </a:rPr>
                <a:t>yeterlilik</a:t>
              </a:r>
              <a:r>
                <a:rPr dirty="0">
                  <a:solidFill>
                    <a:schemeClr val="accent1">
                      <a:lumOff val="-13575"/>
                    </a:schemeClr>
                  </a:solidFill>
                </a:rPr>
                <a:t> </a:t>
              </a:r>
              <a:r>
                <a:rPr dirty="0" err="1">
                  <a:solidFill>
                    <a:schemeClr val="accent1">
                      <a:lumOff val="-13575"/>
                    </a:schemeClr>
                  </a:solidFill>
                </a:rPr>
                <a:t>yönünden</a:t>
              </a:r>
              <a:r>
                <a:rPr dirty="0">
                  <a:solidFill>
                    <a:schemeClr val="accent1">
                      <a:lumOff val="-13575"/>
                    </a:schemeClr>
                  </a:solidFill>
                </a:rPr>
                <a:t> </a:t>
              </a:r>
              <a:r>
                <a:rPr dirty="0" err="1">
                  <a:solidFill>
                    <a:schemeClr val="accent1">
                      <a:lumOff val="-13575"/>
                    </a:schemeClr>
                  </a:solidFill>
                </a:rPr>
                <a:t>değerlendirilmelidir</a:t>
              </a:r>
              <a:r>
                <a:rPr dirty="0">
                  <a:solidFill>
                    <a:schemeClr val="accent1">
                      <a:lumOff val="-13575"/>
                    </a:schemeClr>
                  </a:solidFill>
                </a:rPr>
                <a:t> ve </a:t>
              </a:r>
              <a:r>
                <a:rPr dirty="0" err="1">
                  <a:solidFill>
                    <a:schemeClr val="accent1">
                      <a:lumOff val="-13575"/>
                    </a:schemeClr>
                  </a:solidFill>
                </a:rPr>
                <a:t>onaylanmalıdır</a:t>
              </a:r>
              <a:r>
                <a:rPr dirty="0">
                  <a:solidFill>
                    <a:schemeClr val="accent1">
                      <a:lumOff val="-13575"/>
                    </a:schemeClr>
                  </a:solidFill>
                </a:rPr>
                <a:t>.</a:t>
              </a:r>
              <a:r>
                <a:rPr dirty="0">
                  <a:solidFill>
                    <a:srgbClr val="5E5E5E"/>
                  </a:solidFill>
                </a:rPr>
                <a:t> </a:t>
              </a:r>
            </a:p>
            <a:p>
              <a:pPr algn="l">
                <a:defRPr sz="3800" b="1">
                  <a:ln w="12700" cap="flat">
                    <a:solidFill>
                      <a:srgbClr val="000000"/>
                    </a:solidFill>
                    <a:prstDash val="solid"/>
                    <a:miter lim="400000"/>
                  </a:ln>
                  <a:solidFill>
                    <a:schemeClr val="accent5"/>
                  </a:solidFill>
                </a:defRPr>
              </a:pPr>
              <a:endParaRPr dirty="0">
                <a:solidFill>
                  <a:srgbClr val="5E5E5E"/>
                </a:solidFill>
              </a:endParaRPr>
            </a:p>
            <a:p>
              <a:pPr algn="l">
                <a:defRPr sz="3800" b="1">
                  <a:ln w="12700" cap="flat">
                    <a:solidFill>
                      <a:srgbClr val="000000"/>
                    </a:solidFill>
                    <a:prstDash val="solid"/>
                    <a:miter lim="400000"/>
                  </a:ln>
                  <a:solidFill>
                    <a:schemeClr val="accent5"/>
                  </a:solidFill>
                </a:defRPr>
              </a:pPr>
              <a:r>
                <a:rPr dirty="0" err="1">
                  <a:solidFill>
                    <a:schemeClr val="accent1">
                      <a:lumOff val="-13575"/>
                    </a:schemeClr>
                  </a:solidFill>
                </a:rPr>
                <a:t>Gereklilikler</a:t>
              </a:r>
              <a:r>
                <a:rPr dirty="0">
                  <a:solidFill>
                    <a:schemeClr val="accent1">
                      <a:lumOff val="-13575"/>
                    </a:schemeClr>
                  </a:solidFill>
                </a:rPr>
                <a:t> </a:t>
              </a:r>
              <a:r>
                <a:rPr dirty="0" err="1">
                  <a:solidFill>
                    <a:schemeClr val="accent1">
                      <a:lumOff val="-13575"/>
                    </a:schemeClr>
                  </a:solidFill>
                </a:rPr>
                <a:t>eksiksiz</a:t>
              </a:r>
              <a:r>
                <a:rPr dirty="0">
                  <a:solidFill>
                    <a:schemeClr val="accent1">
                      <a:lumOff val="-13575"/>
                    </a:schemeClr>
                  </a:solidFill>
                </a:rPr>
                <a:t> </a:t>
              </a:r>
              <a:r>
                <a:rPr dirty="0" err="1">
                  <a:solidFill>
                    <a:schemeClr val="accent1">
                      <a:lumOff val="-13575"/>
                    </a:schemeClr>
                  </a:solidFill>
                </a:rPr>
                <a:t>olmalıdır</a:t>
              </a:r>
              <a:r>
                <a:rPr dirty="0">
                  <a:solidFill>
                    <a:schemeClr val="accent1">
                      <a:lumOff val="-13575"/>
                    </a:schemeClr>
                  </a:solidFill>
                </a:rPr>
                <a:t> ve </a:t>
              </a:r>
              <a:r>
                <a:rPr dirty="0" err="1">
                  <a:solidFill>
                    <a:schemeClr val="accent1">
                      <a:lumOff val="-13575"/>
                    </a:schemeClr>
                  </a:solidFill>
                </a:rPr>
                <a:t>belirsizlikler</a:t>
              </a:r>
              <a:r>
                <a:rPr dirty="0">
                  <a:solidFill>
                    <a:schemeClr val="accent1">
                      <a:lumOff val="-13575"/>
                    </a:schemeClr>
                  </a:solidFill>
                </a:rPr>
                <a:t> </a:t>
              </a:r>
              <a:r>
                <a:rPr dirty="0" err="1">
                  <a:solidFill>
                    <a:schemeClr val="accent1">
                      <a:lumOff val="-13575"/>
                    </a:schemeClr>
                  </a:solidFill>
                </a:rPr>
                <a:t>bulunmamalıdır</a:t>
              </a:r>
              <a:r>
                <a:rPr dirty="0">
                  <a:solidFill>
                    <a:schemeClr val="accent1">
                      <a:lumOff val="-13575"/>
                    </a:schemeClr>
                  </a:solidFill>
                </a:rPr>
                <a:t>, </a:t>
              </a:r>
              <a:r>
                <a:rPr dirty="0" err="1">
                  <a:solidFill>
                    <a:schemeClr val="accent1">
                      <a:lumOff val="-13575"/>
                    </a:schemeClr>
                  </a:solidFill>
                </a:rPr>
                <a:t>doğrulanabilmelidir</a:t>
              </a:r>
              <a:r>
                <a:rPr dirty="0">
                  <a:solidFill>
                    <a:schemeClr val="accent1">
                      <a:lumOff val="-13575"/>
                    </a:schemeClr>
                  </a:solidFill>
                </a:rPr>
                <a:t>, </a:t>
              </a:r>
              <a:r>
                <a:rPr dirty="0" err="1">
                  <a:solidFill>
                    <a:schemeClr val="accent1">
                      <a:lumOff val="-13575"/>
                    </a:schemeClr>
                  </a:solidFill>
                </a:rPr>
                <a:t>geçerliliği</a:t>
              </a:r>
              <a:r>
                <a:rPr dirty="0">
                  <a:solidFill>
                    <a:schemeClr val="accent1">
                      <a:lumOff val="-13575"/>
                    </a:schemeClr>
                  </a:solidFill>
                </a:rPr>
                <a:t> </a:t>
              </a:r>
              <a:r>
                <a:rPr dirty="0" err="1">
                  <a:solidFill>
                    <a:schemeClr val="accent1">
                      <a:lumOff val="-13575"/>
                    </a:schemeClr>
                  </a:solidFill>
                </a:rPr>
                <a:t>doğrulanabilmelidir</a:t>
              </a:r>
              <a:r>
                <a:rPr dirty="0">
                  <a:solidFill>
                    <a:schemeClr val="accent1">
                      <a:lumOff val="-13575"/>
                    </a:schemeClr>
                  </a:solidFill>
                </a:rPr>
                <a:t> ve </a:t>
              </a:r>
              <a:r>
                <a:rPr dirty="0" err="1">
                  <a:solidFill>
                    <a:schemeClr val="accent1">
                      <a:lumOff val="-13575"/>
                    </a:schemeClr>
                  </a:solidFill>
                </a:rPr>
                <a:t>birbirleri</a:t>
              </a:r>
              <a:r>
                <a:rPr dirty="0">
                  <a:solidFill>
                    <a:schemeClr val="accent1">
                      <a:lumOff val="-13575"/>
                    </a:schemeClr>
                  </a:solidFill>
                </a:rPr>
                <a:t> </a:t>
              </a:r>
              <a:r>
                <a:rPr dirty="0" err="1">
                  <a:solidFill>
                    <a:schemeClr val="accent1">
                      <a:lumOff val="-13575"/>
                    </a:schemeClr>
                  </a:solidFill>
                </a:rPr>
                <a:t>ile</a:t>
              </a:r>
              <a:r>
                <a:rPr dirty="0">
                  <a:solidFill>
                    <a:schemeClr val="accent1">
                      <a:lumOff val="-13575"/>
                    </a:schemeClr>
                  </a:solidFill>
                </a:rPr>
                <a:t> </a:t>
              </a:r>
              <a:r>
                <a:rPr dirty="0" err="1">
                  <a:solidFill>
                    <a:schemeClr val="accent1">
                      <a:lumOff val="-13575"/>
                    </a:schemeClr>
                  </a:solidFill>
                </a:rPr>
                <a:t>çelişmemelidir</a:t>
              </a:r>
              <a:r>
                <a:rPr dirty="0">
                  <a:solidFill>
                    <a:schemeClr val="accent1">
                      <a:lumOff val="-13575"/>
                    </a:schemeClr>
                  </a:solidFill>
                </a:rPr>
                <a:t>.</a:t>
              </a:r>
              <a:r>
                <a:rPr dirty="0">
                  <a:solidFill>
                    <a:srgbClr val="5E5E5E"/>
                  </a:solidFill>
                </a:rPr>
                <a:t> </a:t>
              </a:r>
            </a:p>
            <a:p>
              <a:pPr algn="l">
                <a:defRPr sz="3800" b="1">
                  <a:ln w="12700" cap="flat">
                    <a:solidFill>
                      <a:srgbClr val="000000"/>
                    </a:solidFill>
                    <a:prstDash val="solid"/>
                    <a:miter lim="400000"/>
                  </a:ln>
                  <a:solidFill>
                    <a:schemeClr val="accent5"/>
                  </a:solidFill>
                </a:defRPr>
              </a:pPr>
              <a:endParaRPr dirty="0">
                <a:solidFill>
                  <a:srgbClr val="5E5E5E"/>
                </a:solidFill>
              </a:endParaRPr>
            </a:p>
            <a:p>
              <a:pPr algn="l">
                <a:defRPr sz="3800" b="1">
                  <a:ln w="12700" cap="flat">
                    <a:solidFill>
                      <a:srgbClr val="000000"/>
                    </a:solidFill>
                    <a:prstDash val="solid"/>
                    <a:miter lim="400000"/>
                  </a:ln>
                  <a:solidFill>
                    <a:schemeClr val="accent5"/>
                  </a:solidFill>
                  <a:effectLst>
                    <a:outerShdw blurRad="12700" dist="63500" dir="18900000" rotWithShape="0">
                      <a:srgbClr val="000000"/>
                    </a:outerShdw>
                  </a:effectLst>
                </a:defRPr>
              </a:pPr>
              <a:r>
                <a:rPr dirty="0"/>
                <a:t>NOT: IEC 62366–1’de </a:t>
              </a:r>
              <a:r>
                <a:rPr dirty="0" err="1"/>
                <a:t>daha</a:t>
              </a:r>
              <a:r>
                <a:rPr dirty="0"/>
                <a:t> </a:t>
              </a:r>
              <a:r>
                <a:rPr dirty="0" err="1"/>
                <a:t>ileri</a:t>
              </a:r>
              <a:r>
                <a:rPr dirty="0"/>
                <a:t> </a:t>
              </a:r>
              <a:r>
                <a:rPr dirty="0" err="1"/>
                <a:t>bilgiler</a:t>
              </a:r>
              <a:r>
                <a:rPr dirty="0"/>
                <a:t> </a:t>
              </a:r>
              <a:r>
                <a:rPr dirty="0" err="1"/>
                <a:t>bulabilirsiniz</a:t>
              </a:r>
              <a:r>
                <a:rPr dirty="0"/>
                <a:t>.</a:t>
              </a:r>
            </a:p>
          </p:txBody>
        </p:sp>
        <p:pic>
          <p:nvPicPr>
            <p:cNvPr id="737" name="ISO 13485:2016 — 7.3. MADDE — Dokümantasyon Gereklilikleri… ISO 13485:2016 — 7.3. MADDE — Dokümantasyon Gereklilikleri 7.3.3 Tasarım ve Geliştirme Girdileri Ürün gereklilikleri ile ilgili GİRDİLER belirlenmelidir ve kayıtları tutulmalıdır (4.2.5’e bakını" descr="ISO 13485:2016 — 7.3. MADDE — Dokümantasyon Gereklilikleri… ISO 13485:2016 — 7.3. MADDE — Dokümantasyon Gereklilikleri 7.3.3 Tasarım ve Geliştirme Girdileri Ürün gereklilikleri ile ilgili GİRDİLER belirlenmelidir ve kayıtları tutulmalıdır (4.2.5’e bakınız). Bu girdiler aşağıdakileri içermelidir: a) kullanım amacına göre belirlenen fonksiyonel, performans, kullanılabilirlik ve     güvenlilik gereklilikleri;  b) kapsamına giren düzenleyici regülasyon ve standart gereklilikleri;  c) risk yönetimi kapsamına giren çıktı(lar);  d) eğer varsa, önceki benzer tasarımlarlardan elde edilen bilgiler;  e) ürünün ve süreçlerinin tasarım ve geliştirme için gerekli kıldığı diğer      gereklilikler.  Bu girdiler yeterlilik yönünden değerlendirilmelidir ve onaylanmalıdır. Gereklilikler eksiksiz olmalıdır ve belirsizlikler bulunmamalıdır, doğrulanabilmelidir, geçerliliği doğrulanabilmelidir ve birbirleri ile çelişmemelidir. NOT: IEC 62366–1’de daha ileri bilgiler bulabilirsiniz."/>
            <p:cNvPicPr>
              <a:picLocks/>
            </p:cNvPicPr>
            <p:nvPr/>
          </p:nvPicPr>
          <p:blipFill>
            <a:blip r:embed="rId2"/>
            <a:stretch>
              <a:fillRect/>
            </a:stretch>
          </p:blipFill>
          <p:spPr>
            <a:xfrm>
              <a:off x="-1" y="-1"/>
              <a:ext cx="23963900" cy="13193255"/>
            </a:xfrm>
            <a:prstGeom prst="rect">
              <a:avLst/>
            </a:prstGeom>
            <a:effectLst/>
          </p:spPr>
        </p:pic>
      </p:gr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3" name="ISO 13485:2016 — 7.3. MADDE — Dokümantasyon Gereklilikleri…"/>
          <p:cNvGrpSpPr/>
          <p:nvPr/>
        </p:nvGrpSpPr>
        <p:grpSpPr>
          <a:xfrm>
            <a:off x="210049" y="2462139"/>
            <a:ext cx="23963901" cy="9215033"/>
            <a:chOff x="-1" y="0"/>
            <a:chExt cx="23963900" cy="9215032"/>
          </a:xfrm>
        </p:grpSpPr>
        <p:sp>
          <p:nvSpPr>
            <p:cNvPr id="742" name="ISO 13485:2016 — 7.3. MADDE — Dokümantasyon Gereklilikleri…"/>
            <p:cNvSpPr txBox="1"/>
            <p:nvPr/>
          </p:nvSpPr>
          <p:spPr>
            <a:xfrm>
              <a:off x="169838" y="493570"/>
              <a:ext cx="23624223" cy="8227892"/>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7.3. MADDE — </a:t>
              </a:r>
              <a:r>
                <a:rPr dirty="0" err="1"/>
                <a:t>Dokümantasyon</a:t>
              </a:r>
              <a:r>
                <a:rPr dirty="0"/>
                <a:t> </a:t>
              </a:r>
              <a:r>
                <a:rPr dirty="0" err="1"/>
                <a:t>Gereklilikleri</a:t>
              </a:r>
              <a:r>
                <a:rPr dirty="0"/>
                <a:t> </a:t>
              </a:r>
            </a:p>
            <a:p>
              <a:pPr algn="l">
                <a:defRPr sz="4600" b="1">
                  <a:ln w="12700" cap="flat">
                    <a:solidFill>
                      <a:srgbClr val="000000"/>
                    </a:solidFill>
                    <a:prstDash val="solid"/>
                    <a:miter lim="400000"/>
                  </a:ln>
                  <a:solidFill>
                    <a:schemeClr val="accent6"/>
                  </a:solidFill>
                </a:defRPr>
              </a:pPr>
              <a:r>
                <a:rPr sz="5200" dirty="0">
                  <a:solidFill>
                    <a:schemeClr val="accent1">
                      <a:hueOff val="114395"/>
                      <a:lumOff val="-24975"/>
                    </a:schemeClr>
                  </a:solidFill>
                </a:rPr>
                <a:t>7.3.4 </a:t>
              </a:r>
              <a:r>
                <a:rPr sz="5200" dirty="0" err="1">
                  <a:solidFill>
                    <a:schemeClr val="accent1">
                      <a:hueOff val="114395"/>
                      <a:lumOff val="-24975"/>
                    </a:schemeClr>
                  </a:solidFill>
                </a:rPr>
                <a:t>Tasarım</a:t>
              </a:r>
              <a:r>
                <a:rPr sz="5200" dirty="0">
                  <a:solidFill>
                    <a:schemeClr val="accent1">
                      <a:hueOff val="114395"/>
                      <a:lumOff val="-24975"/>
                    </a:schemeClr>
                  </a:solidFill>
                </a:rPr>
                <a:t> ve </a:t>
              </a:r>
              <a:r>
                <a:rPr sz="5200" dirty="0" err="1">
                  <a:solidFill>
                    <a:schemeClr val="accent1">
                      <a:hueOff val="114395"/>
                      <a:lumOff val="-24975"/>
                    </a:schemeClr>
                  </a:solidFill>
                </a:rPr>
                <a:t>Geliştirme</a:t>
              </a:r>
              <a:r>
                <a:rPr sz="5200" dirty="0">
                  <a:solidFill>
                    <a:schemeClr val="accent1">
                      <a:hueOff val="114395"/>
                      <a:lumOff val="-24975"/>
                    </a:schemeClr>
                  </a:solidFill>
                </a:rPr>
                <a:t> </a:t>
              </a:r>
              <a:r>
                <a:rPr sz="5200" dirty="0" err="1">
                  <a:solidFill>
                    <a:schemeClr val="accent1">
                      <a:hueOff val="114395"/>
                      <a:lumOff val="-24975"/>
                    </a:schemeClr>
                  </a:solidFill>
                </a:rPr>
                <a:t>Çıktıları</a:t>
              </a:r>
              <a:br>
                <a:rPr dirty="0"/>
              </a:br>
              <a:r>
                <a:rPr dirty="0" err="1">
                  <a:solidFill>
                    <a:schemeClr val="accent1">
                      <a:lumOff val="-13575"/>
                    </a:schemeClr>
                  </a:solidFill>
                </a:rPr>
                <a:t>Tasarım</a:t>
              </a:r>
              <a:r>
                <a:rPr dirty="0">
                  <a:solidFill>
                    <a:schemeClr val="accent1">
                      <a:lumOff val="-13575"/>
                    </a:schemeClr>
                  </a:solidFill>
                </a:rPr>
                <a:t> ve </a:t>
              </a:r>
              <a:r>
                <a:rPr dirty="0" err="1">
                  <a:solidFill>
                    <a:schemeClr val="accent1">
                      <a:lumOff val="-13575"/>
                    </a:schemeClr>
                  </a:solidFill>
                </a:rPr>
                <a:t>Geliştirme</a:t>
              </a:r>
              <a:r>
                <a:rPr dirty="0">
                  <a:solidFill>
                    <a:schemeClr val="accent1">
                      <a:lumOff val="-13575"/>
                    </a:schemeClr>
                  </a:solidFill>
                </a:rPr>
                <a:t> </a:t>
              </a:r>
              <a:r>
                <a:rPr dirty="0" err="1">
                  <a:solidFill>
                    <a:schemeClr val="accent1">
                      <a:lumOff val="-13575"/>
                    </a:schemeClr>
                  </a:solidFill>
                </a:rPr>
                <a:t>çıktıları</a:t>
              </a:r>
              <a:r>
                <a:rPr dirty="0">
                  <a:solidFill>
                    <a:schemeClr val="accent1">
                      <a:lumOff val="-13575"/>
                    </a:schemeClr>
                  </a:solidFill>
                </a:rPr>
                <a:t> </a:t>
              </a:r>
              <a:r>
                <a:rPr dirty="0" err="1">
                  <a:solidFill>
                    <a:schemeClr val="accent1">
                      <a:lumOff val="-13575"/>
                    </a:schemeClr>
                  </a:solidFill>
                </a:rPr>
                <a:t>aşağıdakileri</a:t>
              </a:r>
              <a:r>
                <a:rPr dirty="0">
                  <a:solidFill>
                    <a:schemeClr val="accent1">
                      <a:lumOff val="-13575"/>
                    </a:schemeClr>
                  </a:solidFill>
                </a:rPr>
                <a:t> </a:t>
              </a:r>
              <a:r>
                <a:rPr dirty="0" err="1">
                  <a:solidFill>
                    <a:schemeClr val="accent1">
                      <a:lumOff val="-13575"/>
                    </a:schemeClr>
                  </a:solidFill>
                </a:rPr>
                <a:t>içermelidir</a:t>
              </a:r>
              <a:r>
                <a:rPr dirty="0">
                  <a:solidFill>
                    <a:schemeClr val="accent1">
                      <a:lumOff val="-13575"/>
                    </a:schemeClr>
                  </a:solidFill>
                </a:rPr>
                <a:t>: </a:t>
              </a:r>
              <a:endParaRPr sz="1200" dirty="0">
                <a:solidFill>
                  <a:srgbClr val="5E5E5E"/>
                </a:solidFill>
              </a:endParaRPr>
            </a:p>
            <a:p>
              <a:pPr marL="1740958" lvl="1" indent="-851958" algn="l">
                <a:buSzPct val="100000"/>
                <a:buAutoNum type="alphaLcParenR"/>
                <a:defRPr sz="4600" b="1">
                  <a:ln w="12700" cap="flat">
                    <a:solidFill>
                      <a:srgbClr val="000000"/>
                    </a:solidFill>
                    <a:prstDash val="solid"/>
                    <a:miter lim="400000"/>
                  </a:ln>
                  <a:solidFill>
                    <a:schemeClr val="accent1"/>
                  </a:solidFill>
                </a:defRPr>
              </a:pPr>
              <a:r>
                <a:rPr dirty="0" err="1"/>
                <a:t>tasarım</a:t>
              </a:r>
              <a:r>
                <a:rPr dirty="0"/>
                <a:t> ve </a:t>
              </a:r>
              <a:r>
                <a:rPr dirty="0" err="1"/>
                <a:t>geliştirme</a:t>
              </a:r>
              <a:r>
                <a:rPr dirty="0"/>
                <a:t> </a:t>
              </a:r>
              <a:r>
                <a:rPr dirty="0" err="1"/>
                <a:t>için</a:t>
              </a:r>
              <a:r>
                <a:rPr dirty="0"/>
                <a:t> </a:t>
              </a:r>
              <a:r>
                <a:rPr dirty="0" err="1"/>
                <a:t>girdi</a:t>
              </a:r>
              <a:r>
                <a:rPr dirty="0"/>
                <a:t> </a:t>
              </a:r>
              <a:r>
                <a:rPr dirty="0" err="1"/>
                <a:t>gerekliliklerini</a:t>
              </a:r>
              <a:r>
                <a:rPr dirty="0"/>
                <a:t> </a:t>
              </a:r>
              <a:r>
                <a:rPr dirty="0" err="1"/>
                <a:t>karşılamalıdır</a:t>
              </a:r>
              <a:r>
                <a:rPr dirty="0"/>
                <a:t>;</a:t>
              </a:r>
            </a:p>
            <a:p>
              <a:pPr marL="1740958" lvl="1" indent="-851958" algn="l">
                <a:buSzPct val="100000"/>
                <a:buAutoNum type="alphaLcParenR"/>
                <a:defRPr sz="4600" b="1">
                  <a:ln w="12700" cap="flat">
                    <a:solidFill>
                      <a:srgbClr val="000000"/>
                    </a:solidFill>
                    <a:prstDash val="solid"/>
                    <a:miter lim="400000"/>
                  </a:ln>
                  <a:solidFill>
                    <a:schemeClr val="accent1"/>
                  </a:solidFill>
                </a:defRPr>
              </a:pPr>
              <a:r>
                <a:rPr dirty="0" err="1"/>
                <a:t>Satın</a:t>
              </a:r>
              <a:r>
                <a:rPr dirty="0"/>
                <a:t> alma, </a:t>
              </a:r>
              <a:r>
                <a:rPr dirty="0" err="1"/>
                <a:t>Üretim</a:t>
              </a:r>
              <a:r>
                <a:rPr dirty="0"/>
                <a:t> ve </a:t>
              </a:r>
              <a:r>
                <a:rPr dirty="0" err="1"/>
                <a:t>servis</a:t>
              </a:r>
              <a:r>
                <a:rPr dirty="0"/>
                <a:t> </a:t>
              </a:r>
              <a:r>
                <a:rPr dirty="0" err="1"/>
                <a:t>sağlama</a:t>
              </a:r>
              <a:r>
                <a:rPr dirty="0"/>
                <a:t> </a:t>
              </a:r>
              <a:r>
                <a:rPr dirty="0" err="1"/>
                <a:t>için</a:t>
              </a:r>
              <a:r>
                <a:rPr dirty="0"/>
                <a:t> </a:t>
              </a:r>
              <a:r>
                <a:rPr dirty="0" err="1"/>
                <a:t>yeterli</a:t>
              </a:r>
              <a:r>
                <a:rPr dirty="0"/>
                <a:t> </a:t>
              </a:r>
              <a:r>
                <a:rPr dirty="0" err="1"/>
                <a:t>bilgi</a:t>
              </a:r>
              <a:r>
                <a:rPr dirty="0"/>
                <a:t> </a:t>
              </a:r>
              <a:r>
                <a:rPr dirty="0" err="1"/>
                <a:t>sağlamalıdır</a:t>
              </a:r>
              <a:r>
                <a:rPr dirty="0"/>
                <a:t>;</a:t>
              </a:r>
            </a:p>
            <a:p>
              <a:pPr marL="1740958" lvl="1" indent="-851958" algn="l">
                <a:buSzPct val="100000"/>
                <a:buAutoNum type="alphaLcParenR"/>
                <a:defRPr sz="4600" b="1">
                  <a:ln w="12700" cap="flat">
                    <a:solidFill>
                      <a:srgbClr val="000000"/>
                    </a:solidFill>
                    <a:prstDash val="solid"/>
                    <a:miter lim="400000"/>
                  </a:ln>
                  <a:solidFill>
                    <a:schemeClr val="accent1"/>
                  </a:solidFill>
                </a:defRPr>
              </a:pPr>
              <a:r>
                <a:rPr dirty="0" err="1"/>
                <a:t>cihazın</a:t>
              </a:r>
              <a:r>
                <a:rPr dirty="0"/>
                <a:t> </a:t>
              </a:r>
              <a:r>
                <a:rPr dirty="0" err="1"/>
                <a:t>kabul</a:t>
              </a:r>
              <a:r>
                <a:rPr dirty="0"/>
                <a:t> </a:t>
              </a:r>
              <a:r>
                <a:rPr dirty="0" err="1"/>
                <a:t>kriterlerini</a:t>
              </a:r>
              <a:r>
                <a:rPr dirty="0"/>
                <a:t> </a:t>
              </a:r>
              <a:r>
                <a:rPr dirty="0" err="1"/>
                <a:t>içermelidir</a:t>
              </a:r>
              <a:r>
                <a:rPr dirty="0"/>
                <a:t> </a:t>
              </a:r>
              <a:r>
                <a:rPr dirty="0" err="1"/>
                <a:t>ya</a:t>
              </a:r>
              <a:r>
                <a:rPr dirty="0"/>
                <a:t> da </a:t>
              </a:r>
              <a:r>
                <a:rPr dirty="0" err="1"/>
                <a:t>bunlara</a:t>
              </a:r>
              <a:r>
                <a:rPr dirty="0"/>
                <a:t> </a:t>
              </a:r>
              <a:r>
                <a:rPr dirty="0" err="1"/>
                <a:t>atıfta</a:t>
              </a:r>
              <a:r>
                <a:rPr dirty="0"/>
                <a:t> </a:t>
              </a:r>
              <a:r>
                <a:rPr dirty="0" err="1"/>
                <a:t>bulunmalıdır</a:t>
              </a:r>
              <a:r>
                <a:rPr dirty="0"/>
                <a:t>;</a:t>
              </a:r>
            </a:p>
            <a:p>
              <a:pPr marL="1740958" lvl="1" indent="-851958" algn="l">
                <a:buSzPct val="100000"/>
                <a:buAutoNum type="alphaLcParenR"/>
                <a:defRPr sz="4600" b="1">
                  <a:ln w="12700" cap="flat">
                    <a:solidFill>
                      <a:srgbClr val="000000"/>
                    </a:solidFill>
                    <a:prstDash val="solid"/>
                    <a:miter lim="400000"/>
                  </a:ln>
                  <a:solidFill>
                    <a:schemeClr val="accent1"/>
                  </a:solidFill>
                </a:defRPr>
              </a:pPr>
              <a:r>
                <a:rPr dirty="0" err="1"/>
                <a:t>cihazın</a:t>
              </a:r>
              <a:r>
                <a:rPr dirty="0"/>
                <a:t> </a:t>
              </a:r>
              <a:r>
                <a:rPr dirty="0" err="1"/>
                <a:t>güvenli</a:t>
              </a:r>
              <a:r>
                <a:rPr dirty="0"/>
                <a:t> ve </a:t>
              </a:r>
              <a:r>
                <a:rPr dirty="0" err="1"/>
                <a:t>uygun</a:t>
              </a:r>
              <a:r>
                <a:rPr dirty="0"/>
                <a:t> </a:t>
              </a:r>
              <a:r>
                <a:rPr dirty="0" err="1"/>
                <a:t>kullanımı</a:t>
              </a:r>
              <a:r>
                <a:rPr dirty="0"/>
                <a:t> </a:t>
              </a:r>
              <a:r>
                <a:rPr dirty="0" err="1"/>
                <a:t>için</a:t>
              </a:r>
              <a:r>
                <a:rPr dirty="0"/>
                <a:t> </a:t>
              </a:r>
              <a:r>
                <a:rPr dirty="0" err="1"/>
                <a:t>gerekli</a:t>
              </a:r>
              <a:r>
                <a:rPr dirty="0"/>
                <a:t> </a:t>
              </a:r>
              <a:r>
                <a:rPr dirty="0" err="1"/>
                <a:t>özellikleri</a:t>
              </a:r>
              <a:r>
                <a:rPr dirty="0"/>
                <a:t> </a:t>
              </a:r>
              <a:r>
                <a:rPr dirty="0" err="1"/>
                <a:t>belirlemelidir</a:t>
              </a:r>
              <a:r>
                <a:rPr dirty="0"/>
                <a:t>. </a:t>
              </a:r>
              <a:endParaRPr sz="1200" dirty="0"/>
            </a:p>
            <a:p>
              <a:pPr algn="l">
                <a:defRPr sz="4600" b="1">
                  <a:ln w="12700" cap="flat">
                    <a:solidFill>
                      <a:srgbClr val="000000"/>
                    </a:solidFill>
                    <a:prstDash val="solid"/>
                    <a:miter lim="400000"/>
                  </a:ln>
                </a:defRPr>
              </a:pPr>
              <a:endParaRPr sz="1200" dirty="0"/>
            </a:p>
            <a:p>
              <a:pPr algn="l">
                <a:defRPr sz="4600" b="1">
                  <a:ln w="12700" cap="flat">
                    <a:solidFill>
                      <a:srgbClr val="000000"/>
                    </a:solidFill>
                    <a:prstDash val="solid"/>
                    <a:miter lim="400000"/>
                  </a:ln>
                </a:defRPr>
              </a:pPr>
              <a:r>
                <a:rPr dirty="0" err="1">
                  <a:solidFill>
                    <a:schemeClr val="accent1">
                      <a:lumOff val="-13575"/>
                    </a:schemeClr>
                  </a:solidFill>
                </a:rPr>
                <a:t>Tasarım</a:t>
              </a:r>
              <a:r>
                <a:rPr dirty="0">
                  <a:solidFill>
                    <a:schemeClr val="accent1">
                      <a:lumOff val="-13575"/>
                    </a:schemeClr>
                  </a:solidFill>
                </a:rPr>
                <a:t> ve </a:t>
              </a:r>
              <a:r>
                <a:rPr dirty="0" err="1">
                  <a:solidFill>
                    <a:schemeClr val="accent1">
                      <a:lumOff val="-13575"/>
                    </a:schemeClr>
                  </a:solidFill>
                </a:rPr>
                <a:t>geliştirmenin</a:t>
              </a:r>
              <a:r>
                <a:rPr dirty="0">
                  <a:solidFill>
                    <a:schemeClr val="accent1">
                      <a:lumOff val="-13575"/>
                    </a:schemeClr>
                  </a:solidFill>
                </a:rPr>
                <a:t> </a:t>
              </a:r>
              <a:r>
                <a:rPr dirty="0" err="1">
                  <a:solidFill>
                    <a:schemeClr val="accent1">
                      <a:lumOff val="-13575"/>
                    </a:schemeClr>
                  </a:solidFill>
                </a:rPr>
                <a:t>çıktıları</a:t>
              </a:r>
              <a:r>
                <a:rPr dirty="0">
                  <a:solidFill>
                    <a:schemeClr val="accent1">
                      <a:lumOff val="-13575"/>
                    </a:schemeClr>
                  </a:solidFill>
                </a:rPr>
                <a:t>, </a:t>
              </a:r>
              <a:r>
                <a:rPr dirty="0" err="1">
                  <a:solidFill>
                    <a:schemeClr val="accent1">
                      <a:lumOff val="-13575"/>
                    </a:schemeClr>
                  </a:solidFill>
                </a:rPr>
                <a:t>tasarım</a:t>
              </a:r>
              <a:r>
                <a:rPr dirty="0">
                  <a:solidFill>
                    <a:schemeClr val="accent1">
                      <a:lumOff val="-13575"/>
                    </a:schemeClr>
                  </a:solidFill>
                </a:rPr>
                <a:t> ve </a:t>
              </a:r>
              <a:r>
                <a:rPr dirty="0" err="1">
                  <a:solidFill>
                    <a:schemeClr val="accent1">
                      <a:lumOff val="-13575"/>
                    </a:schemeClr>
                  </a:solidFill>
                </a:rPr>
                <a:t>geliştirme</a:t>
              </a:r>
              <a:r>
                <a:rPr dirty="0">
                  <a:solidFill>
                    <a:schemeClr val="accent1">
                      <a:lumOff val="-13575"/>
                    </a:schemeClr>
                  </a:solidFill>
                </a:rPr>
                <a:t> </a:t>
              </a:r>
              <a:r>
                <a:rPr dirty="0" err="1">
                  <a:solidFill>
                    <a:schemeClr val="accent1">
                      <a:lumOff val="-13575"/>
                    </a:schemeClr>
                  </a:solidFill>
                </a:rPr>
                <a:t>girdilerinin</a:t>
              </a:r>
              <a:r>
                <a:rPr dirty="0">
                  <a:solidFill>
                    <a:schemeClr val="accent1">
                      <a:lumOff val="-13575"/>
                    </a:schemeClr>
                  </a:solidFill>
                </a:rPr>
                <a:t> </a:t>
              </a:r>
              <a:r>
                <a:rPr dirty="0" err="1">
                  <a:solidFill>
                    <a:schemeClr val="accent1">
                      <a:lumOff val="-13575"/>
                    </a:schemeClr>
                  </a:solidFill>
                </a:rPr>
                <a:t>doğrulanmasına</a:t>
              </a:r>
              <a:r>
                <a:rPr dirty="0">
                  <a:solidFill>
                    <a:schemeClr val="accent1">
                      <a:lumOff val="-13575"/>
                    </a:schemeClr>
                  </a:solidFill>
                </a:rPr>
                <a:t> </a:t>
              </a:r>
              <a:endParaRPr lang="en-US" dirty="0">
                <a:solidFill>
                  <a:schemeClr val="accent1">
                    <a:lumOff val="-13575"/>
                  </a:schemeClr>
                </a:solidFill>
              </a:endParaRPr>
            </a:p>
            <a:p>
              <a:pPr algn="l">
                <a:defRPr sz="4600" b="1">
                  <a:ln w="12700" cap="flat">
                    <a:solidFill>
                      <a:srgbClr val="000000"/>
                    </a:solidFill>
                    <a:prstDash val="solid"/>
                    <a:miter lim="400000"/>
                  </a:ln>
                </a:defRPr>
              </a:pPr>
              <a:r>
                <a:rPr dirty="0" err="1">
                  <a:solidFill>
                    <a:schemeClr val="accent1">
                      <a:lumOff val="-13575"/>
                    </a:schemeClr>
                  </a:solidFill>
                </a:rPr>
                <a:t>uygun</a:t>
              </a:r>
              <a:r>
                <a:rPr dirty="0">
                  <a:solidFill>
                    <a:schemeClr val="accent1">
                      <a:lumOff val="-13575"/>
                    </a:schemeClr>
                  </a:solidFill>
                </a:rPr>
                <a:t> </a:t>
              </a:r>
              <a:r>
                <a:rPr dirty="0" err="1">
                  <a:solidFill>
                    <a:schemeClr val="accent1">
                      <a:lumOff val="-13575"/>
                    </a:schemeClr>
                  </a:solidFill>
                </a:rPr>
                <a:t>bir</a:t>
              </a:r>
              <a:r>
                <a:rPr dirty="0">
                  <a:solidFill>
                    <a:schemeClr val="accent1">
                      <a:lumOff val="-13575"/>
                    </a:schemeClr>
                  </a:solidFill>
                </a:rPr>
                <a:t> </a:t>
              </a:r>
              <a:r>
                <a:rPr dirty="0" err="1">
                  <a:solidFill>
                    <a:schemeClr val="accent1">
                      <a:lumOff val="-13575"/>
                    </a:schemeClr>
                  </a:solidFill>
                </a:rPr>
                <a:t>yapıda</a:t>
              </a:r>
              <a:r>
                <a:rPr dirty="0">
                  <a:solidFill>
                    <a:schemeClr val="accent1">
                      <a:lumOff val="-13575"/>
                    </a:schemeClr>
                  </a:solidFill>
                </a:rPr>
                <a:t> </a:t>
              </a:r>
              <a:r>
                <a:rPr dirty="0" err="1">
                  <a:solidFill>
                    <a:schemeClr val="accent1">
                      <a:lumOff val="-13575"/>
                    </a:schemeClr>
                  </a:solidFill>
                </a:rPr>
                <a:t>olmalıdır</a:t>
              </a:r>
              <a:r>
                <a:rPr dirty="0">
                  <a:solidFill>
                    <a:schemeClr val="accent1">
                      <a:lumOff val="-13575"/>
                    </a:schemeClr>
                  </a:solidFill>
                </a:rPr>
                <a:t> ve </a:t>
              </a:r>
              <a:r>
                <a:rPr dirty="0" err="1">
                  <a:solidFill>
                    <a:schemeClr val="accent1">
                      <a:lumOff val="-13575"/>
                    </a:schemeClr>
                  </a:solidFill>
                </a:rPr>
                <a:t>salıverilmeden</a:t>
              </a:r>
              <a:r>
                <a:rPr dirty="0">
                  <a:solidFill>
                    <a:schemeClr val="accent1">
                      <a:lumOff val="-13575"/>
                    </a:schemeClr>
                  </a:solidFill>
                </a:rPr>
                <a:t> </a:t>
              </a:r>
              <a:r>
                <a:rPr dirty="0" err="1">
                  <a:solidFill>
                    <a:schemeClr val="accent1">
                      <a:lumOff val="-13575"/>
                    </a:schemeClr>
                  </a:solidFill>
                </a:rPr>
                <a:t>önce</a:t>
              </a:r>
              <a:r>
                <a:rPr dirty="0">
                  <a:solidFill>
                    <a:schemeClr val="accent1">
                      <a:lumOff val="-13575"/>
                    </a:schemeClr>
                  </a:solidFill>
                </a:rPr>
                <a:t> </a:t>
              </a:r>
              <a:r>
                <a:rPr dirty="0" err="1">
                  <a:solidFill>
                    <a:schemeClr val="accent1">
                      <a:lumOff val="-13575"/>
                    </a:schemeClr>
                  </a:solidFill>
                </a:rPr>
                <a:t>onaylanmalıdır</a:t>
              </a:r>
              <a:r>
                <a:rPr dirty="0">
                  <a:solidFill>
                    <a:schemeClr val="accent1">
                      <a:lumOff val="-13575"/>
                    </a:schemeClr>
                  </a:solidFill>
                </a:rPr>
                <a:t>.</a:t>
              </a:r>
              <a:r>
                <a:rPr dirty="0"/>
                <a:t> </a:t>
              </a:r>
            </a:p>
            <a:p>
              <a:pPr algn="l">
                <a:defRPr sz="3600" b="1">
                  <a:ln w="12700" cap="flat">
                    <a:solidFill>
                      <a:srgbClr val="000000"/>
                    </a:solidFill>
                    <a:prstDash val="solid"/>
                    <a:miter lim="400000"/>
                  </a:ln>
                </a:defRPr>
              </a:pPr>
              <a:endParaRPr dirty="0"/>
            </a:p>
            <a:p>
              <a:pPr algn="l">
                <a:defRPr sz="4600" b="1">
                  <a:ln w="12700" cap="flat">
                    <a:solidFill>
                      <a:srgbClr val="000000"/>
                    </a:solidFill>
                    <a:prstDash val="solid"/>
                    <a:miter lim="400000"/>
                  </a:ln>
                </a:defRPr>
              </a:pPr>
              <a:r>
                <a:rPr dirty="0" err="1">
                  <a:solidFill>
                    <a:schemeClr val="accent5"/>
                  </a:solidFill>
                  <a:effectLst>
                    <a:outerShdw blurRad="12700" dist="63500" dir="18900000" rotWithShape="0">
                      <a:srgbClr val="000000"/>
                    </a:outerShdw>
                  </a:effectLst>
                </a:rPr>
                <a:t>Tasarım</a:t>
              </a:r>
              <a:r>
                <a:rPr dirty="0">
                  <a:solidFill>
                    <a:schemeClr val="accent5"/>
                  </a:solidFill>
                  <a:effectLst>
                    <a:outerShdw blurRad="12700" dist="63500" dir="18900000" rotWithShape="0">
                      <a:srgbClr val="000000"/>
                    </a:outerShdw>
                  </a:effectLst>
                </a:rPr>
                <a:t> ve </a:t>
              </a:r>
              <a:r>
                <a:rPr dirty="0" err="1">
                  <a:solidFill>
                    <a:schemeClr val="accent5"/>
                  </a:solidFill>
                  <a:effectLst>
                    <a:outerShdw blurRad="12700" dist="63500" dir="18900000" rotWithShape="0">
                      <a:srgbClr val="000000"/>
                    </a:outerShdw>
                  </a:effectLst>
                </a:rPr>
                <a:t>geliştirme</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çıktılarının</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kayıtları</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tutulmalıdır</a:t>
              </a:r>
              <a:r>
                <a:rPr dirty="0">
                  <a:solidFill>
                    <a:schemeClr val="accent5"/>
                  </a:solidFill>
                  <a:effectLst>
                    <a:outerShdw blurRad="12700" dist="63500" dir="18900000" rotWithShape="0">
                      <a:srgbClr val="000000"/>
                    </a:outerShdw>
                  </a:effectLst>
                </a:rPr>
                <a:t> (4.2.5’e </a:t>
              </a:r>
              <a:r>
                <a:rPr dirty="0" err="1">
                  <a:solidFill>
                    <a:schemeClr val="accent5"/>
                  </a:solidFill>
                  <a:effectLst>
                    <a:outerShdw blurRad="12700" dist="63500" dir="18900000" rotWithShape="0">
                      <a:srgbClr val="000000"/>
                    </a:outerShdw>
                  </a:effectLst>
                </a:rPr>
                <a:t>bakınız</a:t>
              </a:r>
              <a:r>
                <a:rPr dirty="0">
                  <a:solidFill>
                    <a:schemeClr val="accent5"/>
                  </a:solidFill>
                  <a:effectLst>
                    <a:outerShdw blurRad="12700" dist="63500" dir="18900000" rotWithShape="0">
                      <a:srgbClr val="000000"/>
                    </a:outerShdw>
                  </a:effectLst>
                </a:rPr>
                <a:t>).</a:t>
              </a:r>
              <a:r>
                <a:rPr dirty="0"/>
                <a:t> </a:t>
              </a:r>
              <a:endParaRPr sz="1200" dirty="0"/>
            </a:p>
          </p:txBody>
        </p:sp>
        <p:pic>
          <p:nvPicPr>
            <p:cNvPr id="741" name="ISO 13485:2016 — 7.3. MADDE — Dokümantasyon Gereklilikleri… ISO 13485:2016 — 7.3. MADDE — Dokümantasyon Gereklilikleri 7.3.4 Tasarım ve Geliştirme Çıktıları Tasarım ve Geliştirme çıktıları aşağıdakileri içermelidir: tasarım ve geliştirme için girdi gerek" descr="ISO 13485:2016 — 7.3. MADDE — Dokümantasyon Gereklilikleri… ISO 13485:2016 — 7.3. MADDE — Dokümantasyon Gereklilikleri 7.3.4 Tasarım ve Geliştirme Çıktıları Tasarım ve Geliştirme çıktıları aşağıdakileri içermelidir: tasarım ve geliştirme için girdi gerekliliklerini karşılamalıdır;Satın alma, Üretim ve servis sağlama için yeterli bilgi sağlamalıdır;cihazın kabul kriterlerini içermelidir ya da bunlara atıfta bulunmalıdır;cihazın güvenli ve uygun kullanımı için gerekli özellikleri belirlemelidir. Tasarım ve geliştirmenin çıktıları, tasarım ve geliştirme girdilerinin doğrulanmasına uygun bir yapıda olmalıdır ve salıverilmeden önce onaylanmalıdır. Tasarım ve geliştirme çıktılarının kayıtları tutulmalıdır (4.2.5’e bakınız). "/>
            <p:cNvPicPr>
              <a:picLocks/>
            </p:cNvPicPr>
            <p:nvPr/>
          </p:nvPicPr>
          <p:blipFill>
            <a:blip r:embed="rId2"/>
            <a:stretch>
              <a:fillRect/>
            </a:stretch>
          </p:blipFill>
          <p:spPr>
            <a:xfrm>
              <a:off x="-1" y="0"/>
              <a:ext cx="23963900" cy="9215032"/>
            </a:xfrm>
            <a:prstGeom prst="rect">
              <a:avLst/>
            </a:prstGeom>
            <a:effectLst/>
          </p:spPr>
        </p:pic>
      </p:gr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 name="ISO 13485:2016 — 7.3. MADDE — Dokümantasyon Gereklilikleri…"/>
          <p:cNvGrpSpPr/>
          <p:nvPr/>
        </p:nvGrpSpPr>
        <p:grpSpPr>
          <a:xfrm>
            <a:off x="210049" y="1668389"/>
            <a:ext cx="23963901" cy="10802533"/>
            <a:chOff x="-1" y="0"/>
            <a:chExt cx="23963900" cy="10802532"/>
          </a:xfrm>
        </p:grpSpPr>
        <p:sp>
          <p:nvSpPr>
            <p:cNvPr id="746" name="ISO 13485:2016 — 7.3. MADDE — Dokümantasyon Gereklilikleri…"/>
            <p:cNvSpPr txBox="1"/>
            <p:nvPr/>
          </p:nvSpPr>
          <p:spPr>
            <a:xfrm>
              <a:off x="508406" y="69840"/>
              <a:ext cx="23088600" cy="1062855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7.3. MADDE — </a:t>
              </a:r>
              <a:r>
                <a:rPr dirty="0" err="1"/>
                <a:t>Dokümantasyon</a:t>
              </a:r>
              <a:r>
                <a:rPr dirty="0"/>
                <a:t> </a:t>
              </a:r>
              <a:r>
                <a:rPr dirty="0" err="1"/>
                <a:t>Gereklilikleri</a:t>
              </a:r>
              <a:r>
                <a:rPr dirty="0"/>
                <a:t> </a:t>
              </a:r>
            </a:p>
            <a:p>
              <a:pPr algn="l">
                <a:defRPr sz="6000" b="1">
                  <a:ln w="12700" cap="flat">
                    <a:solidFill>
                      <a:srgbClr val="000000"/>
                    </a:solidFill>
                    <a:prstDash val="solid"/>
                    <a:miter lim="400000"/>
                  </a:ln>
                  <a:solidFill>
                    <a:schemeClr val="accent6"/>
                  </a:solidFill>
                </a:defRPr>
              </a:pPr>
              <a:r>
                <a:rPr dirty="0">
                  <a:solidFill>
                    <a:schemeClr val="accent1">
                      <a:hueOff val="114395"/>
                      <a:lumOff val="-24975"/>
                    </a:schemeClr>
                  </a:solidFill>
                </a:rPr>
                <a:t>7.3.6 </a:t>
              </a:r>
              <a:r>
                <a:rPr dirty="0" err="1">
                  <a:solidFill>
                    <a:schemeClr val="accent1">
                      <a:hueOff val="114395"/>
                      <a:lumOff val="-24975"/>
                    </a:schemeClr>
                  </a:solidFill>
                </a:rPr>
                <a:t>Tasarım</a:t>
              </a:r>
              <a:r>
                <a:rPr dirty="0">
                  <a:solidFill>
                    <a:schemeClr val="accent1">
                      <a:hueOff val="114395"/>
                      <a:lumOff val="-24975"/>
                    </a:schemeClr>
                  </a:solidFill>
                </a:rPr>
                <a:t> ve </a:t>
              </a:r>
              <a:r>
                <a:rPr dirty="0" err="1">
                  <a:solidFill>
                    <a:schemeClr val="accent1">
                      <a:hueOff val="114395"/>
                      <a:lumOff val="-24975"/>
                    </a:schemeClr>
                  </a:solidFill>
                </a:rPr>
                <a:t>Geliştirme</a:t>
              </a:r>
              <a:r>
                <a:rPr dirty="0">
                  <a:solidFill>
                    <a:schemeClr val="accent1">
                      <a:hueOff val="114395"/>
                      <a:lumOff val="-24975"/>
                    </a:schemeClr>
                  </a:solidFill>
                </a:rPr>
                <a:t> </a:t>
              </a:r>
              <a:r>
                <a:rPr dirty="0" err="1">
                  <a:solidFill>
                    <a:schemeClr val="accent1">
                      <a:hueOff val="114395"/>
                      <a:lumOff val="-24975"/>
                    </a:schemeClr>
                  </a:solidFill>
                </a:rPr>
                <a:t>Doğrulaması</a:t>
              </a:r>
              <a:br>
                <a:rPr dirty="0"/>
              </a:br>
              <a:r>
                <a:rPr dirty="0" err="1">
                  <a:solidFill>
                    <a:schemeClr val="accent1"/>
                  </a:solidFill>
                </a:rPr>
                <a:t>Tasarım</a:t>
              </a:r>
              <a:r>
                <a:rPr dirty="0">
                  <a:solidFill>
                    <a:schemeClr val="accent1"/>
                  </a:solidFill>
                </a:rPr>
                <a:t> ve </a:t>
              </a:r>
              <a:r>
                <a:rPr dirty="0" err="1">
                  <a:solidFill>
                    <a:schemeClr val="accent1"/>
                  </a:solidFill>
                </a:rPr>
                <a:t>geliştirme</a:t>
              </a:r>
              <a:r>
                <a:rPr dirty="0">
                  <a:solidFill>
                    <a:schemeClr val="accent1"/>
                  </a:solidFill>
                </a:rPr>
                <a:t> </a:t>
              </a:r>
              <a:r>
                <a:rPr dirty="0" err="1">
                  <a:solidFill>
                    <a:schemeClr val="accent1"/>
                  </a:solidFill>
                </a:rPr>
                <a:t>çıktılarının</a:t>
              </a:r>
              <a:r>
                <a:rPr dirty="0">
                  <a:solidFill>
                    <a:schemeClr val="accent1"/>
                  </a:solidFill>
                </a:rPr>
                <a:t> </a:t>
              </a:r>
              <a:r>
                <a:rPr dirty="0" err="1">
                  <a:solidFill>
                    <a:schemeClr val="accent1"/>
                  </a:solidFill>
                </a:rPr>
                <a:t>tasarım</a:t>
              </a:r>
              <a:r>
                <a:rPr dirty="0">
                  <a:solidFill>
                    <a:schemeClr val="accent1"/>
                  </a:solidFill>
                </a:rPr>
                <a:t> ve </a:t>
              </a:r>
              <a:r>
                <a:rPr dirty="0" err="1">
                  <a:solidFill>
                    <a:schemeClr val="accent1"/>
                  </a:solidFill>
                </a:rPr>
                <a:t>geliştirme</a:t>
              </a:r>
              <a:r>
                <a:rPr dirty="0">
                  <a:solidFill>
                    <a:schemeClr val="accent1"/>
                  </a:solidFill>
                </a:rPr>
                <a:t> </a:t>
              </a:r>
              <a:r>
                <a:rPr dirty="0" err="1">
                  <a:solidFill>
                    <a:schemeClr val="accent1"/>
                  </a:solidFill>
                </a:rPr>
                <a:t>girdilerinin</a:t>
              </a:r>
              <a:r>
                <a:rPr dirty="0">
                  <a:solidFill>
                    <a:schemeClr val="accent1"/>
                  </a:solidFill>
                </a:rPr>
                <a:t> </a:t>
              </a:r>
              <a:endParaRPr lang="en-US" dirty="0">
                <a:solidFill>
                  <a:schemeClr val="accent1"/>
                </a:solidFill>
              </a:endParaRPr>
            </a:p>
            <a:p>
              <a:pPr algn="l">
                <a:defRPr sz="6000" b="1">
                  <a:ln w="12700" cap="flat">
                    <a:solidFill>
                      <a:srgbClr val="000000"/>
                    </a:solidFill>
                    <a:prstDash val="solid"/>
                    <a:miter lim="400000"/>
                  </a:ln>
                  <a:solidFill>
                    <a:schemeClr val="accent6"/>
                  </a:solidFill>
                </a:defRPr>
              </a:pPr>
              <a:r>
                <a:rPr dirty="0" err="1">
                  <a:solidFill>
                    <a:schemeClr val="accent1"/>
                  </a:solidFill>
                </a:rPr>
                <a:t>gerekliliklerini</a:t>
              </a:r>
              <a:r>
                <a:rPr dirty="0">
                  <a:solidFill>
                    <a:schemeClr val="accent1"/>
                  </a:solidFill>
                </a:rPr>
                <a:t> </a:t>
              </a:r>
              <a:r>
                <a:rPr dirty="0" err="1">
                  <a:solidFill>
                    <a:schemeClr val="accent1"/>
                  </a:solidFill>
                </a:rPr>
                <a:t>karşıladığını</a:t>
              </a:r>
              <a:r>
                <a:rPr dirty="0">
                  <a:solidFill>
                    <a:schemeClr val="accent1"/>
                  </a:solidFill>
                </a:rPr>
                <a:t> </a:t>
              </a:r>
              <a:r>
                <a:rPr dirty="0" err="1">
                  <a:solidFill>
                    <a:schemeClr val="accent1"/>
                  </a:solidFill>
                </a:rPr>
                <a:t>güvenceye</a:t>
              </a:r>
              <a:r>
                <a:rPr dirty="0">
                  <a:solidFill>
                    <a:schemeClr val="accent1"/>
                  </a:solidFill>
                </a:rPr>
                <a:t> </a:t>
              </a:r>
              <a:r>
                <a:rPr dirty="0" err="1">
                  <a:solidFill>
                    <a:schemeClr val="accent1"/>
                  </a:solidFill>
                </a:rPr>
                <a:t>almak</a:t>
              </a:r>
              <a:r>
                <a:rPr dirty="0">
                  <a:solidFill>
                    <a:schemeClr val="accent1"/>
                  </a:solidFill>
                </a:rPr>
                <a:t> </a:t>
              </a:r>
              <a:r>
                <a:rPr dirty="0" err="1">
                  <a:solidFill>
                    <a:schemeClr val="accent1"/>
                  </a:solidFill>
                </a:rPr>
                <a:t>için</a:t>
              </a:r>
              <a:r>
                <a:rPr dirty="0">
                  <a:solidFill>
                    <a:schemeClr val="accent1"/>
                  </a:solidFill>
                </a:rPr>
                <a:t> </a:t>
              </a:r>
              <a:r>
                <a:rPr dirty="0" err="1">
                  <a:solidFill>
                    <a:schemeClr val="accent1"/>
                  </a:solidFill>
                </a:rPr>
                <a:t>tasarım</a:t>
              </a:r>
              <a:r>
                <a:rPr dirty="0">
                  <a:solidFill>
                    <a:schemeClr val="accent1"/>
                  </a:solidFill>
                </a:rPr>
                <a:t> ve </a:t>
              </a:r>
              <a:r>
                <a:rPr dirty="0" err="1">
                  <a:solidFill>
                    <a:schemeClr val="accent1"/>
                  </a:solidFill>
                </a:rPr>
                <a:t>geliştirme</a:t>
              </a:r>
              <a:r>
                <a:rPr dirty="0">
                  <a:solidFill>
                    <a:schemeClr val="accent1"/>
                  </a:solidFill>
                </a:rPr>
                <a:t> </a:t>
              </a:r>
              <a:r>
                <a:rPr dirty="0" err="1">
                  <a:solidFill>
                    <a:schemeClr val="accent1"/>
                  </a:solidFill>
                </a:rPr>
                <a:t>doğrulaması</a:t>
              </a:r>
              <a:r>
                <a:rPr dirty="0">
                  <a:solidFill>
                    <a:schemeClr val="accent1"/>
                  </a:solidFill>
                </a:rPr>
                <a:t> </a:t>
              </a:r>
              <a:r>
                <a:rPr dirty="0" err="1">
                  <a:solidFill>
                    <a:schemeClr val="accent1"/>
                  </a:solidFill>
                </a:rPr>
                <a:t>daha</a:t>
              </a:r>
              <a:r>
                <a:rPr dirty="0">
                  <a:solidFill>
                    <a:schemeClr val="accent1"/>
                  </a:solidFill>
                </a:rPr>
                <a:t> </a:t>
              </a:r>
              <a:r>
                <a:rPr dirty="0" err="1">
                  <a:solidFill>
                    <a:schemeClr val="accent1"/>
                  </a:solidFill>
                </a:rPr>
                <a:t>önce</a:t>
              </a:r>
              <a:r>
                <a:rPr dirty="0">
                  <a:solidFill>
                    <a:schemeClr val="accent1"/>
                  </a:solidFill>
                </a:rPr>
                <a:t> </a:t>
              </a:r>
              <a:r>
                <a:rPr dirty="0" err="1">
                  <a:solidFill>
                    <a:schemeClr val="accent1"/>
                  </a:solidFill>
                </a:rPr>
                <a:t>planlanmış</a:t>
              </a:r>
              <a:r>
                <a:rPr dirty="0">
                  <a:solidFill>
                    <a:schemeClr val="accent1"/>
                  </a:solidFill>
                </a:rPr>
                <a:t> ve </a:t>
              </a:r>
              <a:r>
                <a:rPr dirty="0" err="1">
                  <a:solidFill>
                    <a:schemeClr val="accent1"/>
                  </a:solidFill>
                </a:rPr>
                <a:t>belgelenmiş</a:t>
              </a:r>
              <a:r>
                <a:rPr dirty="0">
                  <a:solidFill>
                    <a:schemeClr val="accent1"/>
                  </a:solidFill>
                </a:rPr>
                <a:t> </a:t>
              </a:r>
              <a:r>
                <a:rPr dirty="0" err="1">
                  <a:solidFill>
                    <a:schemeClr val="accent1"/>
                  </a:solidFill>
                </a:rPr>
                <a:t>düzenlemelere</a:t>
              </a:r>
              <a:r>
                <a:rPr dirty="0">
                  <a:solidFill>
                    <a:schemeClr val="accent1"/>
                  </a:solidFill>
                </a:rPr>
                <a:t> </a:t>
              </a:r>
              <a:r>
                <a:rPr dirty="0" err="1">
                  <a:solidFill>
                    <a:schemeClr val="accent1"/>
                  </a:solidFill>
                </a:rPr>
                <a:t>uygun</a:t>
              </a:r>
              <a:r>
                <a:rPr dirty="0">
                  <a:solidFill>
                    <a:schemeClr val="accent1"/>
                  </a:solidFill>
                </a:rPr>
                <a:t> </a:t>
              </a:r>
              <a:r>
                <a:rPr dirty="0" err="1">
                  <a:solidFill>
                    <a:schemeClr val="accent1"/>
                  </a:solidFill>
                </a:rPr>
                <a:t>olarak</a:t>
              </a:r>
              <a:r>
                <a:rPr dirty="0">
                  <a:solidFill>
                    <a:schemeClr val="accent1"/>
                  </a:solidFill>
                </a:rPr>
                <a:t> </a:t>
              </a:r>
              <a:r>
                <a:rPr dirty="0" err="1">
                  <a:solidFill>
                    <a:schemeClr val="accent1"/>
                  </a:solidFill>
                </a:rPr>
                <a:t>yapılmalıdır</a:t>
              </a:r>
              <a:r>
                <a:rPr dirty="0">
                  <a:solidFill>
                    <a:schemeClr val="accent1"/>
                  </a:solidFill>
                </a:rPr>
                <a:t>.</a:t>
              </a:r>
              <a:r>
                <a:rPr dirty="0">
                  <a:solidFill>
                    <a:srgbClr val="5E5E5E"/>
                  </a:solidFill>
                </a:rPr>
                <a:t> </a:t>
              </a:r>
            </a:p>
            <a:p>
              <a:pPr algn="l">
                <a:defRPr sz="6000" b="1">
                  <a:ln w="12700" cap="flat">
                    <a:solidFill>
                      <a:srgbClr val="000000"/>
                    </a:solidFill>
                    <a:prstDash val="solid"/>
                    <a:miter lim="400000"/>
                  </a:ln>
                </a:defRPr>
              </a:pPr>
              <a:endParaRPr dirty="0">
                <a:solidFill>
                  <a:srgbClr val="5E5E5E"/>
                </a:solidFill>
              </a:endParaRPr>
            </a:p>
            <a:p>
              <a:pPr algn="l">
                <a:defRPr sz="4600" b="1">
                  <a:ln w="12700" cap="flat">
                    <a:solidFill>
                      <a:srgbClr val="000000"/>
                    </a:solidFill>
                    <a:prstDash val="solid"/>
                    <a:miter lim="400000"/>
                  </a:ln>
                </a:defRPr>
              </a:pPr>
              <a:r>
                <a:rPr sz="6000" dirty="0" err="1">
                  <a:solidFill>
                    <a:schemeClr val="accent1"/>
                  </a:solidFill>
                </a:rPr>
                <a:t>Kuruluş</a:t>
              </a:r>
              <a:r>
                <a:rPr sz="6000" dirty="0">
                  <a:solidFill>
                    <a:schemeClr val="accent1"/>
                  </a:solidFill>
                </a:rPr>
                <a:t>; </a:t>
              </a:r>
              <a:r>
                <a:rPr sz="6000" dirty="0" err="1">
                  <a:solidFill>
                    <a:schemeClr val="accent1"/>
                  </a:solidFill>
                </a:rPr>
                <a:t>yöntemleri</a:t>
              </a:r>
              <a:r>
                <a:rPr sz="6000" dirty="0">
                  <a:solidFill>
                    <a:schemeClr val="accent1"/>
                  </a:solidFill>
                </a:rPr>
                <a:t>, </a:t>
              </a:r>
              <a:r>
                <a:rPr sz="6000" dirty="0" err="1">
                  <a:solidFill>
                    <a:schemeClr val="accent1"/>
                  </a:solidFill>
                </a:rPr>
                <a:t>kabul</a:t>
              </a:r>
              <a:r>
                <a:rPr sz="6000" dirty="0">
                  <a:solidFill>
                    <a:schemeClr val="accent1"/>
                  </a:solidFill>
                </a:rPr>
                <a:t> </a:t>
              </a:r>
              <a:r>
                <a:rPr sz="6000" dirty="0" err="1">
                  <a:solidFill>
                    <a:schemeClr val="accent1"/>
                  </a:solidFill>
                </a:rPr>
                <a:t>kriterlerini</a:t>
              </a:r>
              <a:r>
                <a:rPr sz="6000" dirty="0">
                  <a:solidFill>
                    <a:schemeClr val="accent1"/>
                  </a:solidFill>
                </a:rPr>
                <a:t> ve </a:t>
              </a:r>
              <a:r>
                <a:rPr sz="6000" dirty="0" err="1">
                  <a:solidFill>
                    <a:schemeClr val="accent1"/>
                  </a:solidFill>
                </a:rPr>
                <a:t>gerekli</a:t>
              </a:r>
              <a:r>
                <a:rPr sz="6000" dirty="0">
                  <a:solidFill>
                    <a:schemeClr val="accent1"/>
                  </a:solidFill>
                </a:rPr>
                <a:t> </a:t>
              </a:r>
              <a:r>
                <a:rPr sz="6000" dirty="0" err="1">
                  <a:solidFill>
                    <a:schemeClr val="accent1"/>
                  </a:solidFill>
                </a:rPr>
                <a:t>ise</a:t>
              </a:r>
              <a:r>
                <a:rPr sz="6000" dirty="0">
                  <a:solidFill>
                    <a:schemeClr val="accent1"/>
                  </a:solidFill>
                </a:rPr>
                <a:t> </a:t>
              </a:r>
              <a:r>
                <a:rPr sz="6000" dirty="0" err="1">
                  <a:solidFill>
                    <a:schemeClr val="accent1"/>
                  </a:solidFill>
                </a:rPr>
                <a:t>örneklem</a:t>
              </a:r>
              <a:r>
                <a:rPr sz="6000" dirty="0">
                  <a:solidFill>
                    <a:schemeClr val="accent1"/>
                  </a:solidFill>
                </a:rPr>
                <a:t> </a:t>
              </a:r>
              <a:r>
                <a:rPr sz="6000" dirty="0" err="1">
                  <a:solidFill>
                    <a:schemeClr val="accent1"/>
                  </a:solidFill>
                </a:rPr>
                <a:t>boyutunun</a:t>
              </a:r>
              <a:r>
                <a:rPr sz="6000" dirty="0">
                  <a:solidFill>
                    <a:schemeClr val="accent1"/>
                  </a:solidFill>
                </a:rPr>
                <a:t> </a:t>
              </a:r>
              <a:r>
                <a:rPr sz="6000" dirty="0" err="1">
                  <a:solidFill>
                    <a:schemeClr val="accent1"/>
                  </a:solidFill>
                </a:rPr>
                <a:t>gerekçeleri</a:t>
              </a:r>
              <a:r>
                <a:rPr sz="6000" dirty="0">
                  <a:solidFill>
                    <a:schemeClr val="accent1"/>
                  </a:solidFill>
                </a:rPr>
                <a:t> </a:t>
              </a:r>
              <a:r>
                <a:rPr sz="6000" dirty="0" err="1">
                  <a:solidFill>
                    <a:schemeClr val="accent1"/>
                  </a:solidFill>
                </a:rPr>
                <a:t>ile</a:t>
              </a:r>
              <a:r>
                <a:rPr sz="6000" dirty="0">
                  <a:solidFill>
                    <a:schemeClr val="accent1"/>
                  </a:solidFill>
                </a:rPr>
                <a:t> </a:t>
              </a:r>
              <a:r>
                <a:rPr sz="6000" dirty="0" err="1">
                  <a:solidFill>
                    <a:schemeClr val="accent1"/>
                  </a:solidFill>
                </a:rPr>
                <a:t>birlikte</a:t>
              </a:r>
              <a:r>
                <a:rPr sz="6000" dirty="0">
                  <a:solidFill>
                    <a:schemeClr val="accent1"/>
                  </a:solidFill>
                </a:rPr>
                <a:t> </a:t>
              </a:r>
              <a:r>
                <a:rPr sz="6000" dirty="0" err="1">
                  <a:solidFill>
                    <a:schemeClr val="accent1"/>
                  </a:solidFill>
                </a:rPr>
                <a:t>istatistiksel</a:t>
              </a:r>
              <a:r>
                <a:rPr sz="6000" dirty="0">
                  <a:solidFill>
                    <a:schemeClr val="accent1"/>
                  </a:solidFill>
                </a:rPr>
                <a:t> </a:t>
              </a:r>
              <a:r>
                <a:rPr sz="6000" dirty="0" err="1">
                  <a:solidFill>
                    <a:schemeClr val="accent1"/>
                  </a:solidFill>
                </a:rPr>
                <a:t>teknikleri</a:t>
              </a:r>
              <a:r>
                <a:rPr sz="6000" dirty="0">
                  <a:solidFill>
                    <a:schemeClr val="accent1"/>
                  </a:solidFill>
                </a:rPr>
                <a:t> de </a:t>
              </a:r>
              <a:r>
                <a:rPr sz="6000" dirty="0" err="1">
                  <a:solidFill>
                    <a:schemeClr val="accent1"/>
                  </a:solidFill>
                </a:rPr>
                <a:t>içeren</a:t>
              </a:r>
              <a:r>
                <a:rPr sz="6000" dirty="0">
                  <a:solidFill>
                    <a:schemeClr val="accent1"/>
                  </a:solidFill>
                </a:rPr>
                <a:t> </a:t>
              </a:r>
              <a:r>
                <a:rPr sz="6000" dirty="0" err="1">
                  <a:solidFill>
                    <a:schemeClr val="accent1"/>
                  </a:solidFill>
                </a:rPr>
                <a:t>doğrulama</a:t>
              </a:r>
              <a:r>
                <a:rPr sz="6000" dirty="0">
                  <a:solidFill>
                    <a:schemeClr val="accent1"/>
                  </a:solidFill>
                </a:rPr>
                <a:t> </a:t>
              </a:r>
              <a:r>
                <a:rPr sz="6000" dirty="0" err="1">
                  <a:solidFill>
                    <a:schemeClr val="accent1"/>
                  </a:solidFill>
                </a:rPr>
                <a:t>planlarının</a:t>
              </a:r>
              <a:r>
                <a:rPr sz="6000" dirty="0">
                  <a:solidFill>
                    <a:schemeClr val="accent1"/>
                  </a:solidFill>
                </a:rPr>
                <a:t> </a:t>
              </a:r>
              <a:r>
                <a:rPr sz="6000" dirty="0" err="1">
                  <a:solidFill>
                    <a:schemeClr val="accent1"/>
                  </a:solidFill>
                </a:rPr>
                <a:t>belgelemelidir</a:t>
              </a:r>
              <a:r>
                <a:rPr sz="6000" dirty="0">
                  <a:solidFill>
                    <a:schemeClr val="accent1"/>
                  </a:solidFill>
                </a:rPr>
                <a:t>.</a:t>
              </a:r>
              <a:r>
                <a:rPr dirty="0"/>
                <a:t> </a:t>
              </a:r>
              <a:endParaRPr sz="1200" dirty="0"/>
            </a:p>
            <a:p>
              <a:pPr algn="l">
                <a:defRPr sz="4600" b="1">
                  <a:ln w="12700" cap="flat">
                    <a:solidFill>
                      <a:srgbClr val="000000"/>
                    </a:solidFill>
                    <a:prstDash val="solid"/>
                    <a:miter lim="400000"/>
                  </a:ln>
                </a:defRPr>
              </a:pPr>
              <a:endParaRPr sz="1200" dirty="0"/>
            </a:p>
            <a:p>
              <a:pPr algn="l">
                <a:defRPr sz="4600" b="1">
                  <a:ln w="12700" cap="flat">
                    <a:solidFill>
                      <a:srgbClr val="000000"/>
                    </a:solidFill>
                    <a:prstDash val="solid"/>
                    <a:miter lim="400000"/>
                  </a:ln>
                  <a:solidFill>
                    <a:schemeClr val="accent6"/>
                  </a:solidFill>
                </a:defRPr>
              </a:pPr>
              <a:endParaRPr sz="1200" dirty="0"/>
            </a:p>
          </p:txBody>
        </p:sp>
        <p:pic>
          <p:nvPicPr>
            <p:cNvPr id="745" name="ISO 13485:2016 — 7.3. MADDE — Dokümantasyon Gereklilikleri… ISO 13485:2016 — 7.3. MADDE — Dokümantasyon Gereklilikleri 7.3.6 Tasarım ve Geliştirme Doğrulaması Tasarım ve geliştirme çıktılarının tasarım ve geliştirme girdilerinin gerekliliklerini karşılad" descr="ISO 13485:2016 — 7.3. MADDE — Dokümantasyon Gereklilikleri… ISO 13485:2016 — 7.3. MADDE — Dokümantasyon Gereklilikleri 7.3.6 Tasarım ve Geliştirme Doğrulaması Tasarım ve geliştirme çıktılarının tasarım ve geliştirme girdilerinin gerekliliklerini karşıladığını güvenceye almak için tasarım ve geliştirme doğrulaması daha önce planlanmış ve belgelenmiş düzenlemelere uygun olarak yapılmalıdır. Kuruluş; yöntemleri, kabul kriterlerini ve gerekli ise örneklem boyutunun gerekçeleri ile birlikte istatistiksel teknikleri de içeren doğrulama planlarının belgelemelidir. "/>
            <p:cNvPicPr>
              <a:picLocks/>
            </p:cNvPicPr>
            <p:nvPr/>
          </p:nvPicPr>
          <p:blipFill>
            <a:blip r:embed="rId2"/>
            <a:stretch>
              <a:fillRect/>
            </a:stretch>
          </p:blipFill>
          <p:spPr>
            <a:xfrm>
              <a:off x="-1" y="0"/>
              <a:ext cx="23963900" cy="10802532"/>
            </a:xfrm>
            <a:prstGeom prst="rect">
              <a:avLst/>
            </a:prstGeom>
            <a:effectLst/>
          </p:spPr>
        </p:pic>
      </p:gr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1" name="ISO 13485:2016 — 7.3. MADDE — Dokümantasyon Gereklilikleri…"/>
          <p:cNvGrpSpPr/>
          <p:nvPr/>
        </p:nvGrpSpPr>
        <p:grpSpPr>
          <a:xfrm>
            <a:off x="210049" y="1731889"/>
            <a:ext cx="23963901" cy="10675534"/>
            <a:chOff x="-1" y="0"/>
            <a:chExt cx="23963900" cy="10675532"/>
          </a:xfrm>
        </p:grpSpPr>
        <p:sp>
          <p:nvSpPr>
            <p:cNvPr id="750" name="ISO 13485:2016 — 7.3. MADDE — Dokümantasyon Gereklilikleri…"/>
            <p:cNvSpPr txBox="1"/>
            <p:nvPr/>
          </p:nvSpPr>
          <p:spPr>
            <a:xfrm>
              <a:off x="475750" y="38410"/>
              <a:ext cx="22859999" cy="10505438"/>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7.3. MADDE — </a:t>
              </a:r>
              <a:r>
                <a:rPr dirty="0" err="1"/>
                <a:t>Dokümantasyon</a:t>
              </a:r>
              <a:r>
                <a:rPr dirty="0"/>
                <a:t> </a:t>
              </a:r>
              <a:r>
                <a:rPr dirty="0" err="1"/>
                <a:t>Gereklilikleri</a:t>
              </a:r>
              <a:r>
                <a:rPr dirty="0"/>
                <a:t> </a:t>
              </a:r>
            </a:p>
            <a:p>
              <a:pPr algn="l">
                <a:defRPr sz="4600" b="1">
                  <a:ln w="12700" cap="flat">
                    <a:solidFill>
                      <a:srgbClr val="000000"/>
                    </a:solidFill>
                    <a:prstDash val="solid"/>
                    <a:miter lim="400000"/>
                  </a:ln>
                  <a:solidFill>
                    <a:schemeClr val="accent6"/>
                  </a:solidFill>
                </a:defRPr>
              </a:pPr>
              <a:r>
                <a:rPr sz="5200" dirty="0">
                  <a:solidFill>
                    <a:schemeClr val="accent1">
                      <a:hueOff val="114395"/>
                      <a:lumOff val="-24975"/>
                    </a:schemeClr>
                  </a:solidFill>
                </a:rPr>
                <a:t>7.3.6 </a:t>
              </a:r>
              <a:r>
                <a:rPr sz="5200" dirty="0" err="1">
                  <a:solidFill>
                    <a:schemeClr val="accent1">
                      <a:hueOff val="114395"/>
                      <a:lumOff val="-24975"/>
                    </a:schemeClr>
                  </a:solidFill>
                </a:rPr>
                <a:t>Tasarım</a:t>
              </a:r>
              <a:r>
                <a:rPr sz="5200" dirty="0">
                  <a:solidFill>
                    <a:schemeClr val="accent1">
                      <a:hueOff val="114395"/>
                      <a:lumOff val="-24975"/>
                    </a:schemeClr>
                  </a:solidFill>
                </a:rPr>
                <a:t> ve </a:t>
              </a:r>
              <a:r>
                <a:rPr sz="5200" dirty="0" err="1">
                  <a:solidFill>
                    <a:schemeClr val="accent1">
                      <a:hueOff val="114395"/>
                      <a:lumOff val="-24975"/>
                    </a:schemeClr>
                  </a:solidFill>
                </a:rPr>
                <a:t>Geliştirme</a:t>
              </a:r>
              <a:r>
                <a:rPr sz="5200" dirty="0">
                  <a:solidFill>
                    <a:schemeClr val="accent1">
                      <a:hueOff val="114395"/>
                      <a:lumOff val="-24975"/>
                    </a:schemeClr>
                  </a:solidFill>
                </a:rPr>
                <a:t> </a:t>
              </a:r>
              <a:r>
                <a:rPr sz="5200" dirty="0" err="1">
                  <a:solidFill>
                    <a:schemeClr val="accent1">
                      <a:hueOff val="114395"/>
                      <a:lumOff val="-24975"/>
                    </a:schemeClr>
                  </a:solidFill>
                </a:rPr>
                <a:t>Doğrulaması</a:t>
              </a:r>
              <a:r>
                <a:rPr sz="5200" dirty="0">
                  <a:solidFill>
                    <a:schemeClr val="accent1">
                      <a:hueOff val="114395"/>
                      <a:lumOff val="-24975"/>
                    </a:schemeClr>
                  </a:solidFill>
                </a:rPr>
                <a:t> (</a:t>
              </a:r>
              <a:r>
                <a:rPr sz="5200" i="1" dirty="0" err="1">
                  <a:solidFill>
                    <a:schemeClr val="accent1">
                      <a:hueOff val="114395"/>
                      <a:lumOff val="-24975"/>
                    </a:schemeClr>
                  </a:solidFill>
                </a:rPr>
                <a:t>devamı</a:t>
              </a:r>
              <a:r>
                <a:rPr sz="5200" dirty="0">
                  <a:solidFill>
                    <a:schemeClr val="accent1">
                      <a:hueOff val="114395"/>
                      <a:lumOff val="-24975"/>
                    </a:schemeClr>
                  </a:solidFill>
                </a:rPr>
                <a:t>)</a:t>
              </a:r>
              <a:br>
                <a:rPr dirty="0"/>
              </a:br>
              <a:endParaRPr sz="1200" dirty="0"/>
            </a:p>
            <a:p>
              <a:pPr algn="l">
                <a:defRPr sz="4600" b="1">
                  <a:ln w="12700" cap="flat">
                    <a:solidFill>
                      <a:srgbClr val="000000"/>
                    </a:solidFill>
                    <a:prstDash val="solid"/>
                    <a:miter lim="400000"/>
                  </a:ln>
                </a:defRPr>
              </a:pPr>
              <a:endParaRPr sz="1200" dirty="0"/>
            </a:p>
            <a:p>
              <a:pPr algn="l">
                <a:defRPr sz="6000" b="1">
                  <a:ln w="12700" cap="flat">
                    <a:solidFill>
                      <a:srgbClr val="000000"/>
                    </a:solidFill>
                    <a:prstDash val="solid"/>
                    <a:miter lim="400000"/>
                  </a:ln>
                </a:defRPr>
              </a:pPr>
              <a:r>
                <a:rPr dirty="0" err="1">
                  <a:solidFill>
                    <a:schemeClr val="accent1"/>
                  </a:solidFill>
                </a:rPr>
                <a:t>Eğer</a:t>
              </a:r>
              <a:r>
                <a:rPr dirty="0">
                  <a:solidFill>
                    <a:schemeClr val="accent1"/>
                  </a:solidFill>
                </a:rPr>
                <a:t> </a:t>
              </a:r>
              <a:r>
                <a:rPr dirty="0" err="1">
                  <a:solidFill>
                    <a:schemeClr val="accent1"/>
                  </a:solidFill>
                </a:rPr>
                <a:t>cihazın</a:t>
              </a:r>
              <a:r>
                <a:rPr dirty="0">
                  <a:solidFill>
                    <a:schemeClr val="accent1"/>
                  </a:solidFill>
                </a:rPr>
                <a:t> </a:t>
              </a:r>
              <a:r>
                <a:rPr dirty="0" err="1">
                  <a:solidFill>
                    <a:schemeClr val="accent1"/>
                  </a:solidFill>
                </a:rPr>
                <a:t>kullanım</a:t>
              </a:r>
              <a:r>
                <a:rPr dirty="0">
                  <a:solidFill>
                    <a:schemeClr val="accent1"/>
                  </a:solidFill>
                </a:rPr>
                <a:t> </a:t>
              </a:r>
              <a:r>
                <a:rPr dirty="0" err="1">
                  <a:solidFill>
                    <a:schemeClr val="accent1"/>
                  </a:solidFill>
                </a:rPr>
                <a:t>amacı</a:t>
              </a:r>
              <a:r>
                <a:rPr dirty="0">
                  <a:solidFill>
                    <a:schemeClr val="accent1"/>
                  </a:solidFill>
                </a:rPr>
                <a:t> </a:t>
              </a:r>
              <a:r>
                <a:rPr dirty="0" err="1">
                  <a:solidFill>
                    <a:schemeClr val="accent1"/>
                  </a:solidFill>
                </a:rPr>
                <a:t>tıbbi</a:t>
              </a:r>
              <a:r>
                <a:rPr dirty="0">
                  <a:solidFill>
                    <a:schemeClr val="accent1"/>
                  </a:solidFill>
                </a:rPr>
                <a:t> </a:t>
              </a:r>
              <a:r>
                <a:rPr dirty="0" err="1">
                  <a:solidFill>
                    <a:schemeClr val="accent1"/>
                  </a:solidFill>
                </a:rPr>
                <a:t>cihazın</a:t>
              </a:r>
              <a:r>
                <a:rPr dirty="0">
                  <a:solidFill>
                    <a:schemeClr val="accent1"/>
                  </a:solidFill>
                </a:rPr>
                <a:t> </a:t>
              </a:r>
              <a:r>
                <a:rPr dirty="0" err="1">
                  <a:solidFill>
                    <a:schemeClr val="accent1"/>
                  </a:solidFill>
                </a:rPr>
                <a:t>başka</a:t>
              </a:r>
              <a:r>
                <a:rPr dirty="0">
                  <a:solidFill>
                    <a:schemeClr val="accent1"/>
                  </a:solidFill>
                </a:rPr>
                <a:t> </a:t>
              </a:r>
              <a:r>
                <a:rPr dirty="0" err="1">
                  <a:solidFill>
                    <a:schemeClr val="accent1"/>
                  </a:solidFill>
                </a:rPr>
                <a:t>bir</a:t>
              </a:r>
              <a:r>
                <a:rPr dirty="0">
                  <a:solidFill>
                    <a:schemeClr val="accent1"/>
                  </a:solidFill>
                </a:rPr>
                <a:t> </a:t>
              </a:r>
              <a:r>
                <a:rPr dirty="0" err="1">
                  <a:solidFill>
                    <a:schemeClr val="accent1"/>
                  </a:solidFill>
                </a:rPr>
                <a:t>cihaza</a:t>
              </a:r>
              <a:r>
                <a:rPr dirty="0">
                  <a:solidFill>
                    <a:schemeClr val="accent1"/>
                  </a:solidFill>
                </a:rPr>
                <a:t> </a:t>
              </a:r>
              <a:endParaRPr lang="en-US" dirty="0">
                <a:solidFill>
                  <a:schemeClr val="accent1"/>
                </a:solidFill>
              </a:endParaRPr>
            </a:p>
            <a:p>
              <a:pPr algn="l">
                <a:defRPr sz="6000" b="1">
                  <a:ln w="12700" cap="flat">
                    <a:solidFill>
                      <a:srgbClr val="000000"/>
                    </a:solidFill>
                    <a:prstDash val="solid"/>
                    <a:miter lim="400000"/>
                  </a:ln>
                </a:defRPr>
              </a:pPr>
              <a:r>
                <a:rPr dirty="0" err="1">
                  <a:solidFill>
                    <a:schemeClr val="accent1"/>
                  </a:solidFill>
                </a:rPr>
                <a:t>bağlanmasını</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diğer</a:t>
              </a:r>
              <a:r>
                <a:rPr dirty="0">
                  <a:solidFill>
                    <a:schemeClr val="accent1"/>
                  </a:solidFill>
                </a:rPr>
                <a:t> </a:t>
              </a:r>
              <a:r>
                <a:rPr dirty="0" err="1">
                  <a:solidFill>
                    <a:schemeClr val="accent1"/>
                  </a:solidFill>
                </a:rPr>
                <a:t>tıbbi</a:t>
              </a:r>
              <a:r>
                <a:rPr dirty="0">
                  <a:solidFill>
                    <a:schemeClr val="accent1"/>
                  </a:solidFill>
                </a:rPr>
                <a:t> </a:t>
              </a:r>
              <a:r>
                <a:rPr dirty="0" err="1">
                  <a:solidFill>
                    <a:schemeClr val="accent1"/>
                  </a:solidFill>
                </a:rPr>
                <a:t>cihazlarla</a:t>
              </a:r>
              <a:r>
                <a:rPr dirty="0">
                  <a:solidFill>
                    <a:schemeClr val="accent1"/>
                  </a:solidFill>
                </a:rPr>
                <a:t> </a:t>
              </a:r>
              <a:r>
                <a:rPr dirty="0" err="1">
                  <a:solidFill>
                    <a:schemeClr val="accent1"/>
                  </a:solidFill>
                </a:rPr>
                <a:t>arayüz</a:t>
              </a:r>
              <a:r>
                <a:rPr dirty="0">
                  <a:solidFill>
                    <a:schemeClr val="accent1"/>
                  </a:solidFill>
                </a:rPr>
                <a:t> </a:t>
              </a:r>
              <a:r>
                <a:rPr dirty="0" err="1">
                  <a:solidFill>
                    <a:schemeClr val="accent1"/>
                  </a:solidFill>
                </a:rPr>
                <a:t>oluşturmasını</a:t>
              </a:r>
              <a:r>
                <a:rPr dirty="0">
                  <a:solidFill>
                    <a:schemeClr val="accent1"/>
                  </a:solidFill>
                </a:rPr>
                <a:t> </a:t>
              </a:r>
              <a:r>
                <a:rPr dirty="0" err="1">
                  <a:solidFill>
                    <a:schemeClr val="accent1"/>
                  </a:solidFill>
                </a:rPr>
                <a:t>gerektiriyorsa</a:t>
              </a:r>
              <a:r>
                <a:rPr dirty="0">
                  <a:solidFill>
                    <a:schemeClr val="accent1"/>
                  </a:solidFill>
                </a:rPr>
                <a:t>, </a:t>
              </a:r>
              <a:r>
                <a:rPr dirty="0" err="1">
                  <a:solidFill>
                    <a:schemeClr val="accent1"/>
                  </a:solidFill>
                </a:rPr>
                <a:t>doğrulama</a:t>
              </a:r>
              <a:r>
                <a:rPr dirty="0">
                  <a:solidFill>
                    <a:schemeClr val="accent1"/>
                  </a:solidFill>
                </a:rPr>
                <a:t> </a:t>
              </a:r>
              <a:r>
                <a:rPr dirty="0" err="1">
                  <a:solidFill>
                    <a:schemeClr val="accent1"/>
                  </a:solidFill>
                </a:rPr>
                <a:t>çalışmaları</a:t>
              </a:r>
              <a:r>
                <a:rPr dirty="0">
                  <a:solidFill>
                    <a:schemeClr val="accent1"/>
                  </a:solidFill>
                </a:rPr>
                <a:t> </a:t>
              </a:r>
              <a:r>
                <a:rPr dirty="0" err="1">
                  <a:solidFill>
                    <a:schemeClr val="accent1"/>
                  </a:solidFill>
                </a:rPr>
                <a:t>tasarım</a:t>
              </a:r>
              <a:r>
                <a:rPr dirty="0">
                  <a:solidFill>
                    <a:schemeClr val="accent1"/>
                  </a:solidFill>
                </a:rPr>
                <a:t> </a:t>
              </a:r>
              <a:r>
                <a:rPr dirty="0" err="1">
                  <a:solidFill>
                    <a:schemeClr val="accent1"/>
                  </a:solidFill>
                </a:rPr>
                <a:t>çıktılarının</a:t>
              </a:r>
              <a:r>
                <a:rPr dirty="0">
                  <a:solidFill>
                    <a:schemeClr val="accent1"/>
                  </a:solidFill>
                </a:rPr>
                <a:t> </a:t>
              </a:r>
              <a:r>
                <a:rPr dirty="0" err="1">
                  <a:solidFill>
                    <a:schemeClr val="accent1"/>
                  </a:solidFill>
                </a:rPr>
                <a:t>tasarım</a:t>
              </a:r>
              <a:r>
                <a:rPr dirty="0">
                  <a:solidFill>
                    <a:schemeClr val="accent1"/>
                  </a:solidFill>
                </a:rPr>
                <a:t> </a:t>
              </a:r>
              <a:r>
                <a:rPr dirty="0" err="1">
                  <a:solidFill>
                    <a:schemeClr val="accent1"/>
                  </a:solidFill>
                </a:rPr>
                <a:t>girdilerini</a:t>
              </a:r>
              <a:r>
                <a:rPr dirty="0">
                  <a:solidFill>
                    <a:schemeClr val="accent1"/>
                  </a:solidFill>
                </a:rPr>
                <a:t> </a:t>
              </a:r>
              <a:r>
                <a:rPr dirty="0" err="1">
                  <a:solidFill>
                    <a:schemeClr val="accent1"/>
                  </a:solidFill>
                </a:rPr>
                <a:t>söz</a:t>
              </a:r>
              <a:r>
                <a:rPr dirty="0">
                  <a:solidFill>
                    <a:schemeClr val="accent1"/>
                  </a:solidFill>
                </a:rPr>
                <a:t> </a:t>
              </a:r>
              <a:r>
                <a:rPr dirty="0" err="1">
                  <a:solidFill>
                    <a:schemeClr val="accent1"/>
                  </a:solidFill>
                </a:rPr>
                <a:t>konusu</a:t>
              </a:r>
              <a:r>
                <a:rPr dirty="0">
                  <a:solidFill>
                    <a:schemeClr val="accent1"/>
                  </a:solidFill>
                </a:rPr>
                <a:t> </a:t>
              </a:r>
              <a:r>
                <a:rPr dirty="0" err="1">
                  <a:solidFill>
                    <a:schemeClr val="accent1"/>
                  </a:solidFill>
                </a:rPr>
                <a:t>bağlantı</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arayüz</a:t>
              </a:r>
              <a:r>
                <a:rPr dirty="0">
                  <a:solidFill>
                    <a:schemeClr val="accent1"/>
                  </a:solidFill>
                </a:rPr>
                <a:t> </a:t>
              </a:r>
              <a:r>
                <a:rPr dirty="0" err="1">
                  <a:solidFill>
                    <a:schemeClr val="accent1"/>
                  </a:solidFill>
                </a:rPr>
                <a:t>oluşan</a:t>
              </a:r>
              <a:r>
                <a:rPr dirty="0">
                  <a:solidFill>
                    <a:schemeClr val="accent1"/>
                  </a:solidFill>
                </a:rPr>
                <a:t> </a:t>
              </a:r>
              <a:r>
                <a:rPr dirty="0" err="1">
                  <a:solidFill>
                    <a:schemeClr val="accent1"/>
                  </a:solidFill>
                </a:rPr>
                <a:t>durumlarda</a:t>
              </a:r>
              <a:r>
                <a:rPr dirty="0">
                  <a:solidFill>
                    <a:schemeClr val="accent1"/>
                  </a:solidFill>
                </a:rPr>
                <a:t> </a:t>
              </a:r>
              <a:r>
                <a:rPr dirty="0" err="1">
                  <a:solidFill>
                    <a:schemeClr val="accent1"/>
                  </a:solidFill>
                </a:rPr>
                <a:t>karşıladığını</a:t>
              </a:r>
              <a:r>
                <a:rPr dirty="0">
                  <a:solidFill>
                    <a:schemeClr val="accent1"/>
                  </a:solidFill>
                </a:rPr>
                <a:t> </a:t>
              </a:r>
              <a:r>
                <a:rPr dirty="0" err="1">
                  <a:solidFill>
                    <a:schemeClr val="accent1"/>
                  </a:solidFill>
                </a:rPr>
                <a:t>göstermelidir</a:t>
              </a:r>
              <a:r>
                <a:rPr dirty="0">
                  <a:solidFill>
                    <a:schemeClr val="accent1"/>
                  </a:solidFill>
                </a:rPr>
                <a:t>.</a:t>
              </a:r>
              <a:r>
                <a:rPr dirty="0"/>
                <a:t> </a:t>
              </a:r>
            </a:p>
            <a:p>
              <a:pPr algn="l">
                <a:defRPr sz="6000" b="1">
                  <a:ln w="12700" cap="flat">
                    <a:solidFill>
                      <a:srgbClr val="000000"/>
                    </a:solidFill>
                    <a:prstDash val="solid"/>
                    <a:miter lim="400000"/>
                  </a:ln>
                </a:defRPr>
              </a:pPr>
              <a:endParaRPr dirty="0"/>
            </a:p>
            <a:p>
              <a:pPr algn="l">
                <a:defRPr sz="6000" b="1">
                  <a:ln w="12700" cap="flat">
                    <a:solidFill>
                      <a:srgbClr val="000000"/>
                    </a:solidFill>
                    <a:prstDash val="solid"/>
                    <a:miter lim="400000"/>
                  </a:ln>
                  <a:solidFill>
                    <a:schemeClr val="accent6"/>
                  </a:solidFill>
                </a:defRPr>
              </a:pPr>
              <a:r>
                <a:rPr dirty="0" err="1">
                  <a:solidFill>
                    <a:schemeClr val="accent5"/>
                  </a:solidFill>
                  <a:effectLst>
                    <a:outerShdw blurRad="12700" dist="63500" dir="18900000" rotWithShape="0">
                      <a:srgbClr val="000000"/>
                    </a:outerShdw>
                  </a:effectLst>
                </a:rPr>
                <a:t>Doğrulama</a:t>
              </a:r>
              <a:r>
                <a:rPr dirty="0">
                  <a:solidFill>
                    <a:schemeClr val="accent5"/>
                  </a:solidFill>
                  <a:effectLst>
                    <a:outerShdw blurRad="12700" dist="63500" dir="18900000" rotWithShape="0">
                      <a:srgbClr val="000000"/>
                    </a:outerShdw>
                  </a:effectLst>
                </a:rPr>
                <a:t> ve </a:t>
              </a:r>
              <a:r>
                <a:rPr dirty="0" err="1">
                  <a:solidFill>
                    <a:schemeClr val="accent5"/>
                  </a:solidFill>
                  <a:effectLst>
                    <a:outerShdw blurRad="12700" dist="63500" dir="18900000" rotWithShape="0">
                      <a:srgbClr val="000000"/>
                    </a:outerShdw>
                  </a:effectLst>
                </a:rPr>
                <a:t>gerektirdiği</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çalışmaların</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veri</a:t>
              </a:r>
              <a:r>
                <a:rPr dirty="0">
                  <a:solidFill>
                    <a:schemeClr val="accent5"/>
                  </a:solidFill>
                  <a:effectLst>
                    <a:outerShdw blurRad="12700" dist="63500" dir="18900000" rotWithShape="0">
                      <a:srgbClr val="000000"/>
                    </a:outerShdw>
                  </a:effectLst>
                </a:rPr>
                <a:t> ve </a:t>
              </a:r>
              <a:r>
                <a:rPr dirty="0" err="1">
                  <a:solidFill>
                    <a:schemeClr val="accent5"/>
                  </a:solidFill>
                  <a:effectLst>
                    <a:outerShdw blurRad="12700" dist="63500" dir="18900000" rotWithShape="0">
                      <a:srgbClr val="000000"/>
                    </a:outerShdw>
                  </a:effectLst>
                </a:rPr>
                <a:t>sonuçlarının</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kayıtları</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saklanmalıdır</a:t>
              </a:r>
              <a:r>
                <a:rPr dirty="0">
                  <a:solidFill>
                    <a:schemeClr val="accent5"/>
                  </a:solidFill>
                  <a:effectLst>
                    <a:outerShdw blurRad="12700" dist="63500" dir="18900000" rotWithShape="0">
                      <a:srgbClr val="000000"/>
                    </a:outerShdw>
                  </a:effectLst>
                </a:rPr>
                <a:t> (4.2.4 ve 4.2.5’e </a:t>
              </a:r>
              <a:r>
                <a:rPr dirty="0" err="1">
                  <a:solidFill>
                    <a:schemeClr val="accent5"/>
                  </a:solidFill>
                  <a:effectLst>
                    <a:outerShdw blurRad="12700" dist="63500" dir="18900000" rotWithShape="0">
                      <a:srgbClr val="000000"/>
                    </a:outerShdw>
                  </a:effectLst>
                </a:rPr>
                <a:t>bakınız</a:t>
              </a:r>
              <a:r>
                <a:rPr dirty="0">
                  <a:solidFill>
                    <a:schemeClr val="accent5"/>
                  </a:solidFill>
                  <a:effectLst>
                    <a:outerShdw blurRad="12700" dist="63500" dir="18900000" rotWithShape="0">
                      <a:srgbClr val="000000"/>
                    </a:outerShdw>
                  </a:effectLst>
                </a:rPr>
                <a:t>).</a:t>
              </a:r>
              <a:r>
                <a:rPr dirty="0"/>
                <a:t> </a:t>
              </a:r>
              <a:endParaRPr sz="1200" dirty="0"/>
            </a:p>
          </p:txBody>
        </p:sp>
        <p:pic>
          <p:nvPicPr>
            <p:cNvPr id="749" name="ISO 13485:2016 — 7.3. MADDE — Dokümantasyon Gereklilikleri… ISO 13485:2016 — 7.3. MADDE — Dokümantasyon Gereklilikleri 7.3.6 Tasarım ve Geliştirme Doğrulaması (devamı) Eğer cihazın kullanım amacı tıbbi cihazın başka bir cihaza bağlanmasını ya da diğer tı" descr="ISO 13485:2016 — 7.3. MADDE — Dokümantasyon Gereklilikleri… ISO 13485:2016 — 7.3. MADDE — Dokümantasyon Gereklilikleri 7.3.6 Tasarım ve Geliştirme Doğrulaması (devamı) Eğer cihazın kullanım amacı tıbbi cihazın başka bir cihaza bağlanmasını ya da diğer tıbbi cihazlarla arayüz oluşturmasını gerektiriyorsa, doğrulama çalışmaları tasarım çıktılarının tasarım girdilerini söz konusu bağlantı ya da arayüz oluşan durumlarda karşıladığını göstermelidir. Doğrulama ve gerektirdiği çalışmaların veri ve sonuçlarının kayıtları saklanmalıdır (4.2.4 ve 4.2.5’e bakınız). "/>
            <p:cNvPicPr>
              <a:picLocks/>
            </p:cNvPicPr>
            <p:nvPr/>
          </p:nvPicPr>
          <p:blipFill>
            <a:blip r:embed="rId2"/>
            <a:stretch>
              <a:fillRect/>
            </a:stretch>
          </p:blipFill>
          <p:spPr>
            <a:xfrm>
              <a:off x="-1" y="0"/>
              <a:ext cx="23963900" cy="10675532"/>
            </a:xfrm>
            <a:prstGeom prst="rect">
              <a:avLst/>
            </a:prstGeom>
            <a:effectLst/>
          </p:spPr>
        </p:pic>
      </p:gr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5" name="ISO 13485:2016 — 7.3. MADDE — Dokümantasyon Gereklilikleri…"/>
          <p:cNvGrpSpPr/>
          <p:nvPr/>
        </p:nvGrpSpPr>
        <p:grpSpPr>
          <a:xfrm>
            <a:off x="0" y="1175657"/>
            <a:ext cx="24383999" cy="12540343"/>
            <a:chOff x="-210050" y="116868"/>
            <a:chExt cx="24383998" cy="12540342"/>
          </a:xfrm>
        </p:grpSpPr>
        <p:sp>
          <p:nvSpPr>
            <p:cNvPr id="754" name="ISO 13485:2016 — 7.3. MADDE — Dokümantasyon Gereklilikleri…"/>
            <p:cNvSpPr txBox="1"/>
            <p:nvPr/>
          </p:nvSpPr>
          <p:spPr>
            <a:xfrm>
              <a:off x="573721" y="608361"/>
              <a:ext cx="23153914" cy="11736545"/>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7.3. MADDE — </a:t>
              </a:r>
              <a:r>
                <a:rPr dirty="0" err="1"/>
                <a:t>Dokümantasyon</a:t>
              </a:r>
              <a:r>
                <a:rPr dirty="0"/>
                <a:t> </a:t>
              </a:r>
              <a:r>
                <a:rPr dirty="0" err="1"/>
                <a:t>Gereklilikleri</a:t>
              </a:r>
              <a:r>
                <a:rPr dirty="0"/>
                <a:t> </a:t>
              </a:r>
            </a:p>
            <a:p>
              <a:pPr algn="l">
                <a:defRPr sz="4600" b="1">
                  <a:ln w="12700" cap="flat">
                    <a:solidFill>
                      <a:srgbClr val="000000"/>
                    </a:solidFill>
                    <a:prstDash val="solid"/>
                    <a:miter lim="400000"/>
                  </a:ln>
                  <a:solidFill>
                    <a:schemeClr val="accent6"/>
                  </a:solidFill>
                </a:defRPr>
              </a:pPr>
              <a:r>
                <a:rPr sz="5200" dirty="0">
                  <a:solidFill>
                    <a:schemeClr val="accent1">
                      <a:hueOff val="114395"/>
                      <a:lumOff val="-24975"/>
                    </a:schemeClr>
                  </a:solidFill>
                </a:rPr>
                <a:t>7.3.7 </a:t>
              </a:r>
              <a:r>
                <a:rPr sz="5200" dirty="0" err="1">
                  <a:solidFill>
                    <a:schemeClr val="accent1">
                      <a:hueOff val="114395"/>
                      <a:lumOff val="-24975"/>
                    </a:schemeClr>
                  </a:solidFill>
                </a:rPr>
                <a:t>Tasarım</a:t>
              </a:r>
              <a:r>
                <a:rPr sz="5200" dirty="0">
                  <a:solidFill>
                    <a:schemeClr val="accent1">
                      <a:hueOff val="114395"/>
                      <a:lumOff val="-24975"/>
                    </a:schemeClr>
                  </a:solidFill>
                </a:rPr>
                <a:t> ve </a:t>
              </a:r>
              <a:r>
                <a:rPr sz="5200" dirty="0" err="1">
                  <a:solidFill>
                    <a:schemeClr val="accent1">
                      <a:hueOff val="114395"/>
                      <a:lumOff val="-24975"/>
                    </a:schemeClr>
                  </a:solidFill>
                </a:rPr>
                <a:t>Geliştirme</a:t>
              </a:r>
              <a:r>
                <a:rPr sz="5200" dirty="0">
                  <a:solidFill>
                    <a:schemeClr val="accent1">
                      <a:hueOff val="114395"/>
                      <a:lumOff val="-24975"/>
                    </a:schemeClr>
                  </a:solidFill>
                </a:rPr>
                <a:t> </a:t>
              </a:r>
              <a:r>
                <a:rPr sz="5200" dirty="0" err="1">
                  <a:solidFill>
                    <a:schemeClr val="accent1">
                      <a:hueOff val="114395"/>
                      <a:lumOff val="-24975"/>
                    </a:schemeClr>
                  </a:solidFill>
                </a:rPr>
                <a:t>Geçerliliğin</a:t>
              </a:r>
              <a:r>
                <a:rPr sz="5200" dirty="0">
                  <a:solidFill>
                    <a:schemeClr val="accent1">
                      <a:hueOff val="114395"/>
                      <a:lumOff val="-24975"/>
                    </a:schemeClr>
                  </a:solidFill>
                </a:rPr>
                <a:t> </a:t>
              </a:r>
              <a:r>
                <a:rPr sz="5200" dirty="0" err="1">
                  <a:solidFill>
                    <a:schemeClr val="accent1">
                      <a:hueOff val="114395"/>
                      <a:lumOff val="-24975"/>
                    </a:schemeClr>
                  </a:solidFill>
                </a:rPr>
                <a:t>Doğrulaması</a:t>
              </a:r>
              <a:br>
                <a:rPr dirty="0"/>
              </a:br>
              <a:r>
                <a:rPr dirty="0" err="1">
                  <a:solidFill>
                    <a:schemeClr val="accent1"/>
                  </a:solidFill>
                </a:rPr>
                <a:t>Tasarım</a:t>
              </a:r>
              <a:r>
                <a:rPr dirty="0">
                  <a:solidFill>
                    <a:schemeClr val="accent1"/>
                  </a:solidFill>
                </a:rPr>
                <a:t> ve </a:t>
              </a:r>
              <a:r>
                <a:rPr dirty="0" err="1">
                  <a:solidFill>
                    <a:schemeClr val="accent1"/>
                  </a:solidFill>
                </a:rPr>
                <a:t>geliştirme</a:t>
              </a:r>
              <a:r>
                <a:rPr dirty="0">
                  <a:solidFill>
                    <a:schemeClr val="accent1"/>
                  </a:solidFill>
                </a:rPr>
                <a:t> </a:t>
              </a:r>
              <a:r>
                <a:rPr dirty="0" err="1">
                  <a:solidFill>
                    <a:schemeClr val="accent1"/>
                  </a:solidFill>
                </a:rPr>
                <a:t>geçerliliğin</a:t>
              </a:r>
              <a:r>
                <a:rPr dirty="0">
                  <a:solidFill>
                    <a:schemeClr val="accent1"/>
                  </a:solidFill>
                </a:rPr>
                <a:t> </a:t>
              </a:r>
              <a:r>
                <a:rPr dirty="0" err="1">
                  <a:solidFill>
                    <a:schemeClr val="accent1"/>
                  </a:solidFill>
                </a:rPr>
                <a:t>doğrulanması</a:t>
              </a:r>
              <a:r>
                <a:rPr dirty="0">
                  <a:solidFill>
                    <a:schemeClr val="accent1"/>
                  </a:solidFill>
                </a:rPr>
                <a:t> </a:t>
              </a:r>
              <a:r>
                <a:rPr dirty="0" err="1">
                  <a:solidFill>
                    <a:schemeClr val="accent1"/>
                  </a:solidFill>
                </a:rPr>
                <a:t>çalışmaları</a:t>
              </a:r>
              <a:r>
                <a:rPr dirty="0">
                  <a:solidFill>
                    <a:schemeClr val="accent1"/>
                  </a:solidFill>
                </a:rPr>
                <a:t>, </a:t>
              </a:r>
              <a:r>
                <a:rPr dirty="0" err="1">
                  <a:solidFill>
                    <a:schemeClr val="accent1"/>
                  </a:solidFill>
                </a:rPr>
                <a:t>sonuçta</a:t>
              </a:r>
              <a:r>
                <a:rPr dirty="0">
                  <a:solidFill>
                    <a:schemeClr val="accent1"/>
                  </a:solidFill>
                </a:rPr>
                <a:t> </a:t>
              </a:r>
              <a:r>
                <a:rPr dirty="0" err="1">
                  <a:solidFill>
                    <a:schemeClr val="accent1"/>
                  </a:solidFill>
                </a:rPr>
                <a:t>elde</a:t>
              </a:r>
              <a:r>
                <a:rPr dirty="0">
                  <a:solidFill>
                    <a:schemeClr val="accent1"/>
                  </a:solidFill>
                </a:rPr>
                <a:t> </a:t>
              </a:r>
              <a:r>
                <a:rPr dirty="0" err="1">
                  <a:solidFill>
                    <a:schemeClr val="accent1"/>
                  </a:solidFill>
                </a:rPr>
                <a:t>edilen</a:t>
              </a:r>
              <a:r>
                <a:rPr dirty="0">
                  <a:solidFill>
                    <a:schemeClr val="accent1"/>
                  </a:solidFill>
                </a:rPr>
                <a:t> </a:t>
              </a:r>
              <a:r>
                <a:rPr dirty="0" err="1">
                  <a:solidFill>
                    <a:schemeClr val="accent1"/>
                  </a:solidFill>
                </a:rPr>
                <a:t>cihazın</a:t>
              </a:r>
              <a:r>
                <a:rPr dirty="0">
                  <a:solidFill>
                    <a:schemeClr val="accent1"/>
                  </a:solidFill>
                </a:rPr>
                <a:t> </a:t>
              </a:r>
              <a:endParaRPr lang="en-US" dirty="0">
                <a:solidFill>
                  <a:schemeClr val="accent1"/>
                </a:solidFill>
              </a:endParaRPr>
            </a:p>
            <a:p>
              <a:pPr algn="l">
                <a:defRPr sz="4600" b="1">
                  <a:ln w="12700" cap="flat">
                    <a:solidFill>
                      <a:srgbClr val="000000"/>
                    </a:solidFill>
                    <a:prstDash val="solid"/>
                    <a:miter lim="400000"/>
                  </a:ln>
                  <a:solidFill>
                    <a:schemeClr val="accent6"/>
                  </a:solidFill>
                </a:defRPr>
              </a:pPr>
              <a:r>
                <a:rPr dirty="0" err="1">
                  <a:solidFill>
                    <a:schemeClr val="accent1"/>
                  </a:solidFill>
                </a:rPr>
                <a:t>öngörülen</a:t>
              </a:r>
              <a:r>
                <a:rPr dirty="0">
                  <a:solidFill>
                    <a:schemeClr val="accent1"/>
                  </a:solidFill>
                </a:rPr>
                <a:t> </a:t>
              </a:r>
              <a:r>
                <a:rPr dirty="0" err="1">
                  <a:solidFill>
                    <a:schemeClr val="accent1"/>
                  </a:solidFill>
                </a:rPr>
                <a:t>uygulama</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kullanım</a:t>
              </a:r>
              <a:r>
                <a:rPr dirty="0">
                  <a:solidFill>
                    <a:schemeClr val="accent1"/>
                  </a:solidFill>
                </a:rPr>
                <a:t> </a:t>
              </a:r>
              <a:r>
                <a:rPr dirty="0" err="1">
                  <a:solidFill>
                    <a:schemeClr val="accent1"/>
                  </a:solidFill>
                </a:rPr>
                <a:t>amacı</a:t>
              </a:r>
              <a:r>
                <a:rPr dirty="0">
                  <a:solidFill>
                    <a:schemeClr val="accent1"/>
                  </a:solidFill>
                </a:rPr>
                <a:t> </a:t>
              </a:r>
              <a:r>
                <a:rPr dirty="0" err="1">
                  <a:solidFill>
                    <a:schemeClr val="accent1"/>
                  </a:solidFill>
                </a:rPr>
                <a:t>gerekliliklerini</a:t>
              </a:r>
              <a:r>
                <a:rPr dirty="0">
                  <a:solidFill>
                    <a:schemeClr val="accent1"/>
                  </a:solidFill>
                </a:rPr>
                <a:t> </a:t>
              </a:r>
              <a:r>
                <a:rPr dirty="0" err="1">
                  <a:solidFill>
                    <a:schemeClr val="accent1"/>
                  </a:solidFill>
                </a:rPr>
                <a:t>karşıladığının</a:t>
              </a:r>
              <a:r>
                <a:rPr dirty="0">
                  <a:solidFill>
                    <a:schemeClr val="accent1"/>
                  </a:solidFill>
                </a:rPr>
                <a:t> </a:t>
              </a:r>
              <a:r>
                <a:rPr dirty="0" err="1">
                  <a:solidFill>
                    <a:schemeClr val="accent1"/>
                  </a:solidFill>
                </a:rPr>
                <a:t>güvenceye</a:t>
              </a:r>
              <a:r>
                <a:rPr dirty="0">
                  <a:solidFill>
                    <a:schemeClr val="accent1"/>
                  </a:solidFill>
                </a:rPr>
                <a:t> </a:t>
              </a:r>
              <a:r>
                <a:rPr dirty="0" err="1">
                  <a:solidFill>
                    <a:schemeClr val="accent1"/>
                  </a:solidFill>
                </a:rPr>
                <a:t>alınabilmesi</a:t>
              </a:r>
              <a:r>
                <a:rPr dirty="0">
                  <a:solidFill>
                    <a:schemeClr val="accent1"/>
                  </a:solidFill>
                </a:rPr>
                <a:t> </a:t>
              </a:r>
              <a:r>
                <a:rPr dirty="0" err="1">
                  <a:solidFill>
                    <a:schemeClr val="accent1"/>
                  </a:solidFill>
                </a:rPr>
                <a:t>için</a:t>
              </a:r>
              <a:r>
                <a:rPr dirty="0">
                  <a:solidFill>
                    <a:schemeClr val="accent1"/>
                  </a:solidFill>
                </a:rPr>
                <a:t> </a:t>
              </a:r>
              <a:r>
                <a:rPr dirty="0" err="1">
                  <a:solidFill>
                    <a:schemeClr val="accent1"/>
                  </a:solidFill>
                </a:rPr>
                <a:t>planlanmış</a:t>
              </a:r>
              <a:r>
                <a:rPr dirty="0">
                  <a:solidFill>
                    <a:schemeClr val="accent1"/>
                  </a:solidFill>
                </a:rPr>
                <a:t> ve </a:t>
              </a:r>
              <a:r>
                <a:rPr dirty="0" err="1">
                  <a:solidFill>
                    <a:schemeClr val="accent1"/>
                  </a:solidFill>
                </a:rPr>
                <a:t>belgelenmiş</a:t>
              </a:r>
              <a:r>
                <a:rPr dirty="0">
                  <a:solidFill>
                    <a:schemeClr val="accent1"/>
                  </a:solidFill>
                </a:rPr>
                <a:t> </a:t>
              </a:r>
              <a:r>
                <a:rPr dirty="0" err="1">
                  <a:solidFill>
                    <a:schemeClr val="accent1"/>
                  </a:solidFill>
                </a:rPr>
                <a:t>bir</a:t>
              </a:r>
              <a:r>
                <a:rPr dirty="0">
                  <a:solidFill>
                    <a:schemeClr val="accent1"/>
                  </a:solidFill>
                </a:rPr>
                <a:t> </a:t>
              </a:r>
              <a:r>
                <a:rPr dirty="0" err="1">
                  <a:solidFill>
                    <a:schemeClr val="accent1"/>
                  </a:solidFill>
                </a:rPr>
                <a:t>sürece</a:t>
              </a:r>
              <a:r>
                <a:rPr dirty="0">
                  <a:solidFill>
                    <a:schemeClr val="accent1"/>
                  </a:solidFill>
                </a:rPr>
                <a:t> </a:t>
              </a:r>
              <a:r>
                <a:rPr dirty="0" err="1">
                  <a:solidFill>
                    <a:schemeClr val="accent1"/>
                  </a:solidFill>
                </a:rPr>
                <a:t>dayandırılmalıdır</a:t>
              </a:r>
              <a:r>
                <a:rPr dirty="0">
                  <a:solidFill>
                    <a:schemeClr val="accent1"/>
                  </a:solidFill>
                </a:rPr>
                <a:t>.</a:t>
              </a:r>
              <a:endParaRPr dirty="0">
                <a:solidFill>
                  <a:srgbClr val="5E5E5E"/>
                </a:solidFill>
              </a:endParaRPr>
            </a:p>
            <a:p>
              <a:pPr algn="l">
                <a:defRPr sz="4600" b="1">
                  <a:ln w="12700" cap="flat">
                    <a:solidFill>
                      <a:srgbClr val="000000"/>
                    </a:solidFill>
                    <a:prstDash val="solid"/>
                    <a:miter lim="400000"/>
                  </a:ln>
                  <a:solidFill>
                    <a:schemeClr val="accent6"/>
                  </a:solidFill>
                </a:defRPr>
              </a:pPr>
              <a:endParaRPr dirty="0">
                <a:solidFill>
                  <a:srgbClr val="5E5E5E"/>
                </a:solidFill>
              </a:endParaRPr>
            </a:p>
            <a:p>
              <a:pPr algn="l">
                <a:defRPr sz="4600" b="1">
                  <a:ln w="12700" cap="flat">
                    <a:solidFill>
                      <a:srgbClr val="000000"/>
                    </a:solidFill>
                    <a:prstDash val="solid"/>
                    <a:miter lim="400000"/>
                  </a:ln>
                  <a:solidFill>
                    <a:schemeClr val="accent6"/>
                  </a:solidFill>
                </a:defRPr>
              </a:pPr>
              <a:r>
                <a:rPr dirty="0" err="1">
                  <a:solidFill>
                    <a:schemeClr val="accent1"/>
                  </a:solidFill>
                </a:rPr>
                <a:t>Kuruluş</a:t>
              </a:r>
              <a:r>
                <a:rPr dirty="0">
                  <a:solidFill>
                    <a:schemeClr val="accent1"/>
                  </a:solidFill>
                </a:rPr>
                <a:t>, </a:t>
              </a:r>
              <a:r>
                <a:rPr dirty="0" err="1">
                  <a:solidFill>
                    <a:schemeClr val="accent1"/>
                  </a:solidFill>
                </a:rPr>
                <a:t>yöntemleri</a:t>
              </a:r>
              <a:r>
                <a:rPr dirty="0">
                  <a:solidFill>
                    <a:schemeClr val="accent1"/>
                  </a:solidFill>
                </a:rPr>
                <a:t>, </a:t>
              </a:r>
              <a:r>
                <a:rPr dirty="0" err="1">
                  <a:solidFill>
                    <a:schemeClr val="accent1"/>
                  </a:solidFill>
                </a:rPr>
                <a:t>kabul</a:t>
              </a:r>
              <a:r>
                <a:rPr dirty="0">
                  <a:solidFill>
                    <a:schemeClr val="accent1"/>
                  </a:solidFill>
                </a:rPr>
                <a:t> </a:t>
              </a:r>
              <a:r>
                <a:rPr dirty="0" err="1">
                  <a:solidFill>
                    <a:schemeClr val="accent1"/>
                  </a:solidFill>
                </a:rPr>
                <a:t>kriterlerini</a:t>
              </a:r>
              <a:r>
                <a:rPr dirty="0">
                  <a:solidFill>
                    <a:schemeClr val="accent1"/>
                  </a:solidFill>
                </a:rPr>
                <a:t> ve </a:t>
              </a:r>
              <a:r>
                <a:rPr dirty="0" err="1">
                  <a:solidFill>
                    <a:schemeClr val="accent1"/>
                  </a:solidFill>
                </a:rPr>
                <a:t>gerekli</a:t>
              </a:r>
              <a:r>
                <a:rPr dirty="0">
                  <a:solidFill>
                    <a:schemeClr val="accent1"/>
                  </a:solidFill>
                </a:rPr>
                <a:t> </a:t>
              </a:r>
              <a:r>
                <a:rPr dirty="0" err="1">
                  <a:solidFill>
                    <a:schemeClr val="accent1"/>
                  </a:solidFill>
                </a:rPr>
                <a:t>ise</a:t>
              </a:r>
              <a:r>
                <a:rPr dirty="0">
                  <a:solidFill>
                    <a:schemeClr val="accent1"/>
                  </a:solidFill>
                </a:rPr>
                <a:t> </a:t>
              </a:r>
              <a:r>
                <a:rPr dirty="0" err="1">
                  <a:solidFill>
                    <a:schemeClr val="accent1"/>
                  </a:solidFill>
                </a:rPr>
                <a:t>örneklem</a:t>
              </a:r>
              <a:r>
                <a:rPr dirty="0">
                  <a:solidFill>
                    <a:schemeClr val="accent1"/>
                  </a:solidFill>
                </a:rPr>
                <a:t> </a:t>
              </a:r>
              <a:r>
                <a:rPr dirty="0" err="1">
                  <a:solidFill>
                    <a:schemeClr val="accent1"/>
                  </a:solidFill>
                </a:rPr>
                <a:t>boyutunun</a:t>
              </a:r>
              <a:r>
                <a:rPr dirty="0">
                  <a:solidFill>
                    <a:schemeClr val="accent1"/>
                  </a:solidFill>
                </a:rPr>
                <a:t> </a:t>
              </a:r>
              <a:r>
                <a:rPr dirty="0" err="1">
                  <a:solidFill>
                    <a:schemeClr val="accent1"/>
                  </a:solidFill>
                </a:rPr>
                <a:t>gerekçeleri</a:t>
              </a:r>
              <a:r>
                <a:rPr dirty="0">
                  <a:solidFill>
                    <a:schemeClr val="accent1"/>
                  </a:solidFill>
                </a:rPr>
                <a:t> </a:t>
              </a:r>
              <a:r>
                <a:rPr dirty="0" err="1">
                  <a:solidFill>
                    <a:schemeClr val="accent1"/>
                  </a:solidFill>
                </a:rPr>
                <a:t>ile</a:t>
              </a:r>
              <a:r>
                <a:rPr dirty="0">
                  <a:solidFill>
                    <a:schemeClr val="accent1"/>
                  </a:solidFill>
                </a:rPr>
                <a:t> </a:t>
              </a:r>
              <a:r>
                <a:rPr dirty="0" err="1">
                  <a:solidFill>
                    <a:schemeClr val="accent1"/>
                  </a:solidFill>
                </a:rPr>
                <a:t>birlikte</a:t>
              </a:r>
              <a:r>
                <a:rPr dirty="0">
                  <a:solidFill>
                    <a:schemeClr val="accent1"/>
                  </a:solidFill>
                </a:rPr>
                <a:t> </a:t>
              </a:r>
              <a:r>
                <a:rPr dirty="0" err="1">
                  <a:solidFill>
                    <a:schemeClr val="accent1"/>
                  </a:solidFill>
                </a:rPr>
                <a:t>istatistiksel</a:t>
              </a:r>
              <a:r>
                <a:rPr dirty="0">
                  <a:solidFill>
                    <a:schemeClr val="accent1"/>
                  </a:solidFill>
                </a:rPr>
                <a:t> </a:t>
              </a:r>
              <a:r>
                <a:rPr dirty="0" err="1">
                  <a:solidFill>
                    <a:schemeClr val="accent1"/>
                  </a:solidFill>
                </a:rPr>
                <a:t>teknikleri</a:t>
              </a:r>
              <a:r>
                <a:rPr dirty="0">
                  <a:solidFill>
                    <a:schemeClr val="accent1"/>
                  </a:solidFill>
                </a:rPr>
                <a:t> de </a:t>
              </a:r>
              <a:r>
                <a:rPr dirty="0" err="1">
                  <a:solidFill>
                    <a:schemeClr val="accent1"/>
                  </a:solidFill>
                </a:rPr>
                <a:t>içeren</a:t>
              </a:r>
              <a:r>
                <a:rPr dirty="0">
                  <a:solidFill>
                    <a:schemeClr val="accent1"/>
                  </a:solidFill>
                </a:rPr>
                <a:t> </a:t>
              </a:r>
              <a:r>
                <a:rPr dirty="0" err="1">
                  <a:solidFill>
                    <a:schemeClr val="accent1"/>
                  </a:solidFill>
                </a:rPr>
                <a:t>geçerliliği</a:t>
              </a:r>
              <a:r>
                <a:rPr dirty="0">
                  <a:solidFill>
                    <a:schemeClr val="accent1"/>
                  </a:solidFill>
                </a:rPr>
                <a:t> </a:t>
              </a:r>
              <a:r>
                <a:rPr dirty="0" err="1">
                  <a:solidFill>
                    <a:schemeClr val="accent1"/>
                  </a:solidFill>
                </a:rPr>
                <a:t>doğrulama</a:t>
              </a:r>
              <a:r>
                <a:rPr dirty="0">
                  <a:solidFill>
                    <a:schemeClr val="accent1"/>
                  </a:solidFill>
                </a:rPr>
                <a:t> </a:t>
              </a:r>
              <a:r>
                <a:rPr dirty="0" err="1">
                  <a:solidFill>
                    <a:schemeClr val="accent1"/>
                  </a:solidFill>
                </a:rPr>
                <a:t>planlarının</a:t>
              </a:r>
              <a:r>
                <a:rPr dirty="0">
                  <a:solidFill>
                    <a:schemeClr val="accent1"/>
                  </a:solidFill>
                </a:rPr>
                <a:t> </a:t>
              </a:r>
              <a:r>
                <a:rPr dirty="0" err="1">
                  <a:solidFill>
                    <a:schemeClr val="accent1"/>
                  </a:solidFill>
                </a:rPr>
                <a:t>belgelemelidir</a:t>
              </a:r>
              <a:r>
                <a:rPr dirty="0">
                  <a:solidFill>
                    <a:schemeClr val="accent1"/>
                  </a:solidFill>
                </a:rPr>
                <a:t>.</a:t>
              </a:r>
            </a:p>
            <a:p>
              <a:pPr algn="l">
                <a:defRPr sz="4600" b="1">
                  <a:ln w="12700" cap="flat">
                    <a:solidFill>
                      <a:srgbClr val="000000"/>
                    </a:solidFill>
                    <a:prstDash val="solid"/>
                    <a:miter lim="400000"/>
                  </a:ln>
                  <a:solidFill>
                    <a:schemeClr val="accent6"/>
                  </a:solidFill>
                </a:defRPr>
              </a:pPr>
              <a:endParaRPr dirty="0">
                <a:solidFill>
                  <a:schemeClr val="accent1"/>
                </a:solidFill>
              </a:endParaRPr>
            </a:p>
            <a:p>
              <a:pPr algn="l">
                <a:defRPr sz="4600" b="1">
                  <a:ln w="12700" cap="flat">
                    <a:solidFill>
                      <a:srgbClr val="000000"/>
                    </a:solidFill>
                    <a:prstDash val="solid"/>
                    <a:miter lim="400000"/>
                  </a:ln>
                  <a:solidFill>
                    <a:schemeClr val="accent6"/>
                  </a:solidFill>
                </a:defRPr>
              </a:pPr>
              <a:r>
                <a:rPr dirty="0" err="1">
                  <a:solidFill>
                    <a:schemeClr val="accent1"/>
                  </a:solidFill>
                </a:rPr>
                <a:t>Tasarım</a:t>
              </a:r>
              <a:r>
                <a:rPr dirty="0">
                  <a:solidFill>
                    <a:schemeClr val="accent1"/>
                  </a:solidFill>
                </a:rPr>
                <a:t> </a:t>
              </a:r>
              <a:r>
                <a:rPr dirty="0" err="1">
                  <a:solidFill>
                    <a:schemeClr val="accent1"/>
                  </a:solidFill>
                </a:rPr>
                <a:t>geçerliliğin</a:t>
              </a:r>
              <a:r>
                <a:rPr dirty="0">
                  <a:solidFill>
                    <a:schemeClr val="accent1"/>
                  </a:solidFill>
                </a:rPr>
                <a:t> </a:t>
              </a:r>
              <a:r>
                <a:rPr dirty="0" err="1">
                  <a:solidFill>
                    <a:schemeClr val="accent1"/>
                  </a:solidFill>
                </a:rPr>
                <a:t>doğrulanması</a:t>
              </a:r>
              <a:r>
                <a:rPr dirty="0">
                  <a:solidFill>
                    <a:schemeClr val="accent1"/>
                  </a:solidFill>
                </a:rPr>
                <a:t> </a:t>
              </a:r>
              <a:r>
                <a:rPr dirty="0" err="1">
                  <a:solidFill>
                    <a:schemeClr val="accent1"/>
                  </a:solidFill>
                </a:rPr>
                <a:t>çalışmaları</a:t>
              </a:r>
              <a:r>
                <a:rPr dirty="0">
                  <a:solidFill>
                    <a:schemeClr val="accent1"/>
                  </a:solidFill>
                </a:rPr>
                <a:t> </a:t>
              </a:r>
              <a:r>
                <a:rPr dirty="0" err="1">
                  <a:solidFill>
                    <a:schemeClr val="accent1"/>
                  </a:solidFill>
                </a:rPr>
                <a:t>temsil</a:t>
              </a:r>
              <a:r>
                <a:rPr dirty="0">
                  <a:solidFill>
                    <a:schemeClr val="accent1"/>
                  </a:solidFill>
                </a:rPr>
                <a:t> </a:t>
              </a:r>
              <a:r>
                <a:rPr dirty="0" err="1">
                  <a:solidFill>
                    <a:schemeClr val="accent1"/>
                  </a:solidFill>
                </a:rPr>
                <a:t>özelliği</a:t>
              </a:r>
              <a:r>
                <a:rPr dirty="0">
                  <a:solidFill>
                    <a:schemeClr val="accent1"/>
                  </a:solidFill>
                </a:rPr>
                <a:t> </a:t>
              </a:r>
              <a:r>
                <a:rPr dirty="0" err="1">
                  <a:solidFill>
                    <a:schemeClr val="accent1"/>
                  </a:solidFill>
                </a:rPr>
                <a:t>bulunan</a:t>
              </a:r>
              <a:r>
                <a:rPr dirty="0">
                  <a:solidFill>
                    <a:schemeClr val="accent1"/>
                  </a:solidFill>
                </a:rPr>
                <a:t> </a:t>
              </a:r>
              <a:r>
                <a:rPr dirty="0" err="1">
                  <a:solidFill>
                    <a:schemeClr val="accent1"/>
                  </a:solidFill>
                </a:rPr>
                <a:t>cihaz</a:t>
              </a:r>
              <a:r>
                <a:rPr dirty="0">
                  <a:solidFill>
                    <a:schemeClr val="accent1"/>
                  </a:solidFill>
                </a:rPr>
                <a:t> </a:t>
              </a:r>
              <a:r>
                <a:rPr dirty="0" err="1">
                  <a:solidFill>
                    <a:schemeClr val="accent1"/>
                  </a:solidFill>
                </a:rPr>
                <a:t>üzerinde</a:t>
              </a:r>
              <a:r>
                <a:rPr dirty="0">
                  <a:solidFill>
                    <a:schemeClr val="accent1"/>
                  </a:solidFill>
                </a:rPr>
                <a:t> </a:t>
              </a:r>
              <a:r>
                <a:rPr dirty="0" err="1">
                  <a:solidFill>
                    <a:schemeClr val="accent1"/>
                  </a:solidFill>
                </a:rPr>
                <a:t>yapılmalıdır</a:t>
              </a:r>
              <a:r>
                <a:rPr dirty="0">
                  <a:solidFill>
                    <a:schemeClr val="accent1"/>
                  </a:solidFill>
                </a:rPr>
                <a:t>. </a:t>
              </a:r>
              <a:r>
                <a:rPr dirty="0" err="1">
                  <a:solidFill>
                    <a:schemeClr val="accent1"/>
                  </a:solidFill>
                </a:rPr>
                <a:t>Temsil</a:t>
              </a:r>
              <a:r>
                <a:rPr dirty="0">
                  <a:solidFill>
                    <a:schemeClr val="accent1"/>
                  </a:solidFill>
                </a:rPr>
                <a:t> </a:t>
              </a:r>
              <a:r>
                <a:rPr dirty="0" err="1">
                  <a:solidFill>
                    <a:schemeClr val="accent1"/>
                  </a:solidFill>
                </a:rPr>
                <a:t>özelliği</a:t>
              </a:r>
              <a:r>
                <a:rPr dirty="0">
                  <a:solidFill>
                    <a:schemeClr val="accent1"/>
                  </a:solidFill>
                </a:rPr>
                <a:t> </a:t>
              </a:r>
              <a:r>
                <a:rPr dirty="0" err="1">
                  <a:solidFill>
                    <a:schemeClr val="accent1"/>
                  </a:solidFill>
                </a:rPr>
                <a:t>bulunan</a:t>
              </a:r>
              <a:r>
                <a:rPr dirty="0">
                  <a:solidFill>
                    <a:schemeClr val="accent1"/>
                  </a:solidFill>
                </a:rPr>
                <a:t> </a:t>
              </a:r>
              <a:r>
                <a:rPr dirty="0" err="1">
                  <a:solidFill>
                    <a:schemeClr val="accent1"/>
                  </a:solidFill>
                </a:rPr>
                <a:t>ürün</a:t>
              </a:r>
              <a:r>
                <a:rPr dirty="0">
                  <a:solidFill>
                    <a:schemeClr val="accent1"/>
                  </a:solidFill>
                </a:rPr>
                <a:t> ilk </a:t>
              </a:r>
              <a:r>
                <a:rPr dirty="0" err="1">
                  <a:solidFill>
                    <a:schemeClr val="accent1"/>
                  </a:solidFill>
                </a:rPr>
                <a:t>üretim</a:t>
              </a:r>
              <a:r>
                <a:rPr dirty="0">
                  <a:solidFill>
                    <a:schemeClr val="accent1"/>
                  </a:solidFill>
                </a:rPr>
                <a:t> </a:t>
              </a:r>
              <a:r>
                <a:rPr dirty="0" err="1">
                  <a:solidFill>
                    <a:schemeClr val="accent1"/>
                  </a:solidFill>
                </a:rPr>
                <a:t>birimini</a:t>
              </a:r>
              <a:r>
                <a:rPr dirty="0">
                  <a:solidFill>
                    <a:schemeClr val="accent1"/>
                  </a:solidFill>
                </a:rPr>
                <a:t>, </a:t>
              </a:r>
              <a:r>
                <a:rPr dirty="0" err="1">
                  <a:solidFill>
                    <a:schemeClr val="accent1"/>
                  </a:solidFill>
                </a:rPr>
                <a:t>lotunu</a:t>
              </a:r>
              <a:r>
                <a:rPr dirty="0">
                  <a:solidFill>
                    <a:schemeClr val="accent1"/>
                  </a:solidFill>
                </a:rPr>
                <a:t>, </a:t>
              </a:r>
              <a:r>
                <a:rPr dirty="0" err="1">
                  <a:solidFill>
                    <a:schemeClr val="accent1"/>
                  </a:solidFill>
                </a:rPr>
                <a:t>serisini</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bunların</a:t>
              </a:r>
              <a:r>
                <a:rPr dirty="0">
                  <a:solidFill>
                    <a:schemeClr val="accent1"/>
                  </a:solidFill>
                </a:rPr>
                <a:t> </a:t>
              </a:r>
              <a:r>
                <a:rPr dirty="0" err="1">
                  <a:solidFill>
                    <a:schemeClr val="accent1"/>
                  </a:solidFill>
                </a:rPr>
                <a:t>benzerini</a:t>
              </a:r>
              <a:r>
                <a:rPr dirty="0">
                  <a:solidFill>
                    <a:schemeClr val="accent1"/>
                  </a:solidFill>
                </a:rPr>
                <a:t> </a:t>
              </a:r>
              <a:r>
                <a:rPr dirty="0" err="1">
                  <a:solidFill>
                    <a:schemeClr val="accent1"/>
                  </a:solidFill>
                </a:rPr>
                <a:t>içerir</a:t>
              </a:r>
              <a:r>
                <a:rPr dirty="0">
                  <a:solidFill>
                    <a:schemeClr val="accent1"/>
                  </a:solidFill>
                </a:rPr>
                <a:t>. </a:t>
              </a:r>
              <a:r>
                <a:rPr dirty="0" err="1">
                  <a:solidFill>
                    <a:schemeClr val="accent1"/>
                  </a:solidFill>
                </a:rPr>
                <a:t>Geçerliliğin</a:t>
              </a:r>
              <a:r>
                <a:rPr dirty="0">
                  <a:solidFill>
                    <a:schemeClr val="accent1"/>
                  </a:solidFill>
                </a:rPr>
                <a:t> </a:t>
              </a:r>
              <a:r>
                <a:rPr dirty="0" err="1">
                  <a:solidFill>
                    <a:schemeClr val="accent1"/>
                  </a:solidFill>
                </a:rPr>
                <a:t>doğrulanması</a:t>
              </a:r>
              <a:r>
                <a:rPr dirty="0">
                  <a:solidFill>
                    <a:schemeClr val="accent1"/>
                  </a:solidFill>
                </a:rPr>
                <a:t> </a:t>
              </a:r>
              <a:r>
                <a:rPr dirty="0" err="1">
                  <a:solidFill>
                    <a:schemeClr val="accent1"/>
                  </a:solidFill>
                </a:rPr>
                <a:t>çalışmalarında</a:t>
              </a:r>
              <a:r>
                <a:rPr dirty="0">
                  <a:solidFill>
                    <a:schemeClr val="accent1"/>
                  </a:solidFill>
                </a:rPr>
                <a:t> </a:t>
              </a:r>
              <a:r>
                <a:rPr dirty="0" err="1">
                  <a:solidFill>
                    <a:schemeClr val="accent1"/>
                  </a:solidFill>
                </a:rPr>
                <a:t>kullanılmak</a:t>
              </a:r>
              <a:r>
                <a:rPr dirty="0">
                  <a:solidFill>
                    <a:schemeClr val="accent1"/>
                  </a:solidFill>
                </a:rPr>
                <a:t> </a:t>
              </a:r>
              <a:r>
                <a:rPr dirty="0" err="1">
                  <a:solidFill>
                    <a:schemeClr val="accent1"/>
                  </a:solidFill>
                </a:rPr>
                <a:t>üzere</a:t>
              </a:r>
              <a:r>
                <a:rPr dirty="0">
                  <a:solidFill>
                    <a:schemeClr val="accent1"/>
                  </a:solidFill>
                </a:rPr>
                <a:t> </a:t>
              </a:r>
              <a:r>
                <a:rPr dirty="0" err="1">
                  <a:solidFill>
                    <a:schemeClr val="accent1"/>
                  </a:solidFill>
                </a:rPr>
                <a:t>seçilen</a:t>
              </a:r>
              <a:r>
                <a:rPr dirty="0">
                  <a:solidFill>
                    <a:schemeClr val="accent1"/>
                  </a:solidFill>
                </a:rPr>
                <a:t> </a:t>
              </a:r>
              <a:r>
                <a:rPr dirty="0" err="1">
                  <a:solidFill>
                    <a:schemeClr val="accent1"/>
                  </a:solidFill>
                </a:rPr>
                <a:t>ürünün</a:t>
              </a:r>
              <a:r>
                <a:rPr dirty="0">
                  <a:solidFill>
                    <a:schemeClr val="accent1"/>
                  </a:solidFill>
                </a:rPr>
                <a:t> </a:t>
              </a:r>
              <a:r>
                <a:rPr dirty="0" err="1">
                  <a:solidFill>
                    <a:schemeClr val="accent1"/>
                  </a:solidFill>
                </a:rPr>
                <a:t>seçilme</a:t>
              </a:r>
              <a:r>
                <a:rPr dirty="0">
                  <a:solidFill>
                    <a:schemeClr val="accent1"/>
                  </a:solidFill>
                </a:rPr>
                <a:t> </a:t>
              </a:r>
              <a:r>
                <a:rPr dirty="0" err="1">
                  <a:solidFill>
                    <a:schemeClr val="accent1"/>
                  </a:solidFill>
                </a:rPr>
                <a:t>gerekçesi</a:t>
              </a:r>
              <a:r>
                <a:rPr dirty="0">
                  <a:solidFill>
                    <a:schemeClr val="accent1"/>
                  </a:solidFill>
                </a:rPr>
                <a:t> </a:t>
              </a:r>
              <a:r>
                <a:rPr dirty="0" err="1">
                  <a:solidFill>
                    <a:schemeClr val="accent1"/>
                  </a:solidFill>
                </a:rPr>
                <a:t>belgelenmelidir</a:t>
              </a:r>
              <a:r>
                <a:rPr dirty="0">
                  <a:solidFill>
                    <a:schemeClr val="accent1"/>
                  </a:solidFill>
                </a:rPr>
                <a:t> (4.2.5’e </a:t>
              </a:r>
              <a:r>
                <a:rPr dirty="0" err="1">
                  <a:solidFill>
                    <a:schemeClr val="accent1"/>
                  </a:solidFill>
                </a:rPr>
                <a:t>bakınız</a:t>
              </a:r>
              <a:r>
                <a:rPr dirty="0">
                  <a:solidFill>
                    <a:schemeClr val="accent1"/>
                  </a:solidFill>
                </a:rPr>
                <a:t>).</a:t>
              </a:r>
              <a:r>
                <a:rPr dirty="0"/>
                <a:t> </a:t>
              </a:r>
              <a:endParaRPr sz="1200" dirty="0"/>
            </a:p>
          </p:txBody>
        </p:sp>
        <p:pic>
          <p:nvPicPr>
            <p:cNvPr id="753" name="ISO 13485:2016 — 7.3. MADDE — Dokümantasyon Gereklilikleri… ISO 13485:2016 — 7.3. MADDE — Dokümantasyon Gereklilikleri 7.3.7 Tasarım ve Geliştirme Geçerliliğin Doğrulaması Tasarım ve geliştirme geçerliliğin doğrulanması çalışmaları, sonuçta elde edilen c" descr="ISO 13485:2016 — 7.3. MADDE — Dokümantasyon Gereklilikleri… ISO 13485:2016 — 7.3. MADDE — Dokümantasyon Gereklilikleri 7.3.7 Tasarım ve Geliştirme Geçerliliğin Doğrulaması Tasarım ve geliştirme geçerliliğin doğrulanması çalışmaları, sonuçta elde edilen cihazın öngörülen uygulama ya da kullanım amacı gerekliliklerini karşıladığının güvenceye alınabilmesi için planlanmış ve belgelenmiş bir sürece dayandırılmalıdır.Kuruluş, yöntemleri, kabul kriterlerini ve gerekli ise örneklem boyutunun gerekçeleri ile birlikte istatistiksel teknikleri de içeren geçerliliği doğrulama planlarının belgelemelidir.Tasarım geçerliliğin doğrulanması çalışmaları temsil özelliği bulunan cihaz üzerinde yapılmalıdır. Temsil özelliği bulunan ürün ilk üretim birimini, lotunu, serisini ya da bunların benzerini içerir. Geçerliliğin doğrulanması çalışmalarında kullanılmak üzere seçilen ürünün seçilme gerekçesi belgelenmelidir (4.2.5’e bakınız). "/>
            <p:cNvPicPr>
              <a:picLocks/>
            </p:cNvPicPr>
            <p:nvPr/>
          </p:nvPicPr>
          <p:blipFill>
            <a:blip r:embed="rId2"/>
            <a:stretch>
              <a:fillRect/>
            </a:stretch>
          </p:blipFill>
          <p:spPr>
            <a:xfrm>
              <a:off x="-210050" y="116868"/>
              <a:ext cx="24383998" cy="12540342"/>
            </a:xfrm>
            <a:prstGeom prst="rect">
              <a:avLst/>
            </a:prstGeom>
            <a:effectLst/>
          </p:spPr>
        </p:pic>
      </p:gr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9" name="ISO 13485:2016 — 7.3. MADDE — Dokümantasyon Gereklilikleri…"/>
          <p:cNvGrpSpPr/>
          <p:nvPr/>
        </p:nvGrpSpPr>
        <p:grpSpPr>
          <a:xfrm>
            <a:off x="-1" y="-244443"/>
            <a:ext cx="24656143" cy="13960443"/>
            <a:chOff x="-373337" y="1126184"/>
            <a:chExt cx="24656142" cy="13960441"/>
          </a:xfrm>
        </p:grpSpPr>
        <p:sp>
          <p:nvSpPr>
            <p:cNvPr id="758" name="ISO 13485:2016 — 7.3. MADDE — Dokümantasyon Gereklilikleri…"/>
            <p:cNvSpPr txBox="1"/>
            <p:nvPr/>
          </p:nvSpPr>
          <p:spPr>
            <a:xfrm>
              <a:off x="83865" y="2134363"/>
              <a:ext cx="23926798" cy="12136654"/>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6000" b="1">
                  <a:ln w="12700" cap="flat">
                    <a:solidFill>
                      <a:srgbClr val="000000"/>
                    </a:solidFill>
                    <a:prstDash val="solid"/>
                    <a:miter lim="400000"/>
                  </a:ln>
                  <a:solidFill>
                    <a:schemeClr val="accent1">
                      <a:hueOff val="114395"/>
                      <a:lumOff val="-24975"/>
                    </a:schemeClr>
                  </a:solidFill>
                </a:defRPr>
              </a:pPr>
              <a:r>
                <a:rPr dirty="0"/>
                <a:t>ISO 13485:2016 — 7.3. MADDE — </a:t>
              </a:r>
              <a:r>
                <a:rPr dirty="0" err="1"/>
                <a:t>Dokümantasyon</a:t>
              </a:r>
              <a:r>
                <a:rPr dirty="0"/>
                <a:t> </a:t>
              </a:r>
              <a:r>
                <a:rPr dirty="0" err="1"/>
                <a:t>Gereklilikleri</a:t>
              </a:r>
              <a:r>
                <a:rPr dirty="0"/>
                <a:t> </a:t>
              </a:r>
            </a:p>
            <a:p>
              <a:pPr lvl="1" algn="l">
                <a:defRPr sz="4600" b="1">
                  <a:ln w="12700" cap="flat">
                    <a:solidFill>
                      <a:srgbClr val="000000"/>
                    </a:solidFill>
                    <a:prstDash val="solid"/>
                    <a:miter lim="400000"/>
                  </a:ln>
                  <a:solidFill>
                    <a:schemeClr val="accent6"/>
                  </a:solidFill>
                </a:defRPr>
              </a:pPr>
              <a:r>
                <a:rPr sz="5200" dirty="0">
                  <a:solidFill>
                    <a:schemeClr val="accent1">
                      <a:hueOff val="114395"/>
                      <a:lumOff val="-24975"/>
                    </a:schemeClr>
                  </a:solidFill>
                </a:rPr>
                <a:t>7.3.7 </a:t>
              </a:r>
              <a:r>
                <a:rPr sz="5200" dirty="0" err="1">
                  <a:solidFill>
                    <a:schemeClr val="accent1">
                      <a:hueOff val="114395"/>
                      <a:lumOff val="-24975"/>
                    </a:schemeClr>
                  </a:solidFill>
                </a:rPr>
                <a:t>Tasarım</a:t>
              </a:r>
              <a:r>
                <a:rPr sz="5200" dirty="0">
                  <a:solidFill>
                    <a:schemeClr val="accent1">
                      <a:hueOff val="114395"/>
                      <a:lumOff val="-24975"/>
                    </a:schemeClr>
                  </a:solidFill>
                </a:rPr>
                <a:t> ve </a:t>
              </a:r>
              <a:r>
                <a:rPr sz="5200" dirty="0" err="1">
                  <a:solidFill>
                    <a:schemeClr val="accent1">
                      <a:hueOff val="114395"/>
                      <a:lumOff val="-24975"/>
                    </a:schemeClr>
                  </a:solidFill>
                </a:rPr>
                <a:t>Geliştirme</a:t>
              </a:r>
              <a:r>
                <a:rPr sz="5200" dirty="0">
                  <a:solidFill>
                    <a:schemeClr val="accent1">
                      <a:hueOff val="114395"/>
                      <a:lumOff val="-24975"/>
                    </a:schemeClr>
                  </a:solidFill>
                </a:rPr>
                <a:t> </a:t>
              </a:r>
              <a:r>
                <a:rPr sz="5200" dirty="0" err="1">
                  <a:solidFill>
                    <a:schemeClr val="accent1">
                      <a:hueOff val="114395"/>
                      <a:lumOff val="-24975"/>
                    </a:schemeClr>
                  </a:solidFill>
                </a:rPr>
                <a:t>Geçerliliğin</a:t>
              </a:r>
              <a:r>
                <a:rPr sz="5200" dirty="0">
                  <a:solidFill>
                    <a:schemeClr val="accent1">
                      <a:hueOff val="114395"/>
                      <a:lumOff val="-24975"/>
                    </a:schemeClr>
                  </a:solidFill>
                </a:rPr>
                <a:t> </a:t>
              </a:r>
              <a:r>
                <a:rPr sz="5200" dirty="0" err="1">
                  <a:solidFill>
                    <a:schemeClr val="accent1">
                      <a:hueOff val="114395"/>
                      <a:lumOff val="-24975"/>
                    </a:schemeClr>
                  </a:solidFill>
                </a:rPr>
                <a:t>Doğrulaması</a:t>
              </a:r>
              <a:r>
                <a:rPr sz="5200" dirty="0">
                  <a:solidFill>
                    <a:schemeClr val="accent1">
                      <a:hueOff val="114395"/>
                      <a:lumOff val="-24975"/>
                    </a:schemeClr>
                  </a:solidFill>
                </a:rPr>
                <a:t> (</a:t>
              </a:r>
              <a:r>
                <a:rPr sz="5200" i="1" dirty="0" err="1">
                  <a:solidFill>
                    <a:schemeClr val="accent1">
                      <a:hueOff val="114395"/>
                      <a:lumOff val="-24975"/>
                    </a:schemeClr>
                  </a:solidFill>
                </a:rPr>
                <a:t>devamı</a:t>
              </a:r>
              <a:r>
                <a:rPr sz="5200" dirty="0">
                  <a:solidFill>
                    <a:schemeClr val="accent1">
                      <a:hueOff val="114395"/>
                      <a:lumOff val="-24975"/>
                    </a:schemeClr>
                  </a:solidFill>
                </a:rPr>
                <a:t>)</a:t>
              </a:r>
              <a:br>
                <a:rPr dirty="0"/>
              </a:br>
              <a:r>
                <a:rPr dirty="0" err="1">
                  <a:solidFill>
                    <a:schemeClr val="accent1"/>
                  </a:solidFill>
                </a:rPr>
                <a:t>Tasarım</a:t>
              </a:r>
              <a:r>
                <a:rPr dirty="0">
                  <a:solidFill>
                    <a:schemeClr val="accent1"/>
                  </a:solidFill>
                </a:rPr>
                <a:t> ve </a:t>
              </a:r>
              <a:r>
                <a:rPr dirty="0" err="1">
                  <a:solidFill>
                    <a:schemeClr val="accent1"/>
                  </a:solidFill>
                </a:rPr>
                <a:t>geliştirme</a:t>
              </a:r>
              <a:r>
                <a:rPr dirty="0">
                  <a:solidFill>
                    <a:schemeClr val="accent1"/>
                  </a:solidFill>
                </a:rPr>
                <a:t> </a:t>
              </a:r>
              <a:r>
                <a:rPr dirty="0" err="1">
                  <a:solidFill>
                    <a:schemeClr val="accent1"/>
                  </a:solidFill>
                </a:rPr>
                <a:t>geçerliliğin</a:t>
              </a:r>
              <a:r>
                <a:rPr dirty="0">
                  <a:solidFill>
                    <a:schemeClr val="accent1"/>
                  </a:solidFill>
                </a:rPr>
                <a:t> </a:t>
              </a:r>
              <a:r>
                <a:rPr dirty="0" err="1">
                  <a:solidFill>
                    <a:schemeClr val="accent1"/>
                  </a:solidFill>
                </a:rPr>
                <a:t>doğrulanması</a:t>
              </a:r>
              <a:r>
                <a:rPr dirty="0">
                  <a:solidFill>
                    <a:schemeClr val="accent1"/>
                  </a:solidFill>
                </a:rPr>
                <a:t> </a:t>
              </a:r>
              <a:r>
                <a:rPr dirty="0" err="1">
                  <a:solidFill>
                    <a:schemeClr val="accent1"/>
                  </a:solidFill>
                </a:rPr>
                <a:t>çalışmalarının</a:t>
              </a:r>
              <a:r>
                <a:rPr dirty="0">
                  <a:solidFill>
                    <a:schemeClr val="accent1"/>
                  </a:solidFill>
                </a:rPr>
                <a:t> </a:t>
              </a:r>
              <a:r>
                <a:rPr dirty="0" err="1">
                  <a:solidFill>
                    <a:schemeClr val="accent1"/>
                  </a:solidFill>
                </a:rPr>
                <a:t>bir</a:t>
              </a:r>
              <a:r>
                <a:rPr dirty="0">
                  <a:solidFill>
                    <a:schemeClr val="accent1"/>
                  </a:solidFill>
                </a:rPr>
                <a:t> </a:t>
              </a:r>
              <a:r>
                <a:rPr dirty="0" err="1">
                  <a:solidFill>
                    <a:schemeClr val="accent1"/>
                  </a:solidFill>
                </a:rPr>
                <a:t>parçası</a:t>
              </a:r>
              <a:r>
                <a:rPr dirty="0">
                  <a:solidFill>
                    <a:schemeClr val="accent1"/>
                  </a:solidFill>
                </a:rPr>
                <a:t> </a:t>
              </a:r>
              <a:r>
                <a:rPr dirty="0" err="1">
                  <a:solidFill>
                    <a:schemeClr val="accent1"/>
                  </a:solidFill>
                </a:rPr>
                <a:t>olarak</a:t>
              </a:r>
              <a:r>
                <a:rPr dirty="0">
                  <a:solidFill>
                    <a:schemeClr val="accent1"/>
                  </a:solidFill>
                </a:rPr>
                <a:t> </a:t>
              </a:r>
              <a:endParaRPr lang="en-US" dirty="0">
                <a:solidFill>
                  <a:schemeClr val="accent1"/>
                </a:solidFill>
              </a:endParaRPr>
            </a:p>
            <a:p>
              <a:pPr lvl="1" algn="l">
                <a:defRPr sz="4600" b="1">
                  <a:ln w="12700" cap="flat">
                    <a:solidFill>
                      <a:srgbClr val="000000"/>
                    </a:solidFill>
                    <a:prstDash val="solid"/>
                    <a:miter lim="400000"/>
                  </a:ln>
                  <a:solidFill>
                    <a:schemeClr val="accent6"/>
                  </a:solidFill>
                </a:defRPr>
              </a:pPr>
              <a:r>
                <a:rPr dirty="0" err="1">
                  <a:solidFill>
                    <a:schemeClr val="accent1"/>
                  </a:solidFill>
                </a:rPr>
                <a:t>kuruluş</a:t>
              </a:r>
              <a:r>
                <a:rPr dirty="0">
                  <a:solidFill>
                    <a:schemeClr val="accent1"/>
                  </a:solidFill>
                </a:rPr>
                <a:t>, </a:t>
              </a:r>
              <a:r>
                <a:rPr dirty="0" err="1">
                  <a:solidFill>
                    <a:schemeClr val="accent1"/>
                  </a:solidFill>
                </a:rPr>
                <a:t>kapsamdaki</a:t>
              </a:r>
              <a:r>
                <a:rPr dirty="0">
                  <a:solidFill>
                    <a:schemeClr val="accent1"/>
                  </a:solidFill>
                </a:rPr>
                <a:t> </a:t>
              </a:r>
              <a:r>
                <a:rPr dirty="0" err="1">
                  <a:solidFill>
                    <a:schemeClr val="accent1"/>
                  </a:solidFill>
                </a:rPr>
                <a:t>düzenleyici</a:t>
              </a:r>
              <a:r>
                <a:rPr dirty="0">
                  <a:solidFill>
                    <a:schemeClr val="accent1"/>
                  </a:solidFill>
                </a:rPr>
                <a:t> </a:t>
              </a:r>
              <a:r>
                <a:rPr dirty="0" err="1">
                  <a:solidFill>
                    <a:schemeClr val="accent1"/>
                  </a:solidFill>
                </a:rPr>
                <a:t>regülasyonlarla</a:t>
              </a:r>
              <a:r>
                <a:rPr dirty="0">
                  <a:solidFill>
                    <a:schemeClr val="accent1"/>
                  </a:solidFill>
                </a:rPr>
                <a:t> </a:t>
              </a:r>
              <a:r>
                <a:rPr dirty="0" err="1">
                  <a:solidFill>
                    <a:schemeClr val="accent1"/>
                  </a:solidFill>
                </a:rPr>
                <a:t>uygun</a:t>
              </a:r>
              <a:r>
                <a:rPr dirty="0">
                  <a:solidFill>
                    <a:schemeClr val="accent1"/>
                  </a:solidFill>
                </a:rPr>
                <a:t> </a:t>
              </a:r>
              <a:r>
                <a:rPr dirty="0" err="1">
                  <a:solidFill>
                    <a:schemeClr val="accent1"/>
                  </a:solidFill>
                </a:rPr>
                <a:t>olarak</a:t>
              </a:r>
              <a:r>
                <a:rPr dirty="0">
                  <a:solidFill>
                    <a:schemeClr val="accent1"/>
                  </a:solidFill>
                </a:rPr>
                <a:t> KLİNİK DEĞERLENDİRME </a:t>
              </a:r>
              <a:r>
                <a:rPr dirty="0" err="1">
                  <a:solidFill>
                    <a:schemeClr val="accent1"/>
                  </a:solidFill>
                </a:rPr>
                <a:t>ya</a:t>
              </a:r>
              <a:r>
                <a:rPr dirty="0">
                  <a:solidFill>
                    <a:schemeClr val="accent1"/>
                  </a:solidFill>
                </a:rPr>
                <a:t> da PERFORMANS DEĞERLENDİRMESİ </a:t>
              </a:r>
              <a:r>
                <a:rPr dirty="0" err="1">
                  <a:solidFill>
                    <a:schemeClr val="accent1"/>
                  </a:solidFill>
                </a:rPr>
                <a:t>yapmalıdır</a:t>
              </a:r>
              <a:r>
                <a:rPr dirty="0">
                  <a:solidFill>
                    <a:schemeClr val="accent1"/>
                  </a:solidFill>
                </a:rPr>
                <a:t>. </a:t>
              </a:r>
              <a:r>
                <a:rPr dirty="0" err="1">
                  <a:solidFill>
                    <a:schemeClr val="accent1"/>
                  </a:solidFill>
                </a:rPr>
                <a:t>Klinik</a:t>
              </a:r>
              <a:r>
                <a:rPr dirty="0">
                  <a:solidFill>
                    <a:schemeClr val="accent1"/>
                  </a:solidFill>
                </a:rPr>
                <a:t> </a:t>
              </a:r>
              <a:r>
                <a:rPr dirty="0" err="1">
                  <a:solidFill>
                    <a:schemeClr val="accent1"/>
                  </a:solidFill>
                </a:rPr>
                <a:t>değerlendirme</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performans</a:t>
              </a:r>
              <a:r>
                <a:rPr dirty="0">
                  <a:solidFill>
                    <a:schemeClr val="accent1"/>
                  </a:solidFill>
                </a:rPr>
                <a:t> </a:t>
              </a:r>
              <a:r>
                <a:rPr dirty="0" err="1">
                  <a:solidFill>
                    <a:schemeClr val="accent1"/>
                  </a:solidFill>
                </a:rPr>
                <a:t>değerlendirmesi</a:t>
              </a:r>
              <a:r>
                <a:rPr dirty="0">
                  <a:solidFill>
                    <a:schemeClr val="accent1"/>
                  </a:solidFill>
                </a:rPr>
                <a:t> </a:t>
              </a:r>
              <a:r>
                <a:rPr dirty="0" err="1">
                  <a:solidFill>
                    <a:schemeClr val="accent1"/>
                  </a:solidFill>
                </a:rPr>
                <a:t>çalışmalarında</a:t>
              </a:r>
              <a:r>
                <a:rPr dirty="0">
                  <a:solidFill>
                    <a:schemeClr val="accent1"/>
                  </a:solidFill>
                </a:rPr>
                <a:t> </a:t>
              </a:r>
              <a:r>
                <a:rPr dirty="0" err="1">
                  <a:solidFill>
                    <a:schemeClr val="accent1"/>
                  </a:solidFill>
                </a:rPr>
                <a:t>kullanılan</a:t>
              </a:r>
              <a:r>
                <a:rPr dirty="0">
                  <a:solidFill>
                    <a:schemeClr val="accent1"/>
                  </a:solidFill>
                </a:rPr>
                <a:t> </a:t>
              </a:r>
              <a:r>
                <a:rPr dirty="0" err="1">
                  <a:solidFill>
                    <a:schemeClr val="accent1"/>
                  </a:solidFill>
                </a:rPr>
                <a:t>tıbbi</a:t>
              </a:r>
              <a:r>
                <a:rPr dirty="0">
                  <a:solidFill>
                    <a:schemeClr val="accent1"/>
                  </a:solidFill>
                </a:rPr>
                <a:t> </a:t>
              </a:r>
              <a:r>
                <a:rPr dirty="0" err="1">
                  <a:solidFill>
                    <a:schemeClr val="accent1"/>
                  </a:solidFill>
                </a:rPr>
                <a:t>cihaz</a:t>
              </a:r>
              <a:r>
                <a:rPr dirty="0">
                  <a:solidFill>
                    <a:schemeClr val="accent1"/>
                  </a:solidFill>
                </a:rPr>
                <a:t> </a:t>
              </a:r>
              <a:r>
                <a:rPr dirty="0" err="1">
                  <a:solidFill>
                    <a:schemeClr val="accent1"/>
                  </a:solidFill>
                </a:rPr>
                <a:t>müşterinin</a:t>
              </a:r>
              <a:r>
                <a:rPr dirty="0">
                  <a:solidFill>
                    <a:schemeClr val="accent1"/>
                  </a:solidFill>
                </a:rPr>
                <a:t> </a:t>
              </a:r>
              <a:r>
                <a:rPr dirty="0" err="1">
                  <a:solidFill>
                    <a:schemeClr val="accent1"/>
                  </a:solidFill>
                </a:rPr>
                <a:t>kullanımına</a:t>
              </a:r>
              <a:r>
                <a:rPr dirty="0">
                  <a:solidFill>
                    <a:schemeClr val="accent1"/>
                  </a:solidFill>
                </a:rPr>
                <a:t> </a:t>
              </a:r>
              <a:r>
                <a:rPr u="sng" dirty="0" err="1">
                  <a:solidFill>
                    <a:schemeClr val="accent1"/>
                  </a:solidFill>
                  <a:effectLst>
                    <a:outerShdw blurRad="12700" dist="63500" dir="18900000" rotWithShape="0">
                      <a:srgbClr val="000000"/>
                    </a:outerShdw>
                  </a:effectLst>
                </a:rPr>
                <a:t>sunulmamalıdır</a:t>
              </a:r>
              <a:r>
                <a:rPr dirty="0">
                  <a:solidFill>
                    <a:schemeClr val="accent1"/>
                  </a:solidFill>
                </a:rPr>
                <a:t>.</a:t>
              </a:r>
              <a:r>
                <a:rPr dirty="0">
                  <a:solidFill>
                    <a:srgbClr val="5E5E5E"/>
                  </a:solidFill>
                </a:rPr>
                <a:t> </a:t>
              </a:r>
              <a:endParaRPr sz="1200" dirty="0">
                <a:solidFill>
                  <a:srgbClr val="5E5E5E"/>
                </a:solidFill>
              </a:endParaRPr>
            </a:p>
            <a:p>
              <a:pPr algn="l">
                <a:defRPr sz="4600" b="1">
                  <a:ln w="12700" cap="flat">
                    <a:solidFill>
                      <a:srgbClr val="000000"/>
                    </a:solidFill>
                    <a:prstDash val="solid"/>
                    <a:miter lim="400000"/>
                  </a:ln>
                  <a:solidFill>
                    <a:schemeClr val="accent6"/>
                  </a:solidFill>
                </a:defRPr>
              </a:pPr>
              <a:endParaRPr sz="1200" dirty="0">
                <a:solidFill>
                  <a:srgbClr val="5E5E5E"/>
                </a:solidFill>
              </a:endParaRPr>
            </a:p>
            <a:p>
              <a:pPr algn="l">
                <a:defRPr sz="4600" b="1">
                  <a:ln w="12700" cap="flat">
                    <a:solidFill>
                      <a:srgbClr val="000000"/>
                    </a:solidFill>
                    <a:prstDash val="solid"/>
                    <a:miter lim="400000"/>
                  </a:ln>
                </a:defRPr>
              </a:pPr>
              <a:endParaRPr sz="1200" dirty="0"/>
            </a:p>
            <a:p>
              <a:pPr lvl="1" algn="l">
                <a:defRPr sz="4600" b="1">
                  <a:ln w="12700" cap="flat">
                    <a:solidFill>
                      <a:srgbClr val="000000"/>
                    </a:solidFill>
                    <a:prstDash val="solid"/>
                    <a:miter lim="400000"/>
                  </a:ln>
                </a:defRPr>
              </a:pPr>
              <a:r>
                <a:rPr dirty="0" err="1">
                  <a:solidFill>
                    <a:schemeClr val="accent1"/>
                  </a:solidFill>
                </a:rPr>
                <a:t>Eğer</a:t>
              </a:r>
              <a:r>
                <a:rPr dirty="0">
                  <a:solidFill>
                    <a:schemeClr val="accent1"/>
                  </a:solidFill>
                </a:rPr>
                <a:t> </a:t>
              </a:r>
              <a:r>
                <a:rPr dirty="0" err="1">
                  <a:solidFill>
                    <a:schemeClr val="accent1"/>
                  </a:solidFill>
                </a:rPr>
                <a:t>cihazın</a:t>
              </a:r>
              <a:r>
                <a:rPr dirty="0">
                  <a:solidFill>
                    <a:schemeClr val="accent1"/>
                  </a:solidFill>
                </a:rPr>
                <a:t> </a:t>
              </a:r>
              <a:r>
                <a:rPr dirty="0" err="1">
                  <a:solidFill>
                    <a:schemeClr val="accent1"/>
                  </a:solidFill>
                </a:rPr>
                <a:t>kullanım</a:t>
              </a:r>
              <a:r>
                <a:rPr dirty="0">
                  <a:solidFill>
                    <a:schemeClr val="accent1"/>
                  </a:solidFill>
                </a:rPr>
                <a:t> </a:t>
              </a:r>
              <a:r>
                <a:rPr dirty="0" err="1">
                  <a:solidFill>
                    <a:schemeClr val="accent1"/>
                  </a:solidFill>
                </a:rPr>
                <a:t>amacı</a:t>
              </a:r>
              <a:r>
                <a:rPr dirty="0">
                  <a:solidFill>
                    <a:schemeClr val="accent1"/>
                  </a:solidFill>
                </a:rPr>
                <a:t> </a:t>
              </a:r>
              <a:r>
                <a:rPr dirty="0" err="1">
                  <a:solidFill>
                    <a:schemeClr val="accent1"/>
                  </a:solidFill>
                </a:rPr>
                <a:t>tıbbi</a:t>
              </a:r>
              <a:r>
                <a:rPr dirty="0">
                  <a:solidFill>
                    <a:schemeClr val="accent1"/>
                  </a:solidFill>
                </a:rPr>
                <a:t> </a:t>
              </a:r>
              <a:r>
                <a:rPr dirty="0" err="1">
                  <a:solidFill>
                    <a:schemeClr val="accent1"/>
                  </a:solidFill>
                </a:rPr>
                <a:t>cihazın</a:t>
              </a:r>
              <a:r>
                <a:rPr dirty="0">
                  <a:solidFill>
                    <a:schemeClr val="accent1"/>
                  </a:solidFill>
                </a:rPr>
                <a:t> </a:t>
              </a:r>
              <a:r>
                <a:rPr dirty="0" err="1">
                  <a:solidFill>
                    <a:schemeClr val="accent1"/>
                  </a:solidFill>
                </a:rPr>
                <a:t>başka</a:t>
              </a:r>
              <a:r>
                <a:rPr dirty="0">
                  <a:solidFill>
                    <a:schemeClr val="accent1"/>
                  </a:solidFill>
                </a:rPr>
                <a:t> </a:t>
              </a:r>
              <a:r>
                <a:rPr dirty="0" err="1">
                  <a:solidFill>
                    <a:schemeClr val="accent1"/>
                  </a:solidFill>
                </a:rPr>
                <a:t>bir</a:t>
              </a:r>
              <a:r>
                <a:rPr dirty="0">
                  <a:solidFill>
                    <a:schemeClr val="accent1"/>
                  </a:solidFill>
                </a:rPr>
                <a:t> </a:t>
              </a:r>
              <a:r>
                <a:rPr dirty="0" err="1">
                  <a:solidFill>
                    <a:schemeClr val="accent1"/>
                  </a:solidFill>
                </a:rPr>
                <a:t>cihaza</a:t>
              </a:r>
              <a:r>
                <a:rPr dirty="0">
                  <a:solidFill>
                    <a:schemeClr val="accent1"/>
                  </a:solidFill>
                </a:rPr>
                <a:t> </a:t>
              </a:r>
              <a:r>
                <a:rPr dirty="0" err="1">
                  <a:solidFill>
                    <a:schemeClr val="accent1"/>
                  </a:solidFill>
                </a:rPr>
                <a:t>bağlanmasını</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diğer</a:t>
              </a:r>
              <a:r>
                <a:rPr dirty="0">
                  <a:solidFill>
                    <a:schemeClr val="accent1"/>
                  </a:solidFill>
                </a:rPr>
                <a:t> </a:t>
              </a:r>
              <a:r>
                <a:rPr dirty="0" err="1">
                  <a:solidFill>
                    <a:schemeClr val="accent1"/>
                  </a:solidFill>
                </a:rPr>
                <a:t>tıbbi</a:t>
              </a:r>
              <a:r>
                <a:rPr dirty="0">
                  <a:solidFill>
                    <a:schemeClr val="accent1"/>
                  </a:solidFill>
                </a:rPr>
                <a:t> </a:t>
              </a:r>
              <a:r>
                <a:rPr dirty="0" err="1">
                  <a:solidFill>
                    <a:schemeClr val="accent1"/>
                  </a:solidFill>
                </a:rPr>
                <a:t>cihazlarla</a:t>
              </a:r>
              <a:r>
                <a:rPr dirty="0">
                  <a:solidFill>
                    <a:schemeClr val="accent1"/>
                  </a:solidFill>
                </a:rPr>
                <a:t> </a:t>
              </a:r>
              <a:r>
                <a:rPr dirty="0" err="1">
                  <a:solidFill>
                    <a:schemeClr val="accent1"/>
                  </a:solidFill>
                </a:rPr>
                <a:t>arayüz</a:t>
              </a:r>
              <a:r>
                <a:rPr dirty="0">
                  <a:solidFill>
                    <a:schemeClr val="accent1"/>
                  </a:solidFill>
                </a:rPr>
                <a:t> </a:t>
              </a:r>
              <a:r>
                <a:rPr dirty="0" err="1">
                  <a:solidFill>
                    <a:schemeClr val="accent1"/>
                  </a:solidFill>
                </a:rPr>
                <a:t>oluşturmasını</a:t>
              </a:r>
              <a:r>
                <a:rPr dirty="0">
                  <a:solidFill>
                    <a:schemeClr val="accent1"/>
                  </a:solidFill>
                </a:rPr>
                <a:t> </a:t>
              </a:r>
              <a:r>
                <a:rPr dirty="0" err="1">
                  <a:solidFill>
                    <a:schemeClr val="accent1"/>
                  </a:solidFill>
                </a:rPr>
                <a:t>gerektiriyorsa</a:t>
              </a:r>
              <a:r>
                <a:rPr dirty="0">
                  <a:solidFill>
                    <a:schemeClr val="accent1"/>
                  </a:solidFill>
                </a:rPr>
                <a:t>, </a:t>
              </a:r>
              <a:r>
                <a:rPr dirty="0" err="1">
                  <a:solidFill>
                    <a:schemeClr val="accent1"/>
                  </a:solidFill>
                </a:rPr>
                <a:t>geçerliliği</a:t>
              </a:r>
              <a:r>
                <a:rPr dirty="0">
                  <a:solidFill>
                    <a:schemeClr val="accent1"/>
                  </a:solidFill>
                </a:rPr>
                <a:t> </a:t>
              </a:r>
              <a:r>
                <a:rPr dirty="0" err="1">
                  <a:solidFill>
                    <a:schemeClr val="accent1"/>
                  </a:solidFill>
                </a:rPr>
                <a:t>doğrulama</a:t>
              </a:r>
              <a:r>
                <a:rPr dirty="0">
                  <a:solidFill>
                    <a:schemeClr val="accent1"/>
                  </a:solidFill>
                </a:rPr>
                <a:t> </a:t>
              </a:r>
              <a:r>
                <a:rPr dirty="0" err="1">
                  <a:solidFill>
                    <a:schemeClr val="accent1"/>
                  </a:solidFill>
                </a:rPr>
                <a:t>çalışmaları</a:t>
              </a:r>
              <a:r>
                <a:rPr dirty="0">
                  <a:solidFill>
                    <a:schemeClr val="accent1"/>
                  </a:solidFill>
                </a:rPr>
                <a:t> </a:t>
              </a:r>
              <a:r>
                <a:rPr dirty="0" err="1">
                  <a:solidFill>
                    <a:schemeClr val="accent1"/>
                  </a:solidFill>
                </a:rPr>
                <a:t>söz</a:t>
              </a:r>
              <a:r>
                <a:rPr dirty="0">
                  <a:solidFill>
                    <a:schemeClr val="accent1"/>
                  </a:solidFill>
                </a:rPr>
                <a:t> </a:t>
              </a:r>
              <a:r>
                <a:rPr dirty="0" err="1">
                  <a:solidFill>
                    <a:schemeClr val="accent1"/>
                  </a:solidFill>
                </a:rPr>
                <a:t>konusu</a:t>
              </a:r>
              <a:r>
                <a:rPr dirty="0">
                  <a:solidFill>
                    <a:schemeClr val="accent1"/>
                  </a:solidFill>
                </a:rPr>
                <a:t> </a:t>
              </a:r>
              <a:r>
                <a:rPr dirty="0" err="1">
                  <a:solidFill>
                    <a:schemeClr val="accent1"/>
                  </a:solidFill>
                </a:rPr>
                <a:t>bağlantı</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arayüz</a:t>
              </a:r>
              <a:r>
                <a:rPr dirty="0">
                  <a:solidFill>
                    <a:schemeClr val="accent1"/>
                  </a:solidFill>
                </a:rPr>
                <a:t> </a:t>
              </a:r>
              <a:r>
                <a:rPr dirty="0" err="1">
                  <a:solidFill>
                    <a:schemeClr val="accent1"/>
                  </a:solidFill>
                </a:rPr>
                <a:t>oluşan</a:t>
              </a:r>
              <a:r>
                <a:rPr dirty="0">
                  <a:solidFill>
                    <a:schemeClr val="accent1"/>
                  </a:solidFill>
                </a:rPr>
                <a:t> </a:t>
              </a:r>
              <a:r>
                <a:rPr dirty="0" err="1">
                  <a:solidFill>
                    <a:schemeClr val="accent1"/>
                  </a:solidFill>
                </a:rPr>
                <a:t>durumlarda</a:t>
              </a:r>
              <a:r>
                <a:rPr dirty="0">
                  <a:solidFill>
                    <a:schemeClr val="accent1"/>
                  </a:solidFill>
                </a:rPr>
                <a:t> </a:t>
              </a:r>
              <a:r>
                <a:rPr dirty="0" err="1">
                  <a:solidFill>
                    <a:schemeClr val="accent1"/>
                  </a:solidFill>
                </a:rPr>
                <a:t>öngörülen</a:t>
              </a:r>
              <a:r>
                <a:rPr dirty="0">
                  <a:solidFill>
                    <a:schemeClr val="accent1"/>
                  </a:solidFill>
                </a:rPr>
                <a:t> </a:t>
              </a:r>
              <a:r>
                <a:rPr dirty="0" err="1">
                  <a:solidFill>
                    <a:schemeClr val="accent1"/>
                  </a:solidFill>
                </a:rPr>
                <a:t>uygulama</a:t>
              </a:r>
              <a:r>
                <a:rPr dirty="0">
                  <a:solidFill>
                    <a:schemeClr val="accent1"/>
                  </a:solidFill>
                </a:rPr>
                <a:t> </a:t>
              </a:r>
              <a:r>
                <a:rPr dirty="0" err="1">
                  <a:solidFill>
                    <a:schemeClr val="accent1"/>
                  </a:solidFill>
                </a:rPr>
                <a:t>ya</a:t>
              </a:r>
              <a:r>
                <a:rPr dirty="0">
                  <a:solidFill>
                    <a:schemeClr val="accent1"/>
                  </a:solidFill>
                </a:rPr>
                <a:t> da </a:t>
              </a:r>
              <a:r>
                <a:rPr dirty="0" err="1">
                  <a:solidFill>
                    <a:schemeClr val="accent1"/>
                  </a:solidFill>
                </a:rPr>
                <a:t>kullanım</a:t>
              </a:r>
              <a:r>
                <a:rPr dirty="0">
                  <a:solidFill>
                    <a:schemeClr val="accent1"/>
                  </a:solidFill>
                </a:rPr>
                <a:t> </a:t>
              </a:r>
              <a:r>
                <a:rPr dirty="0" err="1">
                  <a:solidFill>
                    <a:schemeClr val="accent1"/>
                  </a:solidFill>
                </a:rPr>
                <a:t>amacı</a:t>
              </a:r>
              <a:r>
                <a:rPr dirty="0">
                  <a:solidFill>
                    <a:schemeClr val="accent1"/>
                  </a:solidFill>
                </a:rPr>
                <a:t> </a:t>
              </a:r>
              <a:r>
                <a:rPr dirty="0" err="1">
                  <a:solidFill>
                    <a:schemeClr val="accent1"/>
                  </a:solidFill>
                </a:rPr>
                <a:t>gerekliliklerinin</a:t>
              </a:r>
              <a:r>
                <a:rPr dirty="0">
                  <a:solidFill>
                    <a:schemeClr val="accent1"/>
                  </a:solidFill>
                </a:rPr>
                <a:t> </a:t>
              </a:r>
              <a:r>
                <a:rPr dirty="0" err="1">
                  <a:solidFill>
                    <a:schemeClr val="accent1"/>
                  </a:solidFill>
                </a:rPr>
                <a:t>karşılandığını</a:t>
              </a:r>
              <a:r>
                <a:rPr dirty="0">
                  <a:solidFill>
                    <a:schemeClr val="accent1"/>
                  </a:solidFill>
                </a:rPr>
                <a:t> </a:t>
              </a:r>
              <a:r>
                <a:rPr dirty="0" err="1">
                  <a:solidFill>
                    <a:schemeClr val="accent1"/>
                  </a:solidFill>
                </a:rPr>
                <a:t>göstermelidir</a:t>
              </a:r>
              <a:r>
                <a:rPr dirty="0">
                  <a:solidFill>
                    <a:schemeClr val="accent1"/>
                  </a:solidFill>
                </a:rPr>
                <a:t>.</a:t>
              </a:r>
              <a:r>
                <a:rPr dirty="0"/>
                <a:t> </a:t>
              </a:r>
            </a:p>
            <a:p>
              <a:pPr lvl="1" algn="l">
                <a:defRPr sz="4600" b="1">
                  <a:ln w="12700" cap="flat">
                    <a:solidFill>
                      <a:srgbClr val="000000"/>
                    </a:solidFill>
                    <a:prstDash val="solid"/>
                    <a:miter lim="400000"/>
                  </a:ln>
                </a:defRPr>
              </a:pPr>
              <a:endParaRPr sz="1200" dirty="0"/>
            </a:p>
            <a:p>
              <a:pPr algn="l">
                <a:defRPr sz="4600" b="1">
                  <a:ln w="12700" cap="flat">
                    <a:solidFill>
                      <a:srgbClr val="000000"/>
                    </a:solidFill>
                    <a:prstDash val="solid"/>
                    <a:miter lim="400000"/>
                  </a:ln>
                </a:defRPr>
              </a:pPr>
              <a:endParaRPr sz="1200" dirty="0"/>
            </a:p>
            <a:p>
              <a:pPr algn="l">
                <a:defRPr sz="4600" b="1">
                  <a:ln w="12700" cap="flat">
                    <a:solidFill>
                      <a:srgbClr val="000000"/>
                    </a:solidFill>
                    <a:prstDash val="solid"/>
                    <a:miter lim="400000"/>
                  </a:ln>
                </a:defRPr>
              </a:pPr>
              <a:endParaRPr sz="1200" dirty="0"/>
            </a:p>
            <a:p>
              <a:pPr lvl="1" algn="l">
                <a:defRPr sz="4600" b="1">
                  <a:ln w="12700" cap="flat">
                    <a:solidFill>
                      <a:srgbClr val="000000"/>
                    </a:solidFill>
                    <a:prstDash val="solid"/>
                    <a:miter lim="400000"/>
                  </a:ln>
                </a:defRPr>
              </a:pPr>
              <a:r>
                <a:rPr dirty="0" err="1">
                  <a:solidFill>
                    <a:schemeClr val="accent1"/>
                  </a:solidFill>
                </a:rPr>
                <a:t>Geçerliliği</a:t>
              </a:r>
              <a:r>
                <a:rPr dirty="0">
                  <a:solidFill>
                    <a:schemeClr val="accent1"/>
                  </a:solidFill>
                </a:rPr>
                <a:t> </a:t>
              </a:r>
              <a:r>
                <a:rPr dirty="0" err="1">
                  <a:solidFill>
                    <a:schemeClr val="accent1"/>
                  </a:solidFill>
                </a:rPr>
                <a:t>doğrulama</a:t>
              </a:r>
              <a:r>
                <a:rPr dirty="0">
                  <a:solidFill>
                    <a:schemeClr val="accent1"/>
                  </a:solidFill>
                </a:rPr>
                <a:t> </a:t>
              </a:r>
              <a:r>
                <a:rPr dirty="0" err="1">
                  <a:solidFill>
                    <a:schemeClr val="accent1"/>
                  </a:solidFill>
                </a:rPr>
                <a:t>çalışmaları</a:t>
              </a:r>
              <a:r>
                <a:rPr dirty="0">
                  <a:solidFill>
                    <a:schemeClr val="accent1"/>
                  </a:solidFill>
                </a:rPr>
                <a:t> </a:t>
              </a:r>
              <a:r>
                <a:rPr dirty="0" err="1">
                  <a:solidFill>
                    <a:schemeClr val="accent1"/>
                  </a:solidFill>
                </a:rPr>
                <a:t>cihaz</a:t>
              </a:r>
              <a:r>
                <a:rPr dirty="0">
                  <a:solidFill>
                    <a:schemeClr val="accent1"/>
                  </a:solidFill>
                </a:rPr>
                <a:t> </a:t>
              </a:r>
              <a:r>
                <a:rPr dirty="0" err="1">
                  <a:solidFill>
                    <a:schemeClr val="accent1"/>
                  </a:solidFill>
                </a:rPr>
                <a:t>kullanım</a:t>
              </a:r>
              <a:r>
                <a:rPr dirty="0">
                  <a:solidFill>
                    <a:schemeClr val="accent1"/>
                  </a:solidFill>
                </a:rPr>
                <a:t> </a:t>
              </a:r>
              <a:r>
                <a:rPr dirty="0" err="1">
                  <a:solidFill>
                    <a:schemeClr val="accent1"/>
                  </a:solidFill>
                </a:rPr>
                <a:t>için</a:t>
              </a:r>
              <a:r>
                <a:rPr dirty="0">
                  <a:solidFill>
                    <a:schemeClr val="accent1"/>
                  </a:solidFill>
                </a:rPr>
                <a:t> </a:t>
              </a:r>
              <a:r>
                <a:rPr dirty="0" err="1">
                  <a:solidFill>
                    <a:schemeClr val="accent1"/>
                  </a:solidFill>
                </a:rPr>
                <a:t>müşteriye</a:t>
              </a:r>
              <a:r>
                <a:rPr dirty="0">
                  <a:solidFill>
                    <a:schemeClr val="accent1"/>
                  </a:solidFill>
                </a:rPr>
                <a:t> </a:t>
              </a:r>
              <a:r>
                <a:rPr dirty="0" err="1">
                  <a:solidFill>
                    <a:schemeClr val="accent1"/>
                  </a:solidFill>
                </a:rPr>
                <a:t>salıverilmeden</a:t>
              </a:r>
              <a:r>
                <a:rPr dirty="0">
                  <a:solidFill>
                    <a:schemeClr val="accent1"/>
                  </a:solidFill>
                </a:rPr>
                <a:t>  </a:t>
              </a:r>
              <a:r>
                <a:rPr dirty="0" err="1">
                  <a:solidFill>
                    <a:schemeClr val="accent1"/>
                  </a:solidFill>
                </a:rPr>
                <a:t>önce</a:t>
              </a:r>
              <a:r>
                <a:rPr dirty="0">
                  <a:solidFill>
                    <a:schemeClr val="accent1"/>
                  </a:solidFill>
                </a:rPr>
                <a:t> </a:t>
              </a:r>
              <a:r>
                <a:rPr dirty="0" err="1">
                  <a:solidFill>
                    <a:schemeClr val="accent1"/>
                  </a:solidFill>
                </a:rPr>
                <a:t>tamamlanmalıdır</a:t>
              </a:r>
              <a:r>
                <a:rPr dirty="0">
                  <a:solidFill>
                    <a:schemeClr val="accent1"/>
                  </a:solidFill>
                </a:rPr>
                <a:t>.</a:t>
              </a:r>
              <a:r>
                <a:rPr dirty="0"/>
                <a:t> </a:t>
              </a:r>
              <a:endParaRPr sz="1200" dirty="0"/>
            </a:p>
            <a:p>
              <a:pPr algn="l">
                <a:defRPr sz="4600" b="1">
                  <a:ln w="12700" cap="flat">
                    <a:solidFill>
                      <a:srgbClr val="000000"/>
                    </a:solidFill>
                    <a:prstDash val="solid"/>
                    <a:miter lim="400000"/>
                  </a:ln>
                </a:defRPr>
              </a:pPr>
              <a:endParaRPr sz="1200" dirty="0"/>
            </a:p>
            <a:p>
              <a:pPr lvl="1" algn="l">
                <a:defRPr sz="4600" b="1">
                  <a:ln w="12700" cap="flat">
                    <a:solidFill>
                      <a:srgbClr val="000000"/>
                    </a:solidFill>
                    <a:prstDash val="solid"/>
                    <a:miter lim="400000"/>
                  </a:ln>
                  <a:solidFill>
                    <a:schemeClr val="accent1"/>
                  </a:solidFill>
                </a:defRPr>
              </a:pPr>
              <a:r>
                <a:rPr dirty="0" err="1">
                  <a:solidFill>
                    <a:schemeClr val="accent5"/>
                  </a:solidFill>
                  <a:effectLst>
                    <a:outerShdw blurRad="12700" dist="63500" dir="18900000" rotWithShape="0">
                      <a:srgbClr val="000000"/>
                    </a:outerShdw>
                  </a:effectLst>
                </a:rPr>
                <a:t>Geçerliliği</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doğrulama</a:t>
              </a:r>
              <a:r>
                <a:rPr dirty="0">
                  <a:solidFill>
                    <a:schemeClr val="accent5"/>
                  </a:solidFill>
                  <a:effectLst>
                    <a:outerShdw blurRad="12700" dist="63500" dir="18900000" rotWithShape="0">
                      <a:srgbClr val="000000"/>
                    </a:outerShdw>
                  </a:effectLst>
                </a:rPr>
                <a:t> ve </a:t>
              </a:r>
              <a:r>
                <a:rPr dirty="0" err="1">
                  <a:solidFill>
                    <a:schemeClr val="accent5"/>
                  </a:solidFill>
                  <a:effectLst>
                    <a:outerShdw blurRad="12700" dist="63500" dir="18900000" rotWithShape="0">
                      <a:srgbClr val="000000"/>
                    </a:outerShdw>
                  </a:effectLst>
                </a:rPr>
                <a:t>gerektirdiği</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çalışmaların</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veri</a:t>
              </a:r>
              <a:r>
                <a:rPr dirty="0">
                  <a:solidFill>
                    <a:schemeClr val="accent5"/>
                  </a:solidFill>
                  <a:effectLst>
                    <a:outerShdw blurRad="12700" dist="63500" dir="18900000" rotWithShape="0">
                      <a:srgbClr val="000000"/>
                    </a:outerShdw>
                  </a:effectLst>
                </a:rPr>
                <a:t> ve </a:t>
              </a:r>
              <a:r>
                <a:rPr dirty="0" err="1">
                  <a:solidFill>
                    <a:schemeClr val="accent5"/>
                  </a:solidFill>
                  <a:effectLst>
                    <a:outerShdw blurRad="12700" dist="63500" dir="18900000" rotWithShape="0">
                      <a:srgbClr val="000000"/>
                    </a:outerShdw>
                  </a:effectLst>
                </a:rPr>
                <a:t>sonuçlarının</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kayıtları</a:t>
              </a:r>
              <a:r>
                <a:rPr dirty="0">
                  <a:solidFill>
                    <a:schemeClr val="accent5"/>
                  </a:solidFill>
                  <a:effectLst>
                    <a:outerShdw blurRad="12700" dist="63500" dir="18900000" rotWithShape="0">
                      <a:srgbClr val="000000"/>
                    </a:outerShdw>
                  </a:effectLst>
                </a:rPr>
                <a:t> </a:t>
              </a:r>
              <a:r>
                <a:rPr dirty="0" err="1">
                  <a:solidFill>
                    <a:schemeClr val="accent5"/>
                  </a:solidFill>
                  <a:effectLst>
                    <a:outerShdw blurRad="12700" dist="63500" dir="18900000" rotWithShape="0">
                      <a:srgbClr val="000000"/>
                    </a:outerShdw>
                  </a:effectLst>
                </a:rPr>
                <a:t>saklanmalıdır</a:t>
              </a:r>
              <a:r>
                <a:rPr dirty="0">
                  <a:solidFill>
                    <a:schemeClr val="accent5"/>
                  </a:solidFill>
                  <a:effectLst>
                    <a:outerShdw blurRad="12700" dist="63500" dir="18900000" rotWithShape="0">
                      <a:srgbClr val="000000"/>
                    </a:outerShdw>
                  </a:effectLst>
                </a:rPr>
                <a:t> (4.2.4 ve 4.2.5’e </a:t>
              </a:r>
              <a:r>
                <a:rPr dirty="0" err="1">
                  <a:solidFill>
                    <a:schemeClr val="accent5"/>
                  </a:solidFill>
                  <a:effectLst>
                    <a:outerShdw blurRad="12700" dist="63500" dir="18900000" rotWithShape="0">
                      <a:srgbClr val="000000"/>
                    </a:outerShdw>
                  </a:effectLst>
                </a:rPr>
                <a:t>bakınız</a:t>
              </a:r>
              <a:r>
                <a:rPr dirty="0">
                  <a:solidFill>
                    <a:schemeClr val="accent5"/>
                  </a:solidFill>
                  <a:effectLst>
                    <a:outerShdw blurRad="12700" dist="63500" dir="18900000" rotWithShape="0">
                      <a:srgbClr val="000000"/>
                    </a:outerShdw>
                  </a:effectLst>
                </a:rPr>
                <a:t>).</a:t>
              </a:r>
              <a:r>
                <a:rPr dirty="0"/>
                <a:t> </a:t>
              </a:r>
            </a:p>
          </p:txBody>
        </p:sp>
        <p:pic>
          <p:nvPicPr>
            <p:cNvPr id="757" name="ISO 13485:2016 — 7.3. MADDE — Dokümantasyon Gereklilikleri… ISO 13485:2016 — 7.3. MADDE — Dokümantasyon Gereklilikleri 7.3.7 Tasarım ve Geliştirme Geçerliliğin Doğrulaması (devamı) Tasarım ve geliştirme geçerliliğin doğrulanması çalışmalarının bir parças" descr="ISO 13485:2016 — 7.3. MADDE — Dokümantasyon Gereklilikleri… ISO 13485:2016 — 7.3. MADDE — Dokümantasyon Gereklilikleri 7.3.7 Tasarım ve Geliştirme Geçerliliğin Doğrulaması (devamı) Tasarım ve geliştirme geçerliliğin doğrulanması çalışmalarının bir parçası olarak kuruluş, kapsamdaki düzenleyici regülasyonlarla uygun olarak KLİNİK DEĞERLENDİRME ya da PERFORMANS DEĞERLENDİRMESİ yapmalıdır. Klinik değerlendirme ya da performans değerlendirmesi çalışmalarında kullanılan tıbbi cihaz müşterinin kullanımına sunulmamalıdır. Eğer cihazın kullanım amacı tıbbi cihazın başka bir cihaza bağlanmasını ya da diğer tıbbi cihazlarla arayüz oluşturmasını gerektiriyorsa, geçerliliği doğrulama çalışmaları söz konusu bağlantı ya da arayüz oluşan durumlarda öngörülen uygulama ya da kullanım amacı gerekliliklerinin karşılandığını göstermelidir. Geçerliliği doğrulama çalışmaları cihaz kullanım için müşteriye salıverilmeden  önce tamamlanmalıdır. Geçerliliği doğrulama ve gerektirdiği çalışmaların veri ve sonuçlarının kayıtları saklanmalıdır (4.2.4 ve 4.2.5’e bakınız). "/>
            <p:cNvPicPr>
              <a:picLocks/>
            </p:cNvPicPr>
            <p:nvPr/>
          </p:nvPicPr>
          <p:blipFill>
            <a:blip r:embed="rId2"/>
            <a:stretch>
              <a:fillRect/>
            </a:stretch>
          </p:blipFill>
          <p:spPr>
            <a:xfrm>
              <a:off x="-373337" y="1126184"/>
              <a:ext cx="24656142" cy="13960441"/>
            </a:xfrm>
            <a:prstGeom prst="rect">
              <a:avLst/>
            </a:prstGeom>
            <a:effectLst/>
          </p:spPr>
        </p:pic>
      </p:gr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MDR - ISO 13485:2016 BÜTÜNLEŞMESİ"/>
          <p:cNvSpPr txBox="1">
            <a:spLocks noGrp="1"/>
          </p:cNvSpPr>
          <p:nvPr>
            <p:ph type="title"/>
          </p:nvPr>
        </p:nvSpPr>
        <p:spPr>
          <a:xfrm>
            <a:off x="1206500" y="254000"/>
            <a:ext cx="21971000" cy="1433163"/>
          </a:xfrm>
          <a:prstGeom prst="rect">
            <a:avLst/>
          </a:prstGeom>
        </p:spPr>
        <p:txBody>
          <a:bodyPr/>
          <a:lstStyle/>
          <a:p>
            <a:r>
              <a:t>MDR - ISO 13485:2016 BÜTÜNLEŞMESİ</a:t>
            </a:r>
          </a:p>
        </p:txBody>
      </p:sp>
      <p:sp>
        <p:nvSpPr>
          <p:cNvPr id="762" name="MDR içindeki Kalite Yönetim Sistemi Gerekleri"/>
          <p:cNvSpPr txBox="1">
            <a:spLocks noGrp="1"/>
          </p:cNvSpPr>
          <p:nvPr>
            <p:ph type="body" idx="21"/>
          </p:nvPr>
        </p:nvSpPr>
        <p:spPr>
          <a:xfrm>
            <a:off x="1206500" y="15474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763" name="MDR, Article 10 General obligations of manufacturers (Clause 12)…"/>
          <p:cNvSpPr txBox="1">
            <a:spLocks noGrp="1"/>
          </p:cNvSpPr>
          <p:nvPr>
            <p:ph type="body" sz="half" idx="1"/>
          </p:nvPr>
        </p:nvSpPr>
        <p:spPr>
          <a:xfrm>
            <a:off x="1206500" y="2788004"/>
            <a:ext cx="21971000" cy="4485243"/>
          </a:xfrm>
          <a:prstGeom prst="rect">
            <a:avLst/>
          </a:prstGeom>
          <a:ln w="9525">
            <a:round/>
          </a:ln>
        </p:spPr>
        <p:txBody>
          <a:bodyPr/>
          <a:lstStyle/>
          <a:p>
            <a:pPr marL="420623" indent="-420623" defTabSz="1682453">
              <a:spcBef>
                <a:spcPts val="3100"/>
              </a:spcBef>
              <a:defRPr sz="3312" b="1">
                <a:solidFill>
                  <a:schemeClr val="accent6">
                    <a:satOff val="-16844"/>
                    <a:lumOff val="-30747"/>
                  </a:schemeClr>
                </a:solidFill>
              </a:defRPr>
            </a:pPr>
            <a:r>
              <a:t>MDR, Article 10 General obligations of manufacturers (Clause 12)</a:t>
            </a:r>
            <a:endParaRPr b="0"/>
          </a:p>
          <a:p>
            <a:pPr marL="841247" lvl="1" indent="-420623" defTabSz="1682453">
              <a:spcBef>
                <a:spcPts val="3100"/>
              </a:spcBef>
              <a:defRPr sz="3312" b="1">
                <a:solidFill>
                  <a:srgbClr val="5E5E5E"/>
                </a:solidFill>
              </a:defRPr>
            </a:pPr>
            <a:r>
              <a:rPr b="0"/>
              <a:t>‘‘</a:t>
            </a:r>
            <a:r>
              <a:t>Manufacturers who consider or have reason to believe that a device which they have placed on the market or put into service is not in conformity with this Regulation shall immediately take the necessary corrective action to bring that device into conformity, to withdraw it or to recall it, as appropriate. </a:t>
            </a:r>
          </a:p>
          <a:p>
            <a:pPr marL="841247" lvl="1" indent="-420623" defTabSz="1682453">
              <a:spcBef>
                <a:spcPts val="3100"/>
              </a:spcBef>
              <a:defRPr sz="3312" b="1">
                <a:solidFill>
                  <a:srgbClr val="5E5E5E"/>
                </a:solidFill>
              </a:defRPr>
            </a:pPr>
            <a:r>
              <a:t>They shall inform the distributors of the device in question and, where applicable, the authorized representative and importers accordingly.’’ </a:t>
            </a:r>
          </a:p>
        </p:txBody>
      </p:sp>
      <p:grpSp>
        <p:nvGrpSpPr>
          <p:cNvPr id="766" name="TCY, 10. Madde — Üreticilerin Genel Yükümlülükleri (12. Bent)…"/>
          <p:cNvGrpSpPr/>
          <p:nvPr/>
        </p:nvGrpSpPr>
        <p:grpSpPr>
          <a:xfrm>
            <a:off x="1026894" y="7405605"/>
            <a:ext cx="22330212" cy="4844453"/>
            <a:chOff x="0" y="0"/>
            <a:chExt cx="22330210" cy="4844451"/>
          </a:xfrm>
        </p:grpSpPr>
        <p:sp>
          <p:nvSpPr>
            <p:cNvPr id="765" name="TCY, 10. Madde — Üreticilerin Genel Yükümlülükleri (12. Bent)…"/>
            <p:cNvSpPr txBox="1"/>
            <p:nvPr/>
          </p:nvSpPr>
          <p:spPr>
            <a:xfrm>
              <a:off x="179605" y="179605"/>
              <a:ext cx="21971001" cy="4485242"/>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469391" indent="-469391" algn="l" defTabSz="1877520">
                <a:lnSpc>
                  <a:spcPct val="90000"/>
                </a:lnSpc>
                <a:spcBef>
                  <a:spcPts val="3400"/>
                </a:spcBef>
                <a:buSzPct val="123000"/>
                <a:buChar char="•"/>
                <a:defRPr sz="3696" b="1">
                  <a:solidFill>
                    <a:schemeClr val="accent6">
                      <a:satOff val="-16844"/>
                      <a:lumOff val="-30747"/>
                    </a:schemeClr>
                  </a:solidFill>
                </a:defRPr>
              </a:pPr>
              <a:r>
                <a:t>TCY, 10. Madde — Üreticilerin Genel Yükümlülükleri (12. Bent)</a:t>
              </a:r>
              <a:endParaRPr b="0"/>
            </a:p>
            <a:p>
              <a:pPr marL="469391" indent="-469391" algn="l" defTabSz="1877520">
                <a:lnSpc>
                  <a:spcPct val="90000"/>
                </a:lnSpc>
                <a:spcBef>
                  <a:spcPts val="3400"/>
                </a:spcBef>
                <a:buSzPct val="123000"/>
                <a:buChar char="•"/>
                <a:defRPr sz="3696" b="1"/>
              </a:pPr>
              <a:r>
                <a:t>‘‘Piyasaya arz ettikleri veya hizmete sundukları bir cihazın bu Yönetmeliğe uygun olmadığını düşünen veya buna ilişkin gerekçesi olan imalatçılar; bu cihazı uygun hale getirmek, piyasadan çekmek veya geri çağırmak gibi gerekli düzeltici faaliyetlerden uygun olanını ivedilikle yapar. </a:t>
              </a:r>
            </a:p>
            <a:p>
              <a:pPr marL="469391" indent="-469391" algn="l" defTabSz="1877520">
                <a:lnSpc>
                  <a:spcPct val="90000"/>
                </a:lnSpc>
                <a:spcBef>
                  <a:spcPts val="3400"/>
                </a:spcBef>
                <a:buSzPct val="123000"/>
                <a:buChar char="•"/>
                <a:defRPr sz="3696" b="1"/>
              </a:pPr>
              <a:r>
                <a:t>Üreticiler, söz konusu cihazın dağıtıcılarını ve varsa yetkili temsilcisi ile ithalatçılarını bu doğrultuda bilgilendirir.’’</a:t>
              </a:r>
            </a:p>
          </p:txBody>
        </p:sp>
        <p:pic>
          <p:nvPicPr>
            <p:cNvPr id="764" name="TCY, 10. Madde — Üreticilerin Genel Yükümlülükleri (12. Bent)… TCY, 10. Madde — Üreticilerin Genel Yükümlülükleri (12. Bent)‘‘Piyasaya arz ettikleri veya hizmete sundukları bir cihazın bu Yönetmeliğe uygun olmadığını düşünen veya buna ilişkin gerekçe" descr="TCY, 10. Madde — Üreticilerin Genel Yükümlülükleri (12. Bent)… TCY, 10. Madde — Üreticilerin Genel Yükümlülükleri (12. Bent)‘‘Piyasaya arz ettikleri veya hizmete sundukları bir cihazın bu Yönetmeliğe uygun olmadığını düşünen veya buna ilişkin gerekçesi olan imalatçılar; bu cihazı uygun hale getirmek, piyasadan çekmek veya geri çağırmak gibi gerekli düzeltici faaliyetlerden uygun olanını ivedilikle yapar. Üreticiler, söz konusu cihazın dağıtıcılarını ve varsa yetkili temsilcisi ile ithalatçılarını bu doğrultuda bilgilendirir.’’"/>
            <p:cNvPicPr>
              <a:picLocks/>
            </p:cNvPicPr>
            <p:nvPr/>
          </p:nvPicPr>
          <p:blipFill>
            <a:blip r:embed="rId2"/>
            <a:stretch>
              <a:fillRect/>
            </a:stretch>
          </p:blipFill>
          <p:spPr>
            <a:xfrm>
              <a:off x="-1" y="0"/>
              <a:ext cx="22330212" cy="4844452"/>
            </a:xfrm>
            <a:prstGeom prst="rect">
              <a:avLst/>
            </a:prstGeom>
            <a:effectLst/>
          </p:spPr>
        </p:pic>
      </p:grpSp>
      <p:grpSp>
        <p:nvGrpSpPr>
          <p:cNvPr id="769" name="MDR’a uygunluk için değerlendir ve düzenle: 56. Ve 87. Maddeler"/>
          <p:cNvGrpSpPr/>
          <p:nvPr/>
        </p:nvGrpSpPr>
        <p:grpSpPr>
          <a:xfrm>
            <a:off x="909902" y="12249041"/>
            <a:ext cx="22564196" cy="1570482"/>
            <a:chOff x="0" y="0"/>
            <a:chExt cx="22564194" cy="1570480"/>
          </a:xfrm>
        </p:grpSpPr>
        <p:sp>
          <p:nvSpPr>
            <p:cNvPr id="768" name="MDR’a uygunluk için değerlendir ve düzenle: 56. Ve 87. Maddeler"/>
            <p:cNvSpPr txBox="1"/>
            <p:nvPr/>
          </p:nvSpPr>
          <p:spPr>
            <a:xfrm>
              <a:off x="179605" y="179605"/>
              <a:ext cx="22204985" cy="1211271"/>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6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 56. Ve 87. Maddeler</a:t>
              </a:r>
            </a:p>
          </p:txBody>
        </p:sp>
        <p:pic>
          <p:nvPicPr>
            <p:cNvPr id="767" name="MDR’a uygunluk için değerlendir ve düzenle: 56. Ve 87. Maddeler MDR’a uygunluk için değerlendir ve düzenle: 56. Ve 87. Maddeler" descr="MDR’a uygunluk için değerlendir ve düzenle: 56. Ve 87. Maddeler MDR’a uygunluk için değerlendir ve düzenle: 56. Ve 87. Maddeler"/>
            <p:cNvPicPr>
              <a:picLocks/>
            </p:cNvPicPr>
            <p:nvPr/>
          </p:nvPicPr>
          <p:blipFill>
            <a:blip r:embed="rId3"/>
            <a:stretch>
              <a:fillRect/>
            </a:stretch>
          </p:blipFill>
          <p:spPr>
            <a:xfrm>
              <a:off x="0" y="0"/>
              <a:ext cx="22564195" cy="1570481"/>
            </a:xfrm>
            <a:prstGeom prst="rect">
              <a:avLst/>
            </a:prstGeom>
            <a:effectLst/>
          </p:spPr>
        </p:pic>
      </p:gr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MDR - ISO 13485:2016 BÜTÜNLEŞMESİ"/>
          <p:cNvSpPr txBox="1">
            <a:spLocks noGrp="1"/>
          </p:cNvSpPr>
          <p:nvPr>
            <p:ph type="title"/>
          </p:nvPr>
        </p:nvSpPr>
        <p:spPr>
          <a:xfrm>
            <a:off x="1206500" y="596900"/>
            <a:ext cx="21971000" cy="1433163"/>
          </a:xfrm>
          <a:prstGeom prst="rect">
            <a:avLst/>
          </a:prstGeom>
        </p:spPr>
        <p:txBody>
          <a:bodyPr/>
          <a:lstStyle/>
          <a:p>
            <a:r>
              <a:t>MDR - ISO 13485:2016 BÜTÜNLEŞMESİ</a:t>
            </a:r>
          </a:p>
        </p:txBody>
      </p:sp>
      <p:sp>
        <p:nvSpPr>
          <p:cNvPr id="772" name="MDR içindeki Kalite Yönetim Sistemi Gerekleri"/>
          <p:cNvSpPr txBox="1">
            <a:spLocks noGrp="1"/>
          </p:cNvSpPr>
          <p:nvPr>
            <p:ph type="body" idx="21"/>
          </p:nvPr>
        </p:nvSpPr>
        <p:spPr>
          <a:xfrm>
            <a:off x="1206500" y="1890362"/>
            <a:ext cx="21971000" cy="93478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a:solidFill>
                  <a:schemeClr val="accent1"/>
                </a:solidFill>
              </a:defRPr>
            </a:lvl1pPr>
          </a:lstStyle>
          <a:p>
            <a:r>
              <a:t>MDR içindeki Kalite Yönetim Sistemi Gerekleri </a:t>
            </a:r>
          </a:p>
        </p:txBody>
      </p:sp>
      <p:sp>
        <p:nvSpPr>
          <p:cNvPr id="773" name="MDR, Article 10 General obligations of manufacturers (Clause 12) (continued)…"/>
          <p:cNvSpPr txBox="1">
            <a:spLocks noGrp="1"/>
          </p:cNvSpPr>
          <p:nvPr>
            <p:ph type="body" sz="half" idx="1"/>
          </p:nvPr>
        </p:nvSpPr>
        <p:spPr>
          <a:xfrm>
            <a:off x="1206500" y="3118204"/>
            <a:ext cx="21971000" cy="4485243"/>
          </a:xfrm>
          <a:prstGeom prst="rect">
            <a:avLst/>
          </a:prstGeom>
          <a:ln w="9525">
            <a:round/>
          </a:ln>
        </p:spPr>
        <p:txBody>
          <a:bodyPr/>
          <a:lstStyle/>
          <a:p>
            <a:pPr marL="536447" indent="-536447" defTabSz="2145738">
              <a:spcBef>
                <a:spcPts val="3900"/>
              </a:spcBef>
              <a:defRPr sz="4224" b="1">
                <a:solidFill>
                  <a:schemeClr val="accent6">
                    <a:satOff val="-16844"/>
                    <a:lumOff val="-30747"/>
                  </a:schemeClr>
                </a:solidFill>
              </a:defRPr>
            </a:pPr>
            <a:r>
              <a:t>MDR, Article 10 General obligations of manufacturers (Clause 12) (</a:t>
            </a:r>
            <a:r>
              <a:rPr i="1"/>
              <a:t>continued</a:t>
            </a:r>
            <a:r>
              <a:t>)</a:t>
            </a:r>
            <a:endParaRPr b="0"/>
          </a:p>
          <a:p>
            <a:pPr marL="1072895" lvl="1" indent="-536447" defTabSz="2145738">
              <a:spcBef>
                <a:spcPts val="3900"/>
              </a:spcBef>
              <a:defRPr sz="4224" b="1">
                <a:solidFill>
                  <a:srgbClr val="5E5E5E"/>
                </a:solidFill>
              </a:defRPr>
            </a:pPr>
            <a:r>
              <a:rPr b="0"/>
              <a:t>‘‘</a:t>
            </a:r>
            <a:r>
              <a:t>Where the device presents a serious risk, manufacturers shall immediately inform the competent authorities of the Member States in which they made the device available and, where applicable, the notified body that issued a certificate for the device in accordance with Article 56, in particular, of the non-compliance and of any corrective action taken.’’ </a:t>
            </a:r>
          </a:p>
        </p:txBody>
      </p:sp>
      <p:grpSp>
        <p:nvGrpSpPr>
          <p:cNvPr id="776" name="TCY, 10. Madde — Üreticilerin Genel Yükümlülükleri (12. Bent) (devamı)…"/>
          <p:cNvGrpSpPr/>
          <p:nvPr/>
        </p:nvGrpSpPr>
        <p:grpSpPr>
          <a:xfrm>
            <a:off x="1026894" y="7735805"/>
            <a:ext cx="22330212" cy="4568750"/>
            <a:chOff x="0" y="0"/>
            <a:chExt cx="22330210" cy="4568749"/>
          </a:xfrm>
        </p:grpSpPr>
        <p:sp>
          <p:nvSpPr>
            <p:cNvPr id="775" name="TCY, 10. Madde — Üreticilerin Genel Yükümlülükleri (12. Bent) (devamı)…"/>
            <p:cNvSpPr txBox="1"/>
            <p:nvPr/>
          </p:nvSpPr>
          <p:spPr>
            <a:xfrm>
              <a:off x="179605" y="179605"/>
              <a:ext cx="21971001" cy="4209539"/>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rmAutofit/>
            </a:bodyPr>
            <a:lstStyle/>
            <a:p>
              <a:pPr marL="560831" indent="-560831" algn="l" defTabSz="2243271">
                <a:lnSpc>
                  <a:spcPct val="90000"/>
                </a:lnSpc>
                <a:spcBef>
                  <a:spcPts val="4100"/>
                </a:spcBef>
                <a:buSzPct val="123000"/>
                <a:buChar char="•"/>
                <a:defRPr sz="4416" b="1">
                  <a:solidFill>
                    <a:schemeClr val="accent6">
                      <a:satOff val="-16844"/>
                      <a:lumOff val="-30747"/>
                    </a:schemeClr>
                  </a:solidFill>
                </a:defRPr>
              </a:pPr>
              <a:r>
                <a:t>TCY, 10. Madde — Üreticilerin Genel Yükümlülükleri (12. Bent) (</a:t>
              </a:r>
              <a:r>
                <a:rPr i="1"/>
                <a:t>devamı</a:t>
              </a:r>
              <a:r>
                <a:t>)</a:t>
              </a:r>
              <a:endParaRPr b="0"/>
            </a:p>
            <a:p>
              <a:pPr marL="560831" indent="-560831" algn="l" defTabSz="2243271">
                <a:lnSpc>
                  <a:spcPct val="90000"/>
                </a:lnSpc>
                <a:spcBef>
                  <a:spcPts val="4100"/>
                </a:spcBef>
                <a:buSzPct val="123000"/>
                <a:buChar char="•"/>
                <a:defRPr sz="4416" b="1"/>
              </a:pPr>
              <a:r>
                <a:t>‘‘Cihaz ciddi bir risk oluşturuyorsa, imalatçılar, özellikle uygunsuzluk ve yapılan her türlü düzeltici faaliyet hakkında, Kurumu ve/veya cihazı bulundurduğu AB üyesi ülkelerin yetkili otoritelerini ve varsa 56 ncı madde uyarınca cihaz için bir sertifika düzenleyen onaylanmış kuruluşu ivedilikle bilgilendirir. ‘’</a:t>
              </a:r>
            </a:p>
          </p:txBody>
        </p:sp>
        <p:pic>
          <p:nvPicPr>
            <p:cNvPr id="774" name="TCY, 10. Madde — Üreticilerin Genel Yükümlülükleri (12. Bent) (devamı)… TCY, 10. Madde — Üreticilerin Genel Yükümlülükleri (12. Bent) (devamı)‘‘Cihaz ciddi bir risk oluşturuyorsa, imalatçılar, özellikle uygunsuzluk ve yapılan her türlü düzeltici faaliye" descr="TCY, 10. Madde — Üreticilerin Genel Yükümlülükleri (12. Bent) (devamı)… TCY, 10. Madde — Üreticilerin Genel Yükümlülükleri (12. Bent) (devamı)‘‘Cihaz ciddi bir risk oluşturuyorsa, imalatçılar, özellikle uygunsuzluk ve yapılan her türlü düzeltici faaliyet hakkında, Kurumu ve/veya cihazı bulundurduğu AB üyesi ülkelerin yetkili otoritelerini ve varsa 56 ncı madde uyarınca cihaz için bir sertifika düzenleyen onaylanmış kuruluşu ivedilikle bilgilendirir. ‘’"/>
            <p:cNvPicPr>
              <a:picLocks/>
            </p:cNvPicPr>
            <p:nvPr/>
          </p:nvPicPr>
          <p:blipFill>
            <a:blip r:embed="rId2"/>
            <a:stretch>
              <a:fillRect/>
            </a:stretch>
          </p:blipFill>
          <p:spPr>
            <a:xfrm>
              <a:off x="-1" y="0"/>
              <a:ext cx="22330212" cy="4568750"/>
            </a:xfrm>
            <a:prstGeom prst="rect">
              <a:avLst/>
            </a:prstGeom>
            <a:effectLst/>
          </p:spPr>
        </p:pic>
      </p:grpSp>
      <p:grpSp>
        <p:nvGrpSpPr>
          <p:cNvPr id="779" name="MDR’a uygunluk için değerlendir ve düzenle: 56. Ve 87. Maddeler"/>
          <p:cNvGrpSpPr/>
          <p:nvPr/>
        </p:nvGrpSpPr>
        <p:grpSpPr>
          <a:xfrm>
            <a:off x="909902" y="12249041"/>
            <a:ext cx="22564196" cy="1570482"/>
            <a:chOff x="0" y="0"/>
            <a:chExt cx="22564194" cy="1570480"/>
          </a:xfrm>
        </p:grpSpPr>
        <p:sp>
          <p:nvSpPr>
            <p:cNvPr id="778" name="MDR’a uygunluk için değerlendir ve düzenle: 56. Ve 87. Maddeler"/>
            <p:cNvSpPr txBox="1"/>
            <p:nvPr/>
          </p:nvSpPr>
          <p:spPr>
            <a:xfrm>
              <a:off x="179605" y="179605"/>
              <a:ext cx="22204985" cy="1211271"/>
            </a:xfrm>
            <a:prstGeom prst="rect">
              <a:avLst/>
            </a:prstGeom>
            <a:solidFill>
              <a:schemeClr val="accent2">
                <a:hueOff val="-202083"/>
                <a:satOff val="17755"/>
                <a:lumOff val="-16089"/>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600" b="1">
                  <a:ln w="12700" cap="flat">
                    <a:solidFill>
                      <a:srgbClr val="000000"/>
                    </a:solidFill>
                    <a:prstDash val="solid"/>
                    <a:miter lim="400000"/>
                  </a:ln>
                  <a:solidFill>
                    <a:schemeClr val="accent4">
                      <a:hueOff val="348544"/>
                      <a:lumOff val="7139"/>
                    </a:schemeClr>
                  </a:solidFill>
                  <a:effectLst>
                    <a:outerShdw blurRad="12700" dist="63500" dir="18900000" rotWithShape="0">
                      <a:srgbClr val="000000"/>
                    </a:outerShdw>
                  </a:effectLst>
                </a:defRPr>
              </a:lvl1pPr>
            </a:lstStyle>
            <a:p>
              <a:r>
                <a:t>MDR’a uygunluk için değerlendir ve düzenle: 56. Ve 87. Maddeler</a:t>
              </a:r>
            </a:p>
          </p:txBody>
        </p:sp>
        <p:pic>
          <p:nvPicPr>
            <p:cNvPr id="777" name="MDR’a uygunluk için değerlendir ve düzenle: 56. Ve 87. Maddeler MDR’a uygunluk için değerlendir ve düzenle: 56. Ve 87. Maddeler" descr="MDR’a uygunluk için değerlendir ve düzenle: 56. Ve 87. Maddeler MDR’a uygunluk için değerlendir ve düzenle: 56. Ve 87. Maddeler"/>
            <p:cNvPicPr>
              <a:picLocks/>
            </p:cNvPicPr>
            <p:nvPr/>
          </p:nvPicPr>
          <p:blipFill>
            <a:blip r:embed="rId3"/>
            <a:stretch>
              <a:fillRect/>
            </a:stretch>
          </p:blipFill>
          <p:spPr>
            <a:xfrm>
              <a:off x="0" y="0"/>
              <a:ext cx="22564195" cy="1570481"/>
            </a:xfrm>
            <a:prstGeom prst="rect">
              <a:avLst/>
            </a:prstGeom>
            <a:effectLst/>
          </p:spPr>
        </p:pic>
      </p:gr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3" name="ISO 13485:2016 — 8.3. MADDE — Uygunsuz Ürün Kontrolü…"/>
          <p:cNvGrpSpPr/>
          <p:nvPr/>
        </p:nvGrpSpPr>
        <p:grpSpPr>
          <a:xfrm>
            <a:off x="158248" y="379057"/>
            <a:ext cx="24067503" cy="11996333"/>
            <a:chOff x="0" y="0"/>
            <a:chExt cx="24067501" cy="11996331"/>
          </a:xfrm>
        </p:grpSpPr>
        <p:sp>
          <p:nvSpPr>
            <p:cNvPr id="782" name="ISO 13485:2016 — 8.3. MADDE — Uygunsuz Ürün Kontrolü…"/>
            <p:cNvSpPr txBox="1"/>
            <p:nvPr/>
          </p:nvSpPr>
          <p:spPr>
            <a:xfrm>
              <a:off x="215526" y="215526"/>
              <a:ext cx="23636449" cy="115652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600" b="1">
                  <a:ln w="12700" cap="flat">
                    <a:solidFill>
                      <a:srgbClr val="000000"/>
                    </a:solidFill>
                    <a:prstDash val="solid"/>
                    <a:miter lim="400000"/>
                  </a:ln>
                  <a:solidFill>
                    <a:schemeClr val="accent1">
                      <a:hueOff val="114395"/>
                      <a:lumOff val="-24975"/>
                    </a:schemeClr>
                  </a:solidFill>
                </a:defRPr>
              </a:pPr>
              <a:r>
                <a:t>ISO 13485:2016 — 8.3. MADDE — Uygunsuz Ürün Kontrolü</a:t>
              </a:r>
            </a:p>
            <a:p>
              <a: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pPr>
              <a:endParaRPr/>
            </a:p>
            <a:p>
              <a:pPr algn="l">
                <a:defRPr sz="42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8.3.1 Genel</a:t>
              </a: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Kuruluş, ürün spesifikasyonlarına uygun olmayan ürünlerin tanımlanmasını ve kontrol altında tutulmasını sağlayarak istenmeden kullanılmasının ya da salıverilmesinin önlenmesini güvenceye almalıdır. </a:t>
              </a: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endParaRP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Kuruluş, uygun olmayan ürünlerin tanımlanması, belgelenmesi, ayrılması, değerlendirilmesi, yok edilmesi ile ilgili kontrolleri ve sorumlulukları tanımlayan bir prosedürü belgelendirmelidir. </a:t>
              </a: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endParaRPr/>
            </a:p>
            <a:p>
              <a:pPr algn="l">
                <a:defRPr sz="4200" b="1">
                  <a:ln w="12700" cap="flat">
                    <a:solidFill>
                      <a:srgbClr val="000000"/>
                    </a:solidFill>
                    <a:prstDash val="solid"/>
                    <a:miter lim="400000"/>
                  </a:ln>
                  <a:solidFill>
                    <a:schemeClr val="accent1"/>
                  </a:solidFill>
                </a:defRPr>
              </a:pPr>
              <a:r>
                <a:t>Bir uygunsuzluğun değerlendirilmesi, olası araştırma ve bilgilendirmeler yönünden uygunsuzluk ile ilgili sorumlulukları bulunun üçüncü tarafları bilgilendirme gereğini de kapsamalıdır. </a:t>
              </a:r>
            </a:p>
            <a:p>
              <a:pPr algn="l">
                <a:defRPr sz="4200" b="1">
                  <a:ln w="12700" cap="flat">
                    <a:solidFill>
                      <a:srgbClr val="000000"/>
                    </a:solidFill>
                    <a:prstDash val="solid"/>
                    <a:miter lim="400000"/>
                  </a:ln>
                  <a:solidFill>
                    <a:schemeClr val="accent1"/>
                  </a:solidFill>
                </a:defRPr>
              </a:pPr>
              <a:endParaRPr sz="1200"/>
            </a:p>
            <a:p>
              <a:pPr algn="l">
                <a:defRPr sz="4200" b="1">
                  <a:ln w="12700" cap="flat">
                    <a:solidFill>
                      <a:srgbClr val="000000"/>
                    </a:solidFill>
                    <a:prstDash val="solid"/>
                    <a:miter lim="400000"/>
                  </a:ln>
                  <a:solidFill>
                    <a:schemeClr val="accent1"/>
                  </a:solidFill>
                </a:defRPr>
              </a:pPr>
              <a:endParaRPr sz="1200"/>
            </a:p>
            <a:p>
              <a:pPr algn="l">
                <a:defRPr sz="4200" b="1">
                  <a:ln w="12700" cap="flat">
                    <a:solidFill>
                      <a:srgbClr val="000000"/>
                    </a:solidFill>
                    <a:prstDash val="solid"/>
                    <a:miter lim="400000"/>
                  </a:ln>
                  <a:solidFill>
                    <a:srgbClr val="929292"/>
                  </a:solidFill>
                </a:defRPr>
              </a:pPr>
              <a:r>
                <a:rPr>
                  <a:solidFill>
                    <a:schemeClr val="accent1"/>
                  </a:solidFill>
                </a:rPr>
                <a:t>Uygunsuzlukların niteliği ve aralarında değerlendirme, araştırma ile alınan kararların gerekçelerini de içeren sonradan uygulanan aksiyonlar belgelenmelidir (4.2.5’e bakınız).</a:t>
              </a:r>
              <a:r>
                <a:t> </a:t>
              </a:r>
              <a:endParaRPr sz="1200"/>
            </a:p>
          </p:txBody>
        </p:sp>
        <p:pic>
          <p:nvPicPr>
            <p:cNvPr id="781" name="ISO 13485:2016 — 8.3. MADDE — Uygunsuz Ürün Kontrolü… ISO 13485:2016 — 8.3. MADDE — Uygunsuz Ürün Kontrolü8.3.1 GenelKuruluş, ürün spesifikasyonlarına uygun olmayan ürünlerin tanımlanmasını ve kontrol altında tutulmasını sağlayarak istenmeden kullanılmas" descr="ISO 13485:2016 — 8.3. MADDE — Uygunsuz Ürün Kontrolü… ISO 13485:2016 — 8.3. MADDE — Uygunsuz Ürün Kontrolü8.3.1 GenelKuruluş, ürün spesifikasyonlarına uygun olmayan ürünlerin tanımlanmasını ve kontrol altında tutulmasını sağlayarak istenmeden kullanılmasının ya da salıverilmesinin önlenmesini güvenceye almalıdır. Kuruluş, uygun olmayan ürünlerin tanımlanması, belgelenmesi, ayrılması, değerlendirilmesi, yok edilmesi ile ilgili kontrolleri ve sorumlulukları tanımlayan bir prosedürü belgelendirmelidir. Bir uygunsuzluğun değerlendirilmesi, olası araştırma ve bilgilendirmeler yönünden uygunsuzluk ile ilgili sorumlulukları bulunun üçüncü tarafları bilgilendirme gereğini de kapsamalıdır. Uygunsuzlukların niteliği ve aralarında değerlendirme, araştırma ile alınan kararların gerekçelerini de içeren sonradan uygulanan aksiyonlar belgelenmelidir (4.2.5’e bakınız). "/>
            <p:cNvPicPr>
              <a:picLocks/>
            </p:cNvPicPr>
            <p:nvPr/>
          </p:nvPicPr>
          <p:blipFill>
            <a:blip r:embed="rId2"/>
            <a:stretch>
              <a:fillRect/>
            </a:stretch>
          </p:blipFill>
          <p:spPr>
            <a:xfrm>
              <a:off x="-1" y="0"/>
              <a:ext cx="24067503" cy="11996332"/>
            </a:xfrm>
            <a:prstGeom prst="rect">
              <a:avLst/>
            </a:prstGeom>
            <a:effectLst/>
          </p:spPr>
        </p:pic>
      </p:gr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7" name="ISO 13485:2016 — 8.3. MADDE — Uygunsuz Ürün Kontrolü…"/>
          <p:cNvGrpSpPr/>
          <p:nvPr/>
        </p:nvGrpSpPr>
        <p:grpSpPr>
          <a:xfrm>
            <a:off x="158248" y="550507"/>
            <a:ext cx="24067503" cy="11653432"/>
            <a:chOff x="0" y="0"/>
            <a:chExt cx="24067501" cy="11653431"/>
          </a:xfrm>
        </p:grpSpPr>
        <p:sp>
          <p:nvSpPr>
            <p:cNvPr id="786" name="ISO 13485:2016 — 8.3. MADDE — Uygunsuz Ürün Kontrolü…"/>
            <p:cNvSpPr txBox="1"/>
            <p:nvPr/>
          </p:nvSpPr>
          <p:spPr>
            <a:xfrm>
              <a:off x="215526" y="215526"/>
              <a:ext cx="23636449" cy="11222380"/>
            </a:xfrm>
            <a:prstGeom prst="rect">
              <a:avLst/>
            </a:prstGeom>
            <a:solidFill>
              <a:srgbClr val="D5D5D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5800" b="1">
                  <a:ln w="12700" cap="flat">
                    <a:solidFill>
                      <a:srgbClr val="000000"/>
                    </a:solidFill>
                    <a:prstDash val="solid"/>
                    <a:miter lim="400000"/>
                  </a:ln>
                  <a:solidFill>
                    <a:schemeClr val="accent1">
                      <a:hueOff val="114395"/>
                      <a:lumOff val="-24975"/>
                    </a:schemeClr>
                  </a:solidFill>
                  <a:effectLst>
                    <a:outerShdw blurRad="12700" dist="63500" dir="18900000" rotWithShape="0">
                      <a:srgbClr val="000000"/>
                    </a:outerShdw>
                  </a:effectLst>
                </a:defRPr>
              </a:pPr>
              <a:r>
                <a:t>ISO 13485:2016 — 8.3. MADDE — Uygunsuz Ürün Kontrolü</a:t>
              </a:r>
            </a:p>
            <a:p>
              <a:pPr>
                <a:defRPr sz="4200" b="1">
                  <a:ln w="12700" cap="flat">
                    <a:solidFill>
                      <a:srgbClr val="000000"/>
                    </a:solidFill>
                    <a:prstDash val="solid"/>
                    <a:miter lim="400000"/>
                  </a:ln>
                  <a:solidFill>
                    <a:schemeClr val="accent6"/>
                  </a:solidFill>
                  <a:effectLst>
                    <a:outerShdw blurRad="12700" dist="63500" dir="18900000" rotWithShape="0">
                      <a:srgbClr val="000000"/>
                    </a:outerShdw>
                  </a:effectLst>
                </a:defRPr>
              </a:pPr>
              <a:endParaRPr/>
            </a:p>
            <a:p>
              <a:pPr algn="l">
                <a:defRPr sz="4200" b="1">
                  <a:ln w="12700" cap="flat">
                    <a:solidFill>
                      <a:srgbClr val="000000"/>
                    </a:solidFill>
                    <a:prstDash val="solid"/>
                    <a:miter lim="400000"/>
                  </a:ln>
                  <a:solidFill>
                    <a:schemeClr val="accent5"/>
                  </a:solidFill>
                  <a:effectLst>
                    <a:outerShdw blurRad="12700" dist="63500" dir="18900000" rotWithShape="0">
                      <a:srgbClr val="000000"/>
                    </a:outerShdw>
                  </a:effectLst>
                </a:defRPr>
              </a:pPr>
              <a:r>
                <a:t>8.3.2 Uygunsuzluğun ürün salıverilmeden önce tanımlanması durumunda yapılacak işlemler </a:t>
              </a: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Kuruluş, uygun olmayan ürünlerle ilgili olarak aşağıdakilerden birini ya da daha fazlasını uygulamalıdır: </a:t>
              </a:r>
            </a:p>
            <a:p>
              <a:pPr lvl="2"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a) belirlenen uygunsuzluğu ortadan kaldıracak eylemler;</a:t>
              </a:r>
              <a:br/>
              <a:r>
                <a:t>b) cihazın öngörülen kullanım amacını ya da uygulamayı olanaksız kılan eylemler; </a:t>
              </a:r>
            </a:p>
            <a:p>
              <a:pPr lvl="2"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c) cihazın kullanılmasını, salıverilmesini ya da kabulünü belirli ‘koşullara’ bağlayan </a:t>
              </a:r>
            </a:p>
            <a:p>
              <a:pPr lvl="2"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    eylemler. </a:t>
              </a: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endParaRP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Kuruluş, uygun olmayan bir ürün için ‘koşullu kabul’ seçeneğinin yalnız bir gerekçe oluşturulabilirse, bunun için onay alınırsa ve kapsamdaki düzenleyici gereklilikler karşılanabilirse uygulanabilmesini güvenceye almalıdır. </a:t>
              </a: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endParaRPr/>
            </a:p>
            <a:p>
              <a:pPr algn="l">
                <a:defRPr sz="4200" b="1">
                  <a:ln w="12700" cap="flat">
                    <a:solidFill>
                      <a:srgbClr val="000000"/>
                    </a:solidFill>
                    <a:prstDash val="solid"/>
                    <a:miter lim="400000"/>
                  </a:ln>
                  <a:solidFill>
                    <a:schemeClr val="accent1"/>
                  </a:solidFill>
                  <a:effectLst>
                    <a:outerShdw blurRad="12700" dist="63500" dir="18900000" rotWithShape="0">
                      <a:srgbClr val="000000"/>
                    </a:outerShdw>
                  </a:effectLst>
                </a:defRPr>
              </a:pPr>
              <a:r>
                <a:t>Koşullu kabul ile koşullu kabul seçeceğini onaylayan kişinin yetkinliği ile ilgili kayıtlar belgelenmelidir (4.2.5’e bakınız). </a:t>
              </a:r>
              <a:endParaRPr sz="1200"/>
            </a:p>
          </p:txBody>
        </p:sp>
        <p:pic>
          <p:nvPicPr>
            <p:cNvPr id="785" name="ISO 13485:2016 — 8.3. MADDE — Uygunsuz Ürün Kontrolü… ISO 13485:2016 — 8.3. MADDE — Uygunsuz Ürün Kontrolü8.3.2 Uygunsuzluğun ürün salıverilmeden önce tanımlanması durumunda yapılacak işlemler Kuruluş, uygun olmayan ürünlerle ilgili olarak aşağıdakilerde" descr="ISO 13485:2016 — 8.3. MADDE — Uygunsuz Ürün Kontrolü… ISO 13485:2016 — 8.3. MADDE — Uygunsuz Ürün Kontrolü8.3.2 Uygunsuzluğun ürün salıverilmeden önce tanımlanması durumunda yapılacak işlemler Kuruluş, uygun olmayan ürünlerle ilgili olarak aşağıdakilerden birini ya da daha fazlasını uygulamalıdır: a) belirlenen uygunsuzluğu ortadan kaldıracak eylemler; b) cihazın öngörülen kullanım amacını ya da uygulamayı olanaksız kılan eylemler; c) cihazın kullanılmasını, salıverilmesini ya da kabulünü belirli ‘koşullara’ bağlayan     eylemler. Kuruluş, uygun olmayan bir ürün için ‘koşullu kabul’ seçeneğinin yalnız bir gerekçe oluşturulabilirse, bunun için onay alınırsa ve kapsamdaki düzenleyici gereklilikler karşılanabilirse uygulanabilmesini güvenceye almalıdır. Koşullu kabul ile koşullu kabul seçeceğini onaylayan kişinin yetkinliği ile ilgili kayıtlar belgelenmelidir (4.2.5’e bakınız). "/>
            <p:cNvPicPr>
              <a:picLocks/>
            </p:cNvPicPr>
            <p:nvPr/>
          </p:nvPicPr>
          <p:blipFill>
            <a:blip r:embed="rId2"/>
            <a:stretch>
              <a:fillRect/>
            </a:stretch>
          </p:blipFill>
          <p:spPr>
            <a:xfrm>
              <a:off x="-1" y="0"/>
              <a:ext cx="24067503" cy="11653432"/>
            </a:xfrm>
            <a:prstGeom prst="rect">
              <a:avLst/>
            </a:prstGeom>
            <a:effectLst/>
          </p:spPr>
        </p:pic>
      </p:grpSp>
    </p:spTree>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TotalTime>
  <Words>10684</Words>
  <Application>Microsoft Office PowerPoint</Application>
  <PresentationFormat>Custom</PresentationFormat>
  <Paragraphs>882</Paragraphs>
  <Slides>115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115</vt:i4>
      </vt:variant>
    </vt:vector>
  </HeadingPairs>
  <TitlesOfParts>
    <vt:vector size="119" baseType="lpstr">
      <vt:lpstr>Helvetica</vt:lpstr>
      <vt:lpstr>Helvetica Neue</vt:lpstr>
      <vt:lpstr>Helvetica Neue Medium</vt:lpstr>
      <vt:lpstr>30_BasicColor</vt:lpstr>
      <vt:lpstr>PowerPoint Presentation</vt:lpstr>
      <vt:lpstr>MDR - ISO 13485:2016 BÜTÜNLEŞMESİ</vt:lpstr>
      <vt:lpstr>‘Hapı yutmak’ deyiminin ÖYKÜSÜ ve ANLAMI Nedir?</vt:lpstr>
      <vt:lpstr>Olay Osmanlı zamanında geçer. Sultan IV. Murat (1623-40), içki ve tütünün yanında afyon yutmayı da yasaklamıştır.   Bir gün adamın biri Sultan Murat yanına gelir ve "Hekimbaşınız Emir Çelebi buyruklarınıza uymayıp afyon kullanıyor" der.  Tabii Sultan bu duruma inanamaz. Yalan söylediğini iddia eden ve "Emir Çelebi böyle bir şey yapmaz" diye çıkışır. Ancak ihbarcı üsteler ve iddiasının arkasındadır. Hatta "Sultanım! İddiamı kanıtlamaya hazırım. Hekimbaşının üzerini arayınız altın bir hokka içinde afyonlarını bulacaksınız. Eğer bulamazsanız ben cezama razıyım" der.   Hekimbaşı ile satranç oynarken birden bire "Cebinde ne varsa boşalt bakalım Çelebi" der.  Hekimbaşı hakkında ihbar olduğunu anlar ve altın hokka içindeki afyonları çıkarır.   Sultan çok öfkelenir ve sorar: - Bu nedir?  Çelebi cevap verir: - Sultanım bunlar zehri alınarak zarardan arındırılmış posa durumundaki afyon haplardır.  Sultan buna inanmaz ve şöyle der: - Madem öyle hepsini yut da görelim.  Hekimbaşı çaresiz hapları birer birer yutar ve bir yandan da şöyle der: - İşte şimdi hapı yuttuk.  Ve bir süre sonra hekimbaşı oracıkta ölür.</vt:lpstr>
      <vt:lpstr>FDA 1906: Pure Food and Drugs Act (sometimes also called the Federal Food and Drugs Act) 1938: Federal Food, Drug, and Cosmetic Act (FD&amp;C Act) 1944: Public Health Service Act (Laboratories/Biologics*) 1968: Radiation Control for Health and Safety Act  1976: Medical Device Amendments to the FD&amp;C Act  1990: Safe Medical Devices Act (SMDA)  1997: Food and Drug Administration Modernization Act (FDAMA)  2012: Food and Drug Administration Safety and Innovation Act (FDASIA)  2016: 21st Century Cures Act</vt:lpstr>
      <vt:lpstr>Medical Device Directive (MDD) consisted of three directives that regulate the safety and marketing of medical devices in Europe and came into effect in the 1990s.  The three directives are the: ● Active Implantable Medical Device Directive (AIMDD 90/385/EE); ● Medical Device Directive (MDD 93/42/EEC); ● In Vitro Diagnostic Medical Device Directive (IVDMDD 98/79/EC). ● (EU) 2017/745 (MDR)</vt:lpstr>
      <vt:lpstr>Tıbbi Cihaz KALİTE YÖNETİM SİSTEMİ (KYS) Nedir?</vt:lpstr>
      <vt:lpstr>Tıbbi Cihaz KALİTE YÖNETİM SİSTEMİ (KYS) Nedir?  YAPTIĞINI YAZ, YAZDIĞINI YAP.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MDR - ISO 13485:2016 BÜTÜNLEŞMESİ</vt:lpstr>
      <vt:lpstr>PowerPoint Presentation</vt:lpstr>
      <vt:lpstr>PowerPoint Presentation</vt:lpstr>
      <vt:lpstr>MDR - ISO 13485:2016 BÜTÜNLEŞMESİ</vt:lpstr>
      <vt:lpstr>MDR - ISO 13485:2016 BÜTÜNLEŞMESİ</vt:lpstr>
      <vt:lpstr>MDR - ISO 13485:2016 BÜTÜNLEŞMESİ</vt:lpstr>
      <vt:lpstr>MDR - ISO 13485:2016 BÜTÜNLEŞMESİ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MDR - ISO 13485:2016 BÜTÜNLEŞMESİ</vt:lpstr>
      <vt:lpstr>PowerPoint Presentation</vt:lpstr>
      <vt:lpstr>PowerPoint Presentation</vt:lpstr>
      <vt:lpstr>PowerPoint Presentation</vt:lpstr>
      <vt:lpstr>PowerPoint Presentation</vt:lpstr>
      <vt:lpstr>MDR - ISO 13485:2016 BÜTÜNLEŞMESİ</vt:lpstr>
      <vt:lpstr>PowerPoint Presentation</vt:lpstr>
      <vt:lpstr>MDR - ISO 13485:2016 BÜTÜNLEŞMESİ</vt:lpstr>
      <vt:lpstr>PowerPoint Presentation</vt:lpstr>
      <vt:lpstr>PowerPoint Presentation</vt:lpstr>
      <vt:lpstr>PowerPoint Presentation</vt:lpstr>
      <vt:lpstr>PowerPoint Presentation</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PowerPoint Presentation</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PowerPoint Presentation</vt:lpstr>
      <vt:lpstr>MDR - ISO 13485:2016 BÜTÜNLEŞMESİ</vt:lpstr>
      <vt:lpstr>PowerPoint Presentation</vt:lpstr>
      <vt:lpstr>PowerPoint Presentation</vt:lpstr>
      <vt:lpstr>PowerPoint Presentation</vt:lpstr>
      <vt:lpstr>MDR - ISO 13485:2016 BÜTÜNLEŞMESİ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MDR - ISO 13485:2016 BÜTÜNLEŞMESİ</vt:lpstr>
      <vt:lpstr>MDR - ISO 13485:2016 BÜTÜNLEŞMESİ</vt:lpstr>
      <vt:lpstr>PowerPoint Presentation</vt:lpstr>
      <vt:lpstr>PowerPoint Presentation</vt:lpstr>
      <vt:lpstr>PowerPoint Presentation</vt:lpstr>
      <vt:lpstr>MDR - ISO 13485:2016 BÜTÜNLEŞMESİ</vt:lpstr>
      <vt:lpstr>PowerPoint Presentation</vt:lpstr>
      <vt:lpstr>PowerPoint Presentation</vt:lpstr>
      <vt:lpstr>PowerPoint Presentation</vt:lpstr>
      <vt:lpstr>PowerPoint Presentation</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MDR - ISO 13485:2016 BÜTÜNLEŞMESİ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Ayça Batmaz</cp:lastModifiedBy>
  <cp:revision>2</cp:revision>
  <dcterms:modified xsi:type="dcterms:W3CDTF">2022-12-15T06:31:57Z</dcterms:modified>
</cp:coreProperties>
</file>